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1" r:id="rId2"/>
  </p:sldMasterIdLst>
  <p:notesMasterIdLst>
    <p:notesMasterId r:id="rId12"/>
  </p:notesMasterIdLst>
  <p:sldIdLst>
    <p:sldId id="263" r:id="rId3"/>
    <p:sldId id="264" r:id="rId4"/>
    <p:sldId id="265" r:id="rId5"/>
    <p:sldId id="256" r:id="rId6"/>
    <p:sldId id="257" r:id="rId7"/>
    <p:sldId id="258" r:id="rId8"/>
    <p:sldId id="259" r:id="rId9"/>
    <p:sldId id="260" r:id="rId10"/>
    <p:sldId id="261" r:id="rId11"/>
  </p:sldIdLst>
  <p:sldSz cx="12192000" cy="6858000"/>
  <p:notesSz cx="6858000" cy="9144000"/>
  <p:defaultTextStyle>
    <a:defPPr rtl="0"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F"/>
    <a:srgbClr val="7DFFCA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19" autoAdjust="0"/>
    <p:restoredTop sz="90747" autoAdjust="0"/>
  </p:normalViewPr>
  <p:slideViewPr>
    <p:cSldViewPr>
      <p:cViewPr varScale="1">
        <p:scale>
          <a:sx n="46" d="100"/>
          <a:sy n="46" d="100"/>
        </p:scale>
        <p:origin x="72" y="355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218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2979362304806158"/>
          <c:y val="0.16688703394295346"/>
          <c:w val="0.80690725499106153"/>
          <c:h val="0.6989042180778636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explosion val="26"/>
            <c:spPr>
              <a:solidFill>
                <a:srgbClr val="FF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rgbClr val="FFC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5"/>
            <c:bubble3D val="0"/>
            <c:spPr>
              <a:solidFill>
                <a:schemeClr val="bg1">
                  <a:lumMod val="9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altLang="en-US" smtClean="0"/>
                      <a:t>Prodimex</a:t>
                    </a:r>
                    <a:r>
                      <a:rPr lang="zh-CN" altLang="en-US" smtClean="0"/>
                      <a:t>公司</a:t>
                    </a:r>
                    <a:r>
                      <a:rPr lang="en-US" altLang="en-US"/>
                      <a:t>
23%</a:t>
                    </a:r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altLang="en-US" smtClean="0"/>
                      <a:t>D</a:t>
                    </a:r>
                    <a:r>
                      <a:rPr lang="en-US" altLang="zh-CN" smtClean="0"/>
                      <a:t>ominant</a:t>
                    </a:r>
                    <a:r>
                      <a:rPr lang="zh-CN" altLang="en-US" smtClean="0"/>
                      <a:t>生产商</a:t>
                    </a:r>
                    <a:r>
                      <a:rPr lang="en-US" altLang="en-US"/>
                      <a:t>
14%</a:t>
                    </a:r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altLang="en-US" smtClean="0"/>
                      <a:t>S</a:t>
                    </a:r>
                    <a:r>
                      <a:rPr lang="en-US" altLang="zh-CN" smtClean="0"/>
                      <a:t>ucden</a:t>
                    </a:r>
                    <a:r>
                      <a:rPr lang="zh-CN" altLang="en-US" smtClean="0"/>
                      <a:t>糖业公司</a:t>
                    </a:r>
                    <a:r>
                      <a:rPr lang="en-US" altLang="en-US"/>
                      <a:t>
8%</a:t>
                    </a:r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6.8580605566747168E-3"/>
                  <c:y val="6.4474350715648401E-2"/>
                </c:manualLayout>
              </c:layout>
              <c:tx>
                <c:rich>
                  <a:bodyPr/>
                  <a:lstStyle/>
                  <a:p>
                    <a:r>
                      <a:rPr lang="zh-CN" altLang="en-US" smtClean="0"/>
                      <a:t>农业综合体</a:t>
                    </a:r>
                    <a:r>
                      <a:rPr lang="en-US" altLang="en-US"/>
                      <a:t>
5%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Prodimex</c:v>
                </c:pt>
                <c:pt idx="1">
                  <c:v>Rusagro</c:v>
                </c:pt>
                <c:pt idx="2">
                  <c:v>Dominant</c:v>
                </c:pt>
                <c:pt idx="3">
                  <c:v>Sucden</c:v>
                </c:pt>
                <c:pt idx="4">
                  <c:v>Agrocomplex</c:v>
                </c:pt>
                <c:pt idx="5">
                  <c:v>Others</c:v>
                </c:pt>
              </c:strCache>
            </c:strRef>
          </c:cat>
          <c:val>
            <c:numRef>
              <c:f>Лист1!$B$2:$B$7</c:f>
              <c:numCache>
                <c:formatCode>0%</c:formatCode>
                <c:ptCount val="6"/>
                <c:pt idx="0">
                  <c:v>0.23</c:v>
                </c:pt>
                <c:pt idx="1">
                  <c:v>0.15000000000000005</c:v>
                </c:pt>
                <c:pt idx="2">
                  <c:v>0.14000000000000001</c:v>
                </c:pt>
                <c:pt idx="3">
                  <c:v>8.0000000000000029E-2</c:v>
                </c:pt>
                <c:pt idx="4">
                  <c:v>0.05</c:v>
                </c:pt>
                <c:pt idx="5">
                  <c:v>0.3600000000000001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sz="800"/>
      </a:pPr>
      <a:endParaRPr lang="ru-RU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0516F1-F25D-4D2B-A04A-DD390B1C30A6}" type="datetimeFigureOut">
              <a:rPr lang="ru-RU" smtClean="0"/>
              <a:pPr/>
              <a:t>19.07.2017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975FF4-C48B-4125-80D8-FD0A01CC52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37312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5D098-5E14-43ED-8C32-58275C18431F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225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975FF4-C48B-4125-80D8-FD0A01CC520F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65098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975FF4-C48B-4125-80D8-FD0A01CC520F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1448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hyperlink" Target="http://www.google.co.uk/url?sa=i&amp;rct=j&amp;q=&amp;esrc=s&amp;frm=1&amp;source=images&amp;cd=&amp;cad=rja&amp;uact=8&amp;ved=0CAcQjRxqFQoTCLXzzMaHgsYCFe4W2wodf84AvQ&amp;url=http://www.rusagrogroup.ru/&amp;ei=tZF2VfXEDO6t7Ab_nIPoCw&amp;bvm=bv.95039771,d.ZGU&amp;psig=AFQjCNHYG0_-0Trbb6U80fLPXnvm-UMS7g&amp;ust=1433920280708417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frm=1&amp;source=images&amp;cd=&amp;cad=rja&amp;uact=8&amp;ved=0CAcQjRxqFQoTCLXzzMaHgsYCFe4W2wodf84AvQ&amp;url=http://www.rusagrogroup.ru/&amp;ei=tZF2VfXEDO6t7Ab_nIPoCw&amp;bvm=bv.95039771,d.ZGU&amp;psig=AFQjCNHYG0_-0Trbb6U80fLPXnvm-UMS7g&amp;ust=1433920280708417" TargetMode="External"/><Relationship Id="rId7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hyperlink" Target="http://www.google.co.uk/url?sa=i&amp;rct=j&amp;q=&amp;esrc=s&amp;frm=1&amp;source=images&amp;cd=&amp;cad=rja&amp;uact=8&amp;ved=0CAcQjRxqFQoTCLXzzMaHgsYCFe4W2wodf84AvQ&amp;url=http://www.rusagrogroup.ru/&amp;ei=tZF2VfXEDO6t7Ab_nIPoCw&amp;bvm=bv.95039771,d.ZGU&amp;psig=AFQjCNHYG0_-0Trbb6U80fLPXnvm-UMS7g&amp;ust=1433920280708417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frm=1&amp;source=images&amp;cd=&amp;cad=rja&amp;uact=8&amp;ved=0CAcQjRxqFQoTCLXzzMaHgsYCFe4W2wodf84AvQ&amp;url=http://www.rusagrogroup.ru/&amp;ei=tZF2VfXEDO6t7Ab_nIPoCw&amp;bvm=bv.95039771,d.ZGU&amp;psig=AFQjCNHYG0_-0Trbb6U80fLPXnvm-UMS7g&amp;ust=1433920280708417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hyperlink" Target="http://www.google.co.uk/url?sa=i&amp;rct=j&amp;q=&amp;esrc=s&amp;frm=1&amp;source=images&amp;cd=&amp;cad=rja&amp;uact=8&amp;ved=0CAcQjRxqFQoTCLXzzMaHgsYCFe4W2wodf84AvQ&amp;url=http://www.rusagrogroup.ru/&amp;ei=tZF2VfXEDO6t7Ab_nIPoCw&amp;bvm=bv.95039771,d.ZGU&amp;psig=AFQjCNHYG0_-0Trbb6U80fLPXnvm-UMS7g&amp;ust=1433920280708417" TargetMode="External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frm=1&amp;source=images&amp;cd=&amp;cad=rja&amp;uact=8&amp;ved=0CAcQjRxqFQoTCLXzzMaHgsYCFe4W2wodf84AvQ&amp;url=http://www.rusagrogroup.ru/&amp;ei=tZF2VfXEDO6t7Ab_nIPoCw&amp;bvm=bv.95039771,d.ZGU&amp;psig=AFQjCNHYG0_-0Trbb6U80fLPXnvm-UMS7g&amp;ust=1433920280708417" TargetMode="External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3.png"/><Relationship Id="rId7" Type="http://schemas.openxmlformats.org/officeDocument/2006/relationships/hyperlink" Target="http://www.google.co.uk/url?sa=i&amp;rct=j&amp;q=&amp;esrc=s&amp;frm=1&amp;source=images&amp;cd=&amp;cad=rja&amp;uact=8&amp;ved=0CAcQjRxqFQoTCLXzzMaHgsYCFe4W2wodf84AvQ&amp;url=http://www.rusagrogroup.ru/&amp;ei=tZF2VfXEDO6t7Ab_nIPoCw&amp;bvm=bv.95039771,d.ZGU&amp;psig=AFQjCNHYG0_-0Trbb6U80fLPXnvm-UMS7g&amp;ust=1433920280708417" TargetMode="Externa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6" Type="http://schemas.microsoft.com/office/2007/relationships/hdphoto" Target="../media/hdphoto2.wdp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2425" y="1232757"/>
            <a:ext cx="5627703" cy="489658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GB" dirty="0"/>
            </a:lvl5pPr>
          </a:lstStyle>
          <a:p>
            <a:pPr lvl="0">
              <a:buSzPct val="150000"/>
              <a:buFont typeface="Arial" panose="020B0604020202020204" pitchFamily="34" charset="0"/>
              <a:buChar char="•"/>
            </a:pPr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>
              <a:buClr>
                <a:schemeClr val="accent1"/>
              </a:buClr>
              <a:buChar char="–"/>
            </a:pPr>
            <a:r>
              <a:rPr lang="en-US" dirty="0" smtClean="0"/>
              <a:t>Third level</a:t>
            </a:r>
          </a:p>
          <a:p>
            <a:pPr lvl="3">
              <a:buClr>
                <a:schemeClr val="accent1"/>
              </a:buClr>
            </a:pPr>
            <a:r>
              <a:rPr lang="en-US" dirty="0" smtClean="0"/>
              <a:t>Fourth level</a:t>
            </a:r>
          </a:p>
          <a:p>
            <a:pPr lvl="4">
              <a:buClr>
                <a:schemeClr val="accent1"/>
              </a:buClr>
            </a:pPr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1876" y="1232757"/>
            <a:ext cx="5627077" cy="489658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GB" dirty="0"/>
            </a:lvl5pPr>
          </a:lstStyle>
          <a:p>
            <a:pPr lvl="0">
              <a:buSzPct val="150000"/>
              <a:buFont typeface="Arial" panose="020B0604020202020204" pitchFamily="34" charset="0"/>
              <a:buChar char="•"/>
            </a:pPr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>
              <a:buClr>
                <a:schemeClr val="accent1"/>
              </a:buClr>
              <a:buChar char="–"/>
            </a:pPr>
            <a:r>
              <a:rPr lang="en-US" dirty="0" smtClean="0"/>
              <a:t>Third level</a:t>
            </a:r>
          </a:p>
          <a:p>
            <a:pPr lvl="3">
              <a:buClr>
                <a:schemeClr val="accent1"/>
              </a:buClr>
            </a:pPr>
            <a:r>
              <a:rPr lang="en-US" dirty="0" smtClean="0"/>
              <a:t>Fourth level</a:t>
            </a:r>
          </a:p>
          <a:p>
            <a:pPr lvl="4">
              <a:buClr>
                <a:schemeClr val="accent1"/>
              </a:buClr>
            </a:pPr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DF5FF-B675-423B-A333-58139542D075}" type="slidenum">
              <a:rPr lang="en-GB" smtClean="0">
                <a:solidFill>
                  <a:srgbClr val="808080"/>
                </a:solidFill>
              </a:rPr>
              <a:pPr/>
              <a:t>‹#›</a:t>
            </a:fld>
            <a:endParaRPr lang="en-GB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776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496" y="152872"/>
            <a:ext cx="10772205" cy="56445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02424" y="1232756"/>
            <a:ext cx="5627077" cy="324000"/>
          </a:xfrm>
          <a:prstGeom prst="rect">
            <a:avLst/>
          </a:prstGeom>
          <a:solidFill>
            <a:schemeClr val="accent1"/>
          </a:solidFill>
        </p:spPr>
        <p:txBody>
          <a:bodyPr bIns="0" anchor="ctr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015" b="1">
                <a:solidFill>
                  <a:schemeClr val="bg1"/>
                </a:solidFill>
              </a:defRPr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en-US" dirty="0" smtClean="0"/>
              <a:t>Heading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2424" y="1628800"/>
            <a:ext cx="5627077" cy="45005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GB" dirty="0"/>
            </a:lvl5pPr>
          </a:lstStyle>
          <a:p>
            <a:pPr lvl="0">
              <a:buSzPct val="150000"/>
              <a:buFont typeface="Arial" panose="020B0604020202020204" pitchFamily="34" charset="0"/>
              <a:buChar char="•"/>
            </a:pPr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>
              <a:buClr>
                <a:schemeClr val="accent1"/>
              </a:buClr>
              <a:buChar char="–"/>
            </a:pPr>
            <a:r>
              <a:rPr lang="en-US" dirty="0" smtClean="0"/>
              <a:t>Third level</a:t>
            </a:r>
          </a:p>
          <a:p>
            <a:pPr lvl="3">
              <a:buClr>
                <a:schemeClr val="accent1"/>
              </a:buClr>
            </a:pPr>
            <a:r>
              <a:rPr lang="en-US" dirty="0" smtClean="0"/>
              <a:t>Fourth level</a:t>
            </a:r>
          </a:p>
          <a:p>
            <a:pPr lvl="4">
              <a:buClr>
                <a:schemeClr val="accent1"/>
              </a:buClr>
            </a:pPr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52276" y="1232756"/>
            <a:ext cx="5627077" cy="324000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0" rIns="0" bIns="0" rtlCol="0" anchor="ctr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lang="en-US" sz="1015" b="1" dirty="0" smtClean="0">
                <a:solidFill>
                  <a:schemeClr val="bg1"/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 dirty="0" smtClean="0"/>
              <a:t>Heading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50152" y="1628800"/>
            <a:ext cx="5627077" cy="45005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GB" dirty="0"/>
            </a:lvl5pPr>
          </a:lstStyle>
          <a:p>
            <a:pPr lvl="0">
              <a:buSzPct val="150000"/>
              <a:buFont typeface="Arial" panose="020B0604020202020204" pitchFamily="34" charset="0"/>
              <a:buChar char="•"/>
            </a:pPr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>
              <a:buClr>
                <a:schemeClr val="accent1"/>
              </a:buClr>
              <a:buChar char="–"/>
            </a:pPr>
            <a:r>
              <a:rPr lang="en-US" dirty="0" smtClean="0"/>
              <a:t>Third level</a:t>
            </a:r>
          </a:p>
          <a:p>
            <a:pPr lvl="3">
              <a:buClr>
                <a:schemeClr val="accent1"/>
              </a:buClr>
            </a:pPr>
            <a:r>
              <a:rPr lang="en-US" dirty="0" smtClean="0"/>
              <a:t>Fourth level</a:t>
            </a:r>
          </a:p>
          <a:p>
            <a:pPr lvl="4">
              <a:buClr>
                <a:schemeClr val="accent1"/>
              </a:buClr>
            </a:pPr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DF5FF-B675-423B-A333-58139542D075}" type="slidenum">
              <a:rPr lang="en-GB" smtClean="0">
                <a:solidFill>
                  <a:srgbClr val="808080"/>
                </a:solidFill>
              </a:rPr>
              <a:pPr/>
              <a:t>‹#›</a:t>
            </a:fld>
            <a:endParaRPr lang="en-GB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9908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648" y="381475"/>
            <a:ext cx="10772205" cy="564457"/>
          </a:xfrm>
          <a:prstGeom prst="rect">
            <a:avLst/>
          </a:prstGeom>
        </p:spPr>
        <p:txBody>
          <a:bodyPr/>
          <a:lstStyle>
            <a:lvl1pPr algn="ctr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DF5FF-B675-423B-A333-58139542D075}" type="slidenum">
              <a:rPr lang="en-GB" smtClean="0">
                <a:solidFill>
                  <a:srgbClr val="808080"/>
                </a:solidFill>
              </a:rPr>
              <a:pPr/>
              <a:t>‹#›</a:t>
            </a:fld>
            <a:endParaRPr lang="en-GB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212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496" y="152872"/>
            <a:ext cx="10772205" cy="56445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DF5FF-B675-423B-A333-58139542D075}" type="slidenum">
              <a:rPr lang="en-GB" smtClean="0">
                <a:solidFill>
                  <a:srgbClr val="808080"/>
                </a:solidFill>
              </a:rPr>
              <a:pPr/>
              <a:t>‹#›</a:t>
            </a:fld>
            <a:endParaRPr lang="en-GB">
              <a:solidFill>
                <a:srgbClr val="80808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2849457" y="1628807"/>
            <a:ext cx="9128872" cy="198021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lang="en-US" sz="831" dirty="0" smtClean="0"/>
            </a:lvl1pPr>
            <a:lvl2pPr>
              <a:defRPr lang="en-US" sz="831" dirty="0" smtClean="0"/>
            </a:lvl2pPr>
            <a:lvl3pPr>
              <a:defRPr lang="en-US" sz="831" dirty="0" smtClean="0"/>
            </a:lvl3pPr>
            <a:lvl4pPr>
              <a:defRPr lang="en-US" sz="831" dirty="0" smtClean="0"/>
            </a:lvl4pPr>
            <a:lvl5pPr>
              <a:defRPr lang="en-GB" sz="831" dirty="0"/>
            </a:lvl5pPr>
          </a:lstStyle>
          <a:p>
            <a:pPr lvl="0">
              <a:buSzPct val="150000"/>
              <a:buFont typeface="Arial" panose="020B0604020202020204" pitchFamily="34" charset="0"/>
              <a:buChar char="•"/>
            </a:pPr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>
              <a:buClr>
                <a:schemeClr val="accent1"/>
              </a:buClr>
              <a:buChar char="–"/>
            </a:pPr>
            <a:r>
              <a:rPr lang="en-US" dirty="0" smtClean="0"/>
              <a:t>Third level</a:t>
            </a:r>
          </a:p>
          <a:p>
            <a:pPr lvl="3">
              <a:buClr>
                <a:schemeClr val="accent1"/>
              </a:buClr>
            </a:pPr>
            <a:r>
              <a:rPr lang="en-US" dirty="0" smtClean="0"/>
              <a:t>Fourth level</a:t>
            </a:r>
          </a:p>
          <a:p>
            <a:pPr lvl="4">
              <a:buClr>
                <a:schemeClr val="accent1"/>
              </a:buClr>
            </a:pPr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202423" y="1232761"/>
            <a:ext cx="2391508" cy="486006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pPr lvl="0"/>
            <a:r>
              <a:rPr lang="en-US" dirty="0" smtClean="0"/>
              <a:t>Key Message</a:t>
            </a:r>
            <a:endParaRPr lang="en-GB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861180" y="1221539"/>
            <a:ext cx="9127621" cy="324000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0" rIns="0" bIns="0" rtlCol="0" anchor="ctr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lang="en-US" sz="1015" b="1" dirty="0" smtClean="0">
                <a:solidFill>
                  <a:schemeClr val="bg1"/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 dirty="0" smtClean="0"/>
              <a:t>Heading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5" hasCustomPrompt="1"/>
          </p:nvPr>
        </p:nvSpPr>
        <p:spPr>
          <a:xfrm>
            <a:off x="2861180" y="3753072"/>
            <a:ext cx="9127621" cy="324000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0" rIns="0" bIns="0" rtlCol="0" anchor="ctr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lang="en-US" sz="1015" b="1" dirty="0" smtClean="0">
                <a:solidFill>
                  <a:schemeClr val="bg1"/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 dirty="0" smtClean="0"/>
              <a:t>Heading</a:t>
            </a:r>
          </a:p>
        </p:txBody>
      </p:sp>
      <p:sp>
        <p:nvSpPr>
          <p:cNvPr id="10" name="Content Placeholder 5"/>
          <p:cNvSpPr>
            <a:spLocks noGrp="1"/>
          </p:cNvSpPr>
          <p:nvPr>
            <p:ph sz="quarter" idx="16"/>
          </p:nvPr>
        </p:nvSpPr>
        <p:spPr>
          <a:xfrm>
            <a:off x="2849457" y="4149084"/>
            <a:ext cx="9128872" cy="198021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lang="en-US" sz="831" dirty="0" smtClean="0"/>
            </a:lvl1pPr>
            <a:lvl2pPr>
              <a:defRPr lang="en-US" sz="831" dirty="0" smtClean="0"/>
            </a:lvl2pPr>
            <a:lvl3pPr>
              <a:defRPr lang="en-US" sz="831" dirty="0" smtClean="0"/>
            </a:lvl3pPr>
            <a:lvl4pPr>
              <a:defRPr lang="en-US" sz="831" dirty="0" smtClean="0"/>
            </a:lvl4pPr>
            <a:lvl5pPr>
              <a:defRPr lang="en-GB" sz="831" dirty="0"/>
            </a:lvl5pPr>
          </a:lstStyle>
          <a:p>
            <a:pPr lvl="0">
              <a:buSzPct val="150000"/>
              <a:buFont typeface="Arial" panose="020B0604020202020204" pitchFamily="34" charset="0"/>
              <a:buChar char="•"/>
            </a:pPr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>
              <a:buClr>
                <a:schemeClr val="accent1"/>
              </a:buClr>
              <a:buChar char="–"/>
            </a:pPr>
            <a:r>
              <a:rPr lang="en-US" dirty="0" smtClean="0"/>
              <a:t>Third level</a:t>
            </a:r>
          </a:p>
          <a:p>
            <a:pPr lvl="3">
              <a:buClr>
                <a:schemeClr val="accent1"/>
              </a:buClr>
            </a:pPr>
            <a:r>
              <a:rPr lang="en-US" dirty="0" smtClean="0"/>
              <a:t>Fourth level</a:t>
            </a:r>
          </a:p>
          <a:p>
            <a:pPr lvl="4">
              <a:buClr>
                <a:schemeClr val="accent1"/>
              </a:buClr>
            </a:pPr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67747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496" y="152872"/>
            <a:ext cx="10772205" cy="56445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DF5FF-B675-423B-A333-58139542D075}" type="slidenum">
              <a:rPr lang="en-GB" smtClean="0">
                <a:solidFill>
                  <a:srgbClr val="808080"/>
                </a:solidFill>
              </a:rPr>
              <a:pPr/>
              <a:t>‹#›</a:t>
            </a:fld>
            <a:endParaRPr lang="en-GB">
              <a:solidFill>
                <a:srgbClr val="80808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2849460" y="1628807"/>
            <a:ext cx="4430769" cy="198021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lang="en-US" sz="831" dirty="0" smtClean="0"/>
            </a:lvl1pPr>
            <a:lvl2pPr>
              <a:defRPr lang="en-US" sz="831" dirty="0" smtClean="0"/>
            </a:lvl2pPr>
            <a:lvl3pPr>
              <a:defRPr lang="en-US" sz="831" dirty="0" smtClean="0"/>
            </a:lvl3pPr>
            <a:lvl4pPr>
              <a:defRPr lang="en-US" sz="831" dirty="0" smtClean="0"/>
            </a:lvl4pPr>
            <a:lvl5pPr>
              <a:defRPr lang="en-GB" sz="831" dirty="0"/>
            </a:lvl5pPr>
          </a:lstStyle>
          <a:p>
            <a:pPr lvl="0">
              <a:buSzPct val="150000"/>
              <a:buFont typeface="Arial" panose="020B0604020202020204" pitchFamily="34" charset="0"/>
              <a:buChar char="•"/>
            </a:pPr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>
              <a:buClr>
                <a:schemeClr val="accent1"/>
              </a:buClr>
              <a:buChar char="–"/>
            </a:pPr>
            <a:r>
              <a:rPr lang="en-US" dirty="0" smtClean="0"/>
              <a:t>Third level</a:t>
            </a:r>
          </a:p>
          <a:p>
            <a:pPr lvl="3">
              <a:buClr>
                <a:schemeClr val="accent1"/>
              </a:buClr>
            </a:pPr>
            <a:r>
              <a:rPr lang="en-US" dirty="0" smtClean="0"/>
              <a:t>Fourth level</a:t>
            </a:r>
          </a:p>
          <a:p>
            <a:pPr lvl="4">
              <a:buClr>
                <a:schemeClr val="accent1"/>
              </a:buClr>
            </a:pPr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202423" y="1232761"/>
            <a:ext cx="2391508" cy="486006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pPr lvl="0"/>
            <a:r>
              <a:rPr lang="en-US" dirty="0" smtClean="0"/>
              <a:t>Key Message</a:t>
            </a:r>
            <a:endParaRPr lang="en-GB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861182" y="1221539"/>
            <a:ext cx="4430769" cy="324000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0" rIns="0" bIns="0" rtlCol="0" anchor="ctr">
            <a:normAutofit/>
          </a:bodyPr>
          <a:lstStyle>
            <a:lvl1pPr>
              <a:spcBef>
                <a:spcPts val="0"/>
              </a:spcBef>
              <a:spcAft>
                <a:spcPts val="0"/>
              </a:spcAft>
              <a:defRPr lang="en-US" sz="1015" b="1" dirty="0" smtClean="0">
                <a:solidFill>
                  <a:schemeClr val="bg1"/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 dirty="0" smtClean="0"/>
              <a:t>Heading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5" hasCustomPrompt="1"/>
          </p:nvPr>
        </p:nvSpPr>
        <p:spPr>
          <a:xfrm>
            <a:off x="2861182" y="3753072"/>
            <a:ext cx="4430769" cy="324000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0" rIns="0" bIns="0" rtlCol="0" anchor="ctr">
            <a:normAutofit/>
          </a:bodyPr>
          <a:lstStyle>
            <a:lvl1pPr>
              <a:spcBef>
                <a:spcPts val="0"/>
              </a:spcBef>
              <a:spcAft>
                <a:spcPts val="0"/>
              </a:spcAft>
              <a:defRPr lang="en-US" sz="1015" b="1" dirty="0" smtClean="0">
                <a:solidFill>
                  <a:schemeClr val="bg1"/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 dirty="0" smtClean="0"/>
              <a:t>Heading</a:t>
            </a:r>
          </a:p>
        </p:txBody>
      </p:sp>
      <p:sp>
        <p:nvSpPr>
          <p:cNvPr id="10" name="Content Placeholder 5"/>
          <p:cNvSpPr>
            <a:spLocks noGrp="1"/>
          </p:cNvSpPr>
          <p:nvPr>
            <p:ph sz="quarter" idx="16"/>
          </p:nvPr>
        </p:nvSpPr>
        <p:spPr>
          <a:xfrm>
            <a:off x="2849460" y="4149084"/>
            <a:ext cx="4430769" cy="198021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lang="en-US" sz="831" dirty="0" smtClean="0"/>
            </a:lvl1pPr>
            <a:lvl2pPr>
              <a:defRPr lang="en-US" sz="831" dirty="0" smtClean="0"/>
            </a:lvl2pPr>
            <a:lvl3pPr>
              <a:defRPr lang="en-US" sz="831" dirty="0" smtClean="0"/>
            </a:lvl3pPr>
            <a:lvl4pPr>
              <a:defRPr lang="en-US" sz="831" dirty="0" smtClean="0"/>
            </a:lvl4pPr>
            <a:lvl5pPr>
              <a:defRPr lang="en-GB" sz="831" dirty="0"/>
            </a:lvl5pPr>
          </a:lstStyle>
          <a:p>
            <a:pPr lvl="0">
              <a:buSzPct val="150000"/>
              <a:buFont typeface="Arial" panose="020B0604020202020204" pitchFamily="34" charset="0"/>
              <a:buChar char="•"/>
            </a:pPr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>
              <a:buClr>
                <a:schemeClr val="accent1"/>
              </a:buClr>
              <a:buChar char="–"/>
            </a:pPr>
            <a:r>
              <a:rPr lang="en-US" dirty="0" smtClean="0"/>
              <a:t>Third level</a:t>
            </a:r>
          </a:p>
          <a:p>
            <a:pPr lvl="3">
              <a:buClr>
                <a:schemeClr val="accent1"/>
              </a:buClr>
            </a:pPr>
            <a:r>
              <a:rPr lang="en-US" dirty="0" smtClean="0"/>
              <a:t>Fourth level</a:t>
            </a:r>
          </a:p>
          <a:p>
            <a:pPr lvl="4">
              <a:buClr>
                <a:schemeClr val="accent1"/>
              </a:buClr>
            </a:pPr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Content Placeholder 5"/>
          <p:cNvSpPr>
            <a:spLocks noGrp="1"/>
          </p:cNvSpPr>
          <p:nvPr>
            <p:ph sz="quarter" idx="17"/>
          </p:nvPr>
        </p:nvSpPr>
        <p:spPr>
          <a:xfrm>
            <a:off x="7546350" y="1628807"/>
            <a:ext cx="4430769" cy="198021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lang="en-US" sz="831" dirty="0" smtClean="0"/>
            </a:lvl1pPr>
            <a:lvl2pPr>
              <a:defRPr lang="en-US" sz="831" dirty="0" smtClean="0"/>
            </a:lvl2pPr>
            <a:lvl3pPr>
              <a:defRPr lang="en-US" sz="831" dirty="0" smtClean="0"/>
            </a:lvl3pPr>
            <a:lvl4pPr>
              <a:defRPr lang="en-US" sz="831" dirty="0" smtClean="0"/>
            </a:lvl4pPr>
            <a:lvl5pPr>
              <a:defRPr lang="en-GB" sz="831" dirty="0"/>
            </a:lvl5pPr>
          </a:lstStyle>
          <a:p>
            <a:pPr lvl="0">
              <a:buSzPct val="150000"/>
              <a:buFont typeface="Arial" panose="020B0604020202020204" pitchFamily="34" charset="0"/>
              <a:buChar char="•"/>
            </a:pPr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>
              <a:buClr>
                <a:schemeClr val="accent1"/>
              </a:buClr>
              <a:buChar char="–"/>
            </a:pPr>
            <a:r>
              <a:rPr lang="en-US" dirty="0" smtClean="0"/>
              <a:t>Third level</a:t>
            </a:r>
          </a:p>
          <a:p>
            <a:pPr lvl="3">
              <a:buClr>
                <a:schemeClr val="accent1"/>
              </a:buClr>
            </a:pPr>
            <a:r>
              <a:rPr lang="en-US" dirty="0" smtClean="0"/>
              <a:t>Fourth level</a:t>
            </a:r>
          </a:p>
          <a:p>
            <a:pPr lvl="4">
              <a:buClr>
                <a:schemeClr val="accent1"/>
              </a:buClr>
            </a:pPr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8" hasCustomPrompt="1"/>
          </p:nvPr>
        </p:nvSpPr>
        <p:spPr>
          <a:xfrm>
            <a:off x="7558074" y="1221539"/>
            <a:ext cx="4430769" cy="324000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0" rIns="0" bIns="0" rtlCol="0" anchor="ctr">
            <a:normAutofit/>
          </a:bodyPr>
          <a:lstStyle>
            <a:lvl1pPr>
              <a:spcBef>
                <a:spcPts val="0"/>
              </a:spcBef>
              <a:spcAft>
                <a:spcPts val="0"/>
              </a:spcAft>
              <a:defRPr lang="en-US" sz="1015" b="1" dirty="0" smtClean="0">
                <a:solidFill>
                  <a:schemeClr val="bg1"/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 dirty="0" smtClean="0"/>
              <a:t>Heading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9" hasCustomPrompt="1"/>
          </p:nvPr>
        </p:nvSpPr>
        <p:spPr>
          <a:xfrm>
            <a:off x="7558074" y="3753072"/>
            <a:ext cx="4430769" cy="324000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0" rIns="0" bIns="0" rtlCol="0" anchor="ctr">
            <a:normAutofit/>
          </a:bodyPr>
          <a:lstStyle>
            <a:lvl1pPr>
              <a:spcBef>
                <a:spcPts val="0"/>
              </a:spcBef>
              <a:spcAft>
                <a:spcPts val="0"/>
              </a:spcAft>
              <a:defRPr lang="en-US" sz="1015" b="1" dirty="0" smtClean="0">
                <a:solidFill>
                  <a:schemeClr val="bg1"/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 dirty="0" smtClean="0"/>
              <a:t>Heading</a:t>
            </a:r>
          </a:p>
        </p:txBody>
      </p:sp>
      <p:sp>
        <p:nvSpPr>
          <p:cNvPr id="14" name="Content Placeholder 5"/>
          <p:cNvSpPr>
            <a:spLocks noGrp="1"/>
          </p:cNvSpPr>
          <p:nvPr>
            <p:ph sz="quarter" idx="20"/>
          </p:nvPr>
        </p:nvSpPr>
        <p:spPr>
          <a:xfrm>
            <a:off x="7546350" y="4149084"/>
            <a:ext cx="4430769" cy="198021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lang="en-US" sz="831" dirty="0" smtClean="0"/>
            </a:lvl1pPr>
            <a:lvl2pPr>
              <a:defRPr lang="en-US" sz="831" dirty="0" smtClean="0"/>
            </a:lvl2pPr>
            <a:lvl3pPr>
              <a:defRPr lang="en-US" sz="831" dirty="0" smtClean="0"/>
            </a:lvl3pPr>
            <a:lvl4pPr>
              <a:defRPr lang="en-US" sz="831" dirty="0" smtClean="0"/>
            </a:lvl4pPr>
            <a:lvl5pPr>
              <a:defRPr lang="en-GB" sz="831" dirty="0"/>
            </a:lvl5pPr>
          </a:lstStyle>
          <a:p>
            <a:pPr lvl="0">
              <a:buSzPct val="150000"/>
              <a:buFont typeface="Arial" panose="020B0604020202020204" pitchFamily="34" charset="0"/>
              <a:buChar char="•"/>
            </a:pPr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>
              <a:buClr>
                <a:schemeClr val="accent1"/>
              </a:buClr>
              <a:buChar char="–"/>
            </a:pPr>
            <a:r>
              <a:rPr lang="en-US" dirty="0" smtClean="0"/>
              <a:t>Third level</a:t>
            </a:r>
          </a:p>
          <a:p>
            <a:pPr lvl="3">
              <a:buClr>
                <a:schemeClr val="accent1"/>
              </a:buClr>
            </a:pPr>
            <a:r>
              <a:rPr lang="en-US" dirty="0" smtClean="0"/>
              <a:t>Fourth level</a:t>
            </a:r>
          </a:p>
          <a:p>
            <a:pPr lvl="4">
              <a:buClr>
                <a:schemeClr val="accent1"/>
              </a:buClr>
            </a:pPr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4683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496" y="152872"/>
            <a:ext cx="10772205" cy="56445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DF5FF-B675-423B-A333-58139542D075}" type="slidenum">
              <a:rPr lang="en-GB" smtClean="0">
                <a:solidFill>
                  <a:srgbClr val="808080"/>
                </a:solidFill>
              </a:rPr>
              <a:pPr/>
              <a:t>‹#›</a:t>
            </a:fld>
            <a:endParaRPr lang="en-GB">
              <a:solidFill>
                <a:srgbClr val="808080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02424" y="1233488"/>
            <a:ext cx="3611077" cy="324000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0" rIns="0" bIns="0" rtlCol="0" anchor="ctr">
            <a:normAutofit/>
          </a:bodyPr>
          <a:lstStyle>
            <a:lvl1pPr>
              <a:spcBef>
                <a:spcPts val="0"/>
              </a:spcBef>
              <a:spcAft>
                <a:spcPts val="0"/>
              </a:spcAft>
              <a:defRPr lang="en-GB" sz="1015" b="1" dirty="0">
                <a:solidFill>
                  <a:schemeClr val="bg1"/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 dirty="0" smtClean="0"/>
              <a:t>Heading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4279184" y="1233488"/>
            <a:ext cx="3611077" cy="324000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0" rIns="0" bIns="0" rtlCol="0" anchor="ctr">
            <a:normAutofit/>
          </a:bodyPr>
          <a:lstStyle>
            <a:lvl1pPr>
              <a:spcBef>
                <a:spcPts val="0"/>
              </a:spcBef>
              <a:spcAft>
                <a:spcPts val="0"/>
              </a:spcAft>
              <a:defRPr lang="en-GB" sz="1015" b="1" dirty="0">
                <a:solidFill>
                  <a:schemeClr val="bg1"/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 dirty="0" smtClean="0"/>
              <a:t>Heading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8355944" y="1233488"/>
            <a:ext cx="3611077" cy="324000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0" rIns="0" bIns="0" rtlCol="0" anchor="ctr">
            <a:normAutofit/>
          </a:bodyPr>
          <a:lstStyle>
            <a:lvl1pPr>
              <a:spcBef>
                <a:spcPts val="0"/>
              </a:spcBef>
              <a:spcAft>
                <a:spcPts val="0"/>
              </a:spcAft>
              <a:defRPr lang="en-GB" sz="1015" b="1" dirty="0">
                <a:solidFill>
                  <a:schemeClr val="bg1"/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 dirty="0" smtClean="0"/>
              <a:t>Heading</a:t>
            </a:r>
            <a:endParaRPr lang="en-GB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6"/>
          </p:nvPr>
        </p:nvSpPr>
        <p:spPr>
          <a:xfrm>
            <a:off x="202424" y="1664810"/>
            <a:ext cx="3611077" cy="446454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lang="en-US" sz="831" dirty="0" smtClean="0"/>
            </a:lvl1pPr>
            <a:lvl2pPr>
              <a:defRPr lang="en-US" sz="831" dirty="0" smtClean="0"/>
            </a:lvl2pPr>
            <a:lvl3pPr>
              <a:defRPr lang="en-US" sz="831" dirty="0" smtClean="0"/>
            </a:lvl3pPr>
            <a:lvl4pPr>
              <a:defRPr lang="en-US" sz="831" dirty="0" smtClean="0"/>
            </a:lvl4pPr>
            <a:lvl5pPr>
              <a:defRPr lang="en-GB" sz="831" dirty="0"/>
            </a:lvl5pPr>
          </a:lstStyle>
          <a:p>
            <a:pPr lvl="0">
              <a:buSzPct val="150000"/>
              <a:buFont typeface="Arial" panose="020B0604020202020204" pitchFamily="34" charset="0"/>
              <a:buChar char="•"/>
            </a:pPr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>
              <a:buClr>
                <a:schemeClr val="accent1"/>
              </a:buClr>
              <a:buChar char="–"/>
            </a:pPr>
            <a:r>
              <a:rPr lang="en-US" dirty="0" smtClean="0"/>
              <a:t>Third level</a:t>
            </a:r>
          </a:p>
          <a:p>
            <a:pPr lvl="3">
              <a:buClr>
                <a:schemeClr val="accent1"/>
              </a:buClr>
            </a:pPr>
            <a:r>
              <a:rPr lang="en-US" dirty="0" smtClean="0"/>
              <a:t>Fourth level</a:t>
            </a:r>
          </a:p>
          <a:p>
            <a:pPr lvl="4">
              <a:buClr>
                <a:schemeClr val="accent1"/>
              </a:buClr>
            </a:pPr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7"/>
          </p:nvPr>
        </p:nvSpPr>
        <p:spPr>
          <a:xfrm>
            <a:off x="4279184" y="1665294"/>
            <a:ext cx="3611077" cy="446404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lang="en-US" sz="831" dirty="0" smtClean="0"/>
            </a:lvl1pPr>
            <a:lvl2pPr>
              <a:defRPr lang="en-US" sz="831" dirty="0" smtClean="0"/>
            </a:lvl2pPr>
            <a:lvl3pPr>
              <a:defRPr lang="en-US" sz="831" dirty="0" smtClean="0"/>
            </a:lvl3pPr>
            <a:lvl4pPr>
              <a:defRPr lang="en-US" sz="831" dirty="0" smtClean="0"/>
            </a:lvl4pPr>
            <a:lvl5pPr>
              <a:defRPr lang="en-GB" sz="831" dirty="0"/>
            </a:lvl5pPr>
          </a:lstStyle>
          <a:p>
            <a:pPr lvl="0">
              <a:buSzPct val="150000"/>
              <a:buFont typeface="Arial" panose="020B0604020202020204" pitchFamily="34" charset="0"/>
              <a:buChar char="•"/>
            </a:pPr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>
              <a:buClr>
                <a:schemeClr val="accent1"/>
              </a:buClr>
              <a:buChar char="–"/>
            </a:pPr>
            <a:r>
              <a:rPr lang="en-US" dirty="0" smtClean="0"/>
              <a:t>Third level</a:t>
            </a:r>
          </a:p>
          <a:p>
            <a:pPr lvl="3">
              <a:buClr>
                <a:schemeClr val="accent1"/>
              </a:buClr>
            </a:pPr>
            <a:r>
              <a:rPr lang="en-US" dirty="0" smtClean="0"/>
              <a:t>Fourth level</a:t>
            </a:r>
          </a:p>
          <a:p>
            <a:pPr lvl="4">
              <a:buClr>
                <a:schemeClr val="accent1"/>
              </a:buClr>
            </a:pPr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8"/>
          </p:nvPr>
        </p:nvSpPr>
        <p:spPr>
          <a:xfrm>
            <a:off x="8355944" y="1665294"/>
            <a:ext cx="3611077" cy="446404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lang="en-US" sz="831" smtClean="0"/>
            </a:lvl1pPr>
            <a:lvl2pPr>
              <a:defRPr lang="en-US" sz="831" smtClean="0"/>
            </a:lvl2pPr>
            <a:lvl3pPr>
              <a:defRPr lang="en-US" sz="831" smtClean="0"/>
            </a:lvl3pPr>
            <a:lvl4pPr>
              <a:defRPr lang="en-US" sz="831" smtClean="0"/>
            </a:lvl4pPr>
            <a:lvl5pPr>
              <a:defRPr lang="en-GB" sz="831"/>
            </a:lvl5pPr>
          </a:lstStyle>
          <a:p>
            <a:pPr lvl="0">
              <a:buSzPct val="150000"/>
              <a:buFont typeface="Arial" panose="020B0604020202020204" pitchFamily="34" charset="0"/>
              <a:buChar char="•"/>
            </a:pPr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>
              <a:buClr>
                <a:schemeClr val="accent1"/>
              </a:buClr>
              <a:buChar char="–"/>
            </a:pPr>
            <a:r>
              <a:rPr lang="en-US" smtClean="0"/>
              <a:t>Third level</a:t>
            </a:r>
          </a:p>
          <a:p>
            <a:pPr lvl="3">
              <a:buClr>
                <a:schemeClr val="accent1"/>
              </a:buClr>
            </a:pPr>
            <a:r>
              <a:rPr lang="en-US" smtClean="0"/>
              <a:t>Fourth level</a:t>
            </a:r>
          </a:p>
          <a:p>
            <a:pPr lvl="4">
              <a:buClr>
                <a:schemeClr val="accent1"/>
              </a:buClr>
            </a:pPr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7557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496" y="152872"/>
            <a:ext cx="10772205" cy="56445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DF5FF-B675-423B-A333-58139542D075}" type="slidenum">
              <a:rPr lang="en-GB" smtClean="0">
                <a:solidFill>
                  <a:srgbClr val="808080"/>
                </a:solidFill>
              </a:rPr>
              <a:pPr/>
              <a:t>‹#›</a:t>
            </a:fld>
            <a:endParaRPr lang="en-GB">
              <a:solidFill>
                <a:srgbClr val="808080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02424" y="1233488"/>
            <a:ext cx="5627077" cy="324000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0" rIns="0" bIns="0" rtlCol="0" anchor="ctr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lang="en-GB" sz="1015" b="1" dirty="0">
                <a:solidFill>
                  <a:schemeClr val="bg1"/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 dirty="0" smtClean="0"/>
              <a:t>Heading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02424" y="3752850"/>
            <a:ext cx="5627077" cy="324000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0" rIns="0" bIns="0" rtlCol="0" anchor="ctr">
            <a:normAutofit/>
          </a:bodyPr>
          <a:lstStyle>
            <a:lvl1pPr algn="l">
              <a:spcBef>
                <a:spcPts val="0"/>
              </a:spcBef>
              <a:spcAft>
                <a:spcPts val="0"/>
              </a:spcAft>
              <a:defRPr lang="en-GB" sz="1015" b="1" dirty="0">
                <a:solidFill>
                  <a:schemeClr val="bg1"/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 dirty="0" smtClean="0"/>
              <a:t>Heading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6350152" y="1233488"/>
            <a:ext cx="5627077" cy="324000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0" rIns="0" bIns="0" rtlCol="0" anchor="ctr">
            <a:normAutofit/>
          </a:bodyPr>
          <a:lstStyle>
            <a:lvl1pPr algn="l">
              <a:spcBef>
                <a:spcPts val="0"/>
              </a:spcBef>
              <a:spcAft>
                <a:spcPts val="0"/>
              </a:spcAft>
              <a:defRPr lang="en-GB" sz="1015" b="1" dirty="0">
                <a:solidFill>
                  <a:schemeClr val="bg1"/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 dirty="0" smtClean="0"/>
              <a:t>Heading</a:t>
            </a:r>
            <a:endParaRPr lang="en-GB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6"/>
          </p:nvPr>
        </p:nvSpPr>
        <p:spPr>
          <a:xfrm>
            <a:off x="202424" y="1592796"/>
            <a:ext cx="5627077" cy="2016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lang="en-US" sz="831" dirty="0" smtClean="0"/>
            </a:lvl1pPr>
            <a:lvl2pPr>
              <a:defRPr lang="en-US" sz="831" dirty="0" smtClean="0"/>
            </a:lvl2pPr>
            <a:lvl3pPr>
              <a:defRPr lang="en-US" sz="831" dirty="0" smtClean="0"/>
            </a:lvl3pPr>
            <a:lvl4pPr>
              <a:defRPr lang="en-US" sz="831" dirty="0" smtClean="0"/>
            </a:lvl4pPr>
            <a:lvl5pPr>
              <a:defRPr lang="en-GB" sz="831" dirty="0"/>
            </a:lvl5pPr>
          </a:lstStyle>
          <a:p>
            <a:pPr lvl="0">
              <a:buSzPct val="150000"/>
              <a:buFont typeface="Arial" panose="020B0604020202020204" pitchFamily="34" charset="0"/>
              <a:buChar char="•"/>
            </a:pPr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>
              <a:buClr>
                <a:schemeClr val="accent1"/>
              </a:buClr>
              <a:buChar char="–"/>
            </a:pPr>
            <a:r>
              <a:rPr lang="en-US" dirty="0" smtClean="0"/>
              <a:t>Third level</a:t>
            </a:r>
          </a:p>
          <a:p>
            <a:pPr lvl="3">
              <a:buClr>
                <a:schemeClr val="accent1"/>
              </a:buClr>
            </a:pPr>
            <a:r>
              <a:rPr lang="en-US" dirty="0" smtClean="0"/>
              <a:t>Fourth level</a:t>
            </a:r>
          </a:p>
          <a:p>
            <a:pPr lvl="4">
              <a:buClr>
                <a:schemeClr val="accent1"/>
              </a:buClr>
            </a:pPr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7"/>
          </p:nvPr>
        </p:nvSpPr>
        <p:spPr>
          <a:xfrm>
            <a:off x="202424" y="4076825"/>
            <a:ext cx="5627077" cy="2016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lang="en-US" sz="831" dirty="0" smtClean="0"/>
            </a:lvl1pPr>
            <a:lvl2pPr>
              <a:defRPr lang="en-US" sz="831" dirty="0" smtClean="0"/>
            </a:lvl2pPr>
            <a:lvl3pPr>
              <a:defRPr lang="en-US" sz="831" dirty="0" smtClean="0"/>
            </a:lvl3pPr>
            <a:lvl4pPr>
              <a:defRPr lang="en-US" sz="831" dirty="0" smtClean="0"/>
            </a:lvl4pPr>
            <a:lvl5pPr>
              <a:defRPr lang="en-GB" sz="831" dirty="0"/>
            </a:lvl5pPr>
          </a:lstStyle>
          <a:p>
            <a:pPr lvl="0">
              <a:buSzPct val="150000"/>
              <a:buFont typeface="Arial" panose="020B0604020202020204" pitchFamily="34" charset="0"/>
              <a:buChar char="•"/>
            </a:pPr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>
              <a:buClr>
                <a:schemeClr val="accent1"/>
              </a:buClr>
              <a:buChar char="–"/>
            </a:pPr>
            <a:r>
              <a:rPr lang="en-US" dirty="0" smtClean="0"/>
              <a:t>Third level</a:t>
            </a:r>
          </a:p>
          <a:p>
            <a:pPr lvl="3">
              <a:buClr>
                <a:schemeClr val="accent1"/>
              </a:buClr>
            </a:pPr>
            <a:r>
              <a:rPr lang="en-US" dirty="0" smtClean="0"/>
              <a:t>Fourth level</a:t>
            </a:r>
          </a:p>
          <a:p>
            <a:pPr lvl="4">
              <a:buClr>
                <a:schemeClr val="accent1"/>
              </a:buClr>
            </a:pPr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8"/>
          </p:nvPr>
        </p:nvSpPr>
        <p:spPr>
          <a:xfrm>
            <a:off x="6350152" y="1593280"/>
            <a:ext cx="5627077" cy="2016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lang="en-US" sz="831" dirty="0" smtClean="0"/>
            </a:lvl1pPr>
            <a:lvl2pPr>
              <a:defRPr lang="en-US" sz="831" dirty="0" smtClean="0"/>
            </a:lvl2pPr>
            <a:lvl3pPr>
              <a:defRPr lang="en-US" sz="831" dirty="0" smtClean="0"/>
            </a:lvl3pPr>
            <a:lvl4pPr>
              <a:defRPr lang="en-US" sz="831" dirty="0" smtClean="0"/>
            </a:lvl4pPr>
            <a:lvl5pPr>
              <a:defRPr lang="en-GB" sz="831" dirty="0"/>
            </a:lvl5pPr>
          </a:lstStyle>
          <a:p>
            <a:pPr lvl="0">
              <a:buSzPct val="150000"/>
              <a:buFont typeface="Arial" panose="020B0604020202020204" pitchFamily="34" charset="0"/>
              <a:buChar char="•"/>
            </a:pPr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>
              <a:buClr>
                <a:schemeClr val="accent1"/>
              </a:buClr>
              <a:buChar char="–"/>
            </a:pPr>
            <a:r>
              <a:rPr lang="en-US" dirty="0" smtClean="0"/>
              <a:t>Third level</a:t>
            </a:r>
          </a:p>
          <a:p>
            <a:pPr lvl="3">
              <a:buClr>
                <a:schemeClr val="accent1"/>
              </a:buClr>
            </a:pPr>
            <a:r>
              <a:rPr lang="en-US" dirty="0" smtClean="0"/>
              <a:t>Fourth level</a:t>
            </a:r>
          </a:p>
          <a:p>
            <a:pPr lvl="4">
              <a:buClr>
                <a:schemeClr val="accent1"/>
              </a:buClr>
            </a:pPr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6350152" y="3752850"/>
            <a:ext cx="5627077" cy="324000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0" rIns="0" bIns="0" rtlCol="0" anchor="ctr">
            <a:normAutofit/>
          </a:bodyPr>
          <a:lstStyle>
            <a:lvl1pPr algn="l">
              <a:spcBef>
                <a:spcPts val="0"/>
              </a:spcBef>
              <a:spcAft>
                <a:spcPts val="0"/>
              </a:spcAft>
              <a:defRPr lang="en-GB" sz="1015" b="1" dirty="0">
                <a:solidFill>
                  <a:schemeClr val="bg1"/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 dirty="0" smtClean="0"/>
              <a:t>Heading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20"/>
          </p:nvPr>
        </p:nvSpPr>
        <p:spPr>
          <a:xfrm>
            <a:off x="6350152" y="4076825"/>
            <a:ext cx="5627077" cy="2016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lang="en-US" sz="831" dirty="0" smtClean="0"/>
            </a:lvl1pPr>
            <a:lvl2pPr>
              <a:defRPr lang="en-US" sz="831" dirty="0" smtClean="0"/>
            </a:lvl2pPr>
            <a:lvl3pPr>
              <a:defRPr lang="en-US" sz="831" dirty="0" smtClean="0"/>
            </a:lvl3pPr>
            <a:lvl4pPr>
              <a:defRPr lang="en-US" sz="831" dirty="0" smtClean="0"/>
            </a:lvl4pPr>
            <a:lvl5pPr>
              <a:defRPr lang="en-GB" sz="831" dirty="0"/>
            </a:lvl5pPr>
          </a:lstStyle>
          <a:p>
            <a:pPr lvl="0">
              <a:buSzPct val="150000"/>
              <a:buFont typeface="Arial" panose="020B0604020202020204" pitchFamily="34" charset="0"/>
              <a:buChar char="•"/>
            </a:pPr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>
              <a:buClr>
                <a:schemeClr val="accent1"/>
              </a:buClr>
              <a:buChar char="–"/>
            </a:pPr>
            <a:r>
              <a:rPr lang="en-US" dirty="0" smtClean="0"/>
              <a:t>Third level</a:t>
            </a:r>
          </a:p>
          <a:p>
            <a:pPr lvl="3">
              <a:buClr>
                <a:schemeClr val="accent1"/>
              </a:buClr>
            </a:pPr>
            <a:r>
              <a:rPr lang="en-US" dirty="0" smtClean="0"/>
              <a:t>Fourth level</a:t>
            </a:r>
          </a:p>
          <a:p>
            <a:pPr lvl="4">
              <a:buClr>
                <a:schemeClr val="accent1"/>
              </a:buClr>
            </a:pPr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559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DF5FF-B675-423B-A333-58139542D075}" type="slidenum">
              <a:rPr lang="en-GB" smtClean="0">
                <a:solidFill>
                  <a:srgbClr val="808080"/>
                </a:solidFill>
              </a:rPr>
              <a:pPr/>
              <a:t>‹#›</a:t>
            </a:fld>
            <a:endParaRPr lang="en-GB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636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496" y="152872"/>
            <a:ext cx="10772205" cy="56445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DF5FF-B675-423B-A333-58139542D075}" type="slidenum">
              <a:rPr lang="en-GB" smtClean="0">
                <a:solidFill>
                  <a:srgbClr val="808080"/>
                </a:solidFill>
              </a:rPr>
              <a:pPr/>
              <a:t>‹#›</a:t>
            </a:fld>
            <a:endParaRPr lang="en-GB">
              <a:solidFill>
                <a:srgbClr val="80808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2849457" y="1628807"/>
            <a:ext cx="9128872" cy="198021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lang="en-US" sz="831" dirty="0" smtClean="0"/>
            </a:lvl1pPr>
            <a:lvl2pPr>
              <a:defRPr lang="en-US" sz="831" dirty="0" smtClean="0"/>
            </a:lvl2pPr>
            <a:lvl3pPr>
              <a:defRPr lang="en-US" sz="831" dirty="0" smtClean="0"/>
            </a:lvl3pPr>
            <a:lvl4pPr>
              <a:defRPr lang="en-US" sz="831" dirty="0" smtClean="0"/>
            </a:lvl4pPr>
            <a:lvl5pPr>
              <a:defRPr lang="en-GB" sz="831" dirty="0"/>
            </a:lvl5pPr>
          </a:lstStyle>
          <a:p>
            <a:pPr lvl="0">
              <a:buSzPct val="150000"/>
              <a:buFont typeface="Arial" panose="020B0604020202020204" pitchFamily="34" charset="0"/>
              <a:buChar char="•"/>
            </a:pPr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>
              <a:buClr>
                <a:schemeClr val="accent1"/>
              </a:buClr>
              <a:buChar char="–"/>
            </a:pPr>
            <a:r>
              <a:rPr lang="en-US" dirty="0" smtClean="0"/>
              <a:t>Third level</a:t>
            </a:r>
          </a:p>
          <a:p>
            <a:pPr lvl="3">
              <a:buClr>
                <a:schemeClr val="accent1"/>
              </a:buClr>
            </a:pPr>
            <a:r>
              <a:rPr lang="en-US" dirty="0" smtClean="0"/>
              <a:t>Fourth level</a:t>
            </a:r>
          </a:p>
          <a:p>
            <a:pPr lvl="4">
              <a:buClr>
                <a:schemeClr val="accent1"/>
              </a:buClr>
            </a:pPr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202423" y="1232761"/>
            <a:ext cx="2391508" cy="486006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pPr lvl="0"/>
            <a:r>
              <a:rPr lang="en-US" dirty="0" smtClean="0"/>
              <a:t>Key Message</a:t>
            </a:r>
            <a:endParaRPr lang="en-GB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861180" y="1221539"/>
            <a:ext cx="9127621" cy="324000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0" rIns="0" bIns="0" rtlCol="0" anchor="ctr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lang="en-US" sz="1015" b="1" dirty="0" smtClean="0">
                <a:solidFill>
                  <a:schemeClr val="bg1"/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 dirty="0" smtClean="0"/>
              <a:t>Heading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5" hasCustomPrompt="1"/>
          </p:nvPr>
        </p:nvSpPr>
        <p:spPr>
          <a:xfrm>
            <a:off x="2861180" y="3753072"/>
            <a:ext cx="9127621" cy="324000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0" rIns="0" bIns="0" rtlCol="0" anchor="ctr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lang="en-US" sz="1015" b="1" dirty="0" smtClean="0">
                <a:solidFill>
                  <a:schemeClr val="bg1"/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 dirty="0" smtClean="0"/>
              <a:t>Heading</a:t>
            </a:r>
          </a:p>
        </p:txBody>
      </p:sp>
      <p:sp>
        <p:nvSpPr>
          <p:cNvPr id="10" name="Content Placeholder 5"/>
          <p:cNvSpPr>
            <a:spLocks noGrp="1"/>
          </p:cNvSpPr>
          <p:nvPr>
            <p:ph sz="quarter" idx="16"/>
          </p:nvPr>
        </p:nvSpPr>
        <p:spPr>
          <a:xfrm>
            <a:off x="2849457" y="4149084"/>
            <a:ext cx="9128872" cy="198021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lang="en-US" sz="831" dirty="0" smtClean="0"/>
            </a:lvl1pPr>
            <a:lvl2pPr>
              <a:defRPr lang="en-US" sz="831" dirty="0" smtClean="0"/>
            </a:lvl2pPr>
            <a:lvl3pPr>
              <a:defRPr lang="en-US" sz="831" dirty="0" smtClean="0"/>
            </a:lvl3pPr>
            <a:lvl4pPr>
              <a:defRPr lang="en-US" sz="831" dirty="0" smtClean="0"/>
            </a:lvl4pPr>
            <a:lvl5pPr>
              <a:defRPr lang="en-GB" sz="831" dirty="0"/>
            </a:lvl5pPr>
          </a:lstStyle>
          <a:p>
            <a:pPr lvl="0">
              <a:buSzPct val="150000"/>
              <a:buFont typeface="Arial" panose="020B0604020202020204" pitchFamily="34" charset="0"/>
              <a:buChar char="•"/>
            </a:pPr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>
              <a:buClr>
                <a:schemeClr val="accent1"/>
              </a:buClr>
              <a:buChar char="–"/>
            </a:pPr>
            <a:r>
              <a:rPr lang="en-US" dirty="0" smtClean="0"/>
              <a:t>Third level</a:t>
            </a:r>
          </a:p>
          <a:p>
            <a:pPr lvl="3">
              <a:buClr>
                <a:schemeClr val="accent1"/>
              </a:buClr>
            </a:pPr>
            <a:r>
              <a:rPr lang="en-US" dirty="0" smtClean="0"/>
              <a:t>Fourth level</a:t>
            </a:r>
          </a:p>
          <a:p>
            <a:pPr lvl="4">
              <a:buClr>
                <a:schemeClr val="accent1"/>
              </a:buClr>
            </a:pPr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70366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496" y="152872"/>
            <a:ext cx="10772205" cy="56445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DF5FF-B675-423B-A333-58139542D075}" type="slidenum">
              <a:rPr lang="en-GB" smtClean="0">
                <a:solidFill>
                  <a:srgbClr val="808080"/>
                </a:solidFill>
              </a:rPr>
              <a:pPr/>
              <a:t>‹#›</a:t>
            </a:fld>
            <a:endParaRPr lang="en-GB">
              <a:solidFill>
                <a:srgbClr val="80808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2849460" y="1628807"/>
            <a:ext cx="4430769" cy="198021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lang="en-US" sz="831" dirty="0" smtClean="0"/>
            </a:lvl1pPr>
            <a:lvl2pPr>
              <a:defRPr lang="en-US" sz="831" dirty="0" smtClean="0"/>
            </a:lvl2pPr>
            <a:lvl3pPr>
              <a:defRPr lang="en-US" sz="831" dirty="0" smtClean="0"/>
            </a:lvl3pPr>
            <a:lvl4pPr>
              <a:defRPr lang="en-US" sz="831" dirty="0" smtClean="0"/>
            </a:lvl4pPr>
            <a:lvl5pPr>
              <a:defRPr lang="en-GB" sz="831" dirty="0"/>
            </a:lvl5pPr>
          </a:lstStyle>
          <a:p>
            <a:pPr lvl="0">
              <a:buSzPct val="150000"/>
              <a:buFont typeface="Arial" panose="020B0604020202020204" pitchFamily="34" charset="0"/>
              <a:buChar char="•"/>
            </a:pPr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>
              <a:buClr>
                <a:schemeClr val="accent1"/>
              </a:buClr>
              <a:buChar char="–"/>
            </a:pPr>
            <a:r>
              <a:rPr lang="en-US" dirty="0" smtClean="0"/>
              <a:t>Third level</a:t>
            </a:r>
          </a:p>
          <a:p>
            <a:pPr lvl="3">
              <a:buClr>
                <a:schemeClr val="accent1"/>
              </a:buClr>
            </a:pPr>
            <a:r>
              <a:rPr lang="en-US" dirty="0" smtClean="0"/>
              <a:t>Fourth level</a:t>
            </a:r>
          </a:p>
          <a:p>
            <a:pPr lvl="4">
              <a:buClr>
                <a:schemeClr val="accent1"/>
              </a:buClr>
            </a:pPr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202423" y="1232761"/>
            <a:ext cx="2391508" cy="486006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pPr lvl="0"/>
            <a:r>
              <a:rPr lang="en-US" dirty="0" smtClean="0"/>
              <a:t>Key Message</a:t>
            </a:r>
            <a:endParaRPr lang="en-GB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861182" y="1221539"/>
            <a:ext cx="4430769" cy="324000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0" rIns="0" bIns="0" rtlCol="0" anchor="ctr">
            <a:normAutofit/>
          </a:bodyPr>
          <a:lstStyle>
            <a:lvl1pPr>
              <a:spcBef>
                <a:spcPts val="0"/>
              </a:spcBef>
              <a:spcAft>
                <a:spcPts val="0"/>
              </a:spcAft>
              <a:defRPr lang="en-US" sz="1015" b="1" dirty="0" smtClean="0">
                <a:solidFill>
                  <a:schemeClr val="bg1"/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 dirty="0" smtClean="0"/>
              <a:t>Heading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5" hasCustomPrompt="1"/>
          </p:nvPr>
        </p:nvSpPr>
        <p:spPr>
          <a:xfrm>
            <a:off x="2861182" y="3753072"/>
            <a:ext cx="4430769" cy="324000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0" rIns="0" bIns="0" rtlCol="0" anchor="ctr">
            <a:normAutofit/>
          </a:bodyPr>
          <a:lstStyle>
            <a:lvl1pPr>
              <a:spcBef>
                <a:spcPts val="0"/>
              </a:spcBef>
              <a:spcAft>
                <a:spcPts val="0"/>
              </a:spcAft>
              <a:defRPr lang="en-US" sz="1015" b="1" dirty="0" smtClean="0">
                <a:solidFill>
                  <a:schemeClr val="bg1"/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 dirty="0" smtClean="0"/>
              <a:t>Heading</a:t>
            </a:r>
          </a:p>
        </p:txBody>
      </p:sp>
      <p:sp>
        <p:nvSpPr>
          <p:cNvPr id="10" name="Content Placeholder 5"/>
          <p:cNvSpPr>
            <a:spLocks noGrp="1"/>
          </p:cNvSpPr>
          <p:nvPr>
            <p:ph sz="quarter" idx="16"/>
          </p:nvPr>
        </p:nvSpPr>
        <p:spPr>
          <a:xfrm>
            <a:off x="2849460" y="4149084"/>
            <a:ext cx="4430769" cy="198021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lang="en-US" sz="831" dirty="0" smtClean="0"/>
            </a:lvl1pPr>
            <a:lvl2pPr>
              <a:defRPr lang="en-US" sz="831" dirty="0" smtClean="0"/>
            </a:lvl2pPr>
            <a:lvl3pPr>
              <a:defRPr lang="en-US" sz="831" dirty="0" smtClean="0"/>
            </a:lvl3pPr>
            <a:lvl4pPr>
              <a:defRPr lang="en-US" sz="831" dirty="0" smtClean="0"/>
            </a:lvl4pPr>
            <a:lvl5pPr>
              <a:defRPr lang="en-GB" sz="831" dirty="0"/>
            </a:lvl5pPr>
          </a:lstStyle>
          <a:p>
            <a:pPr lvl="0">
              <a:buSzPct val="150000"/>
              <a:buFont typeface="Arial" panose="020B0604020202020204" pitchFamily="34" charset="0"/>
              <a:buChar char="•"/>
            </a:pPr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>
              <a:buClr>
                <a:schemeClr val="accent1"/>
              </a:buClr>
              <a:buChar char="–"/>
            </a:pPr>
            <a:r>
              <a:rPr lang="en-US" dirty="0" smtClean="0"/>
              <a:t>Third level</a:t>
            </a:r>
          </a:p>
          <a:p>
            <a:pPr lvl="3">
              <a:buClr>
                <a:schemeClr val="accent1"/>
              </a:buClr>
            </a:pPr>
            <a:r>
              <a:rPr lang="en-US" dirty="0" smtClean="0"/>
              <a:t>Fourth level</a:t>
            </a:r>
          </a:p>
          <a:p>
            <a:pPr lvl="4">
              <a:buClr>
                <a:schemeClr val="accent1"/>
              </a:buClr>
            </a:pPr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Content Placeholder 5"/>
          <p:cNvSpPr>
            <a:spLocks noGrp="1"/>
          </p:cNvSpPr>
          <p:nvPr>
            <p:ph sz="quarter" idx="17"/>
          </p:nvPr>
        </p:nvSpPr>
        <p:spPr>
          <a:xfrm>
            <a:off x="7546350" y="1628807"/>
            <a:ext cx="4430769" cy="198021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lang="en-US" sz="831" dirty="0" smtClean="0"/>
            </a:lvl1pPr>
            <a:lvl2pPr>
              <a:defRPr lang="en-US" sz="831" dirty="0" smtClean="0"/>
            </a:lvl2pPr>
            <a:lvl3pPr>
              <a:defRPr lang="en-US" sz="831" dirty="0" smtClean="0"/>
            </a:lvl3pPr>
            <a:lvl4pPr>
              <a:defRPr lang="en-US" sz="831" dirty="0" smtClean="0"/>
            </a:lvl4pPr>
            <a:lvl5pPr>
              <a:defRPr lang="en-GB" sz="831" dirty="0"/>
            </a:lvl5pPr>
          </a:lstStyle>
          <a:p>
            <a:pPr lvl="0">
              <a:buSzPct val="150000"/>
              <a:buFont typeface="Arial" panose="020B0604020202020204" pitchFamily="34" charset="0"/>
              <a:buChar char="•"/>
            </a:pPr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>
              <a:buClr>
                <a:schemeClr val="accent1"/>
              </a:buClr>
              <a:buChar char="–"/>
            </a:pPr>
            <a:r>
              <a:rPr lang="en-US" dirty="0" smtClean="0"/>
              <a:t>Third level</a:t>
            </a:r>
          </a:p>
          <a:p>
            <a:pPr lvl="3">
              <a:buClr>
                <a:schemeClr val="accent1"/>
              </a:buClr>
            </a:pPr>
            <a:r>
              <a:rPr lang="en-US" dirty="0" smtClean="0"/>
              <a:t>Fourth level</a:t>
            </a:r>
          </a:p>
          <a:p>
            <a:pPr lvl="4">
              <a:buClr>
                <a:schemeClr val="accent1"/>
              </a:buClr>
            </a:pPr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8" hasCustomPrompt="1"/>
          </p:nvPr>
        </p:nvSpPr>
        <p:spPr>
          <a:xfrm>
            <a:off x="7558074" y="1221539"/>
            <a:ext cx="4430769" cy="324000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0" rIns="0" bIns="0" rtlCol="0" anchor="ctr">
            <a:normAutofit/>
          </a:bodyPr>
          <a:lstStyle>
            <a:lvl1pPr>
              <a:spcBef>
                <a:spcPts val="0"/>
              </a:spcBef>
              <a:spcAft>
                <a:spcPts val="0"/>
              </a:spcAft>
              <a:defRPr lang="en-US" sz="1015" b="1" dirty="0" smtClean="0">
                <a:solidFill>
                  <a:schemeClr val="bg1"/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 dirty="0" smtClean="0"/>
              <a:t>Heading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9" hasCustomPrompt="1"/>
          </p:nvPr>
        </p:nvSpPr>
        <p:spPr>
          <a:xfrm>
            <a:off x="7558074" y="3753072"/>
            <a:ext cx="4430769" cy="324000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0" rIns="0" bIns="0" rtlCol="0" anchor="ctr">
            <a:normAutofit/>
          </a:bodyPr>
          <a:lstStyle>
            <a:lvl1pPr>
              <a:spcBef>
                <a:spcPts val="0"/>
              </a:spcBef>
              <a:spcAft>
                <a:spcPts val="0"/>
              </a:spcAft>
              <a:defRPr lang="en-US" sz="1015" b="1" dirty="0" smtClean="0">
                <a:solidFill>
                  <a:schemeClr val="bg1"/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 dirty="0" smtClean="0"/>
              <a:t>Heading</a:t>
            </a:r>
          </a:p>
        </p:txBody>
      </p:sp>
      <p:sp>
        <p:nvSpPr>
          <p:cNvPr id="14" name="Content Placeholder 5"/>
          <p:cNvSpPr>
            <a:spLocks noGrp="1"/>
          </p:cNvSpPr>
          <p:nvPr>
            <p:ph sz="quarter" idx="20"/>
          </p:nvPr>
        </p:nvSpPr>
        <p:spPr>
          <a:xfrm>
            <a:off x="7546350" y="4149084"/>
            <a:ext cx="4430769" cy="198021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lang="en-US" sz="831" dirty="0" smtClean="0"/>
            </a:lvl1pPr>
            <a:lvl2pPr>
              <a:defRPr lang="en-US" sz="831" dirty="0" smtClean="0"/>
            </a:lvl2pPr>
            <a:lvl3pPr>
              <a:defRPr lang="en-US" sz="831" dirty="0" smtClean="0"/>
            </a:lvl3pPr>
            <a:lvl4pPr>
              <a:defRPr lang="en-US" sz="831" dirty="0" smtClean="0"/>
            </a:lvl4pPr>
            <a:lvl5pPr>
              <a:defRPr lang="en-GB" sz="831" dirty="0"/>
            </a:lvl5pPr>
          </a:lstStyle>
          <a:p>
            <a:pPr lvl="0">
              <a:buSzPct val="150000"/>
              <a:buFont typeface="Arial" panose="020B0604020202020204" pitchFamily="34" charset="0"/>
              <a:buChar char="•"/>
            </a:pPr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>
              <a:buClr>
                <a:schemeClr val="accent1"/>
              </a:buClr>
              <a:buChar char="–"/>
            </a:pPr>
            <a:r>
              <a:rPr lang="en-US" dirty="0" smtClean="0"/>
              <a:t>Third level</a:t>
            </a:r>
          </a:p>
          <a:p>
            <a:pPr lvl="3">
              <a:buClr>
                <a:schemeClr val="accent1"/>
              </a:buClr>
            </a:pPr>
            <a:r>
              <a:rPr lang="en-US" dirty="0" smtClean="0"/>
              <a:t>Fourth level</a:t>
            </a:r>
          </a:p>
          <a:p>
            <a:pPr lvl="4">
              <a:buClr>
                <a:schemeClr val="accent1"/>
              </a:buClr>
            </a:pPr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3899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5830277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1"/>
              </a:gs>
              <a:gs pos="69600">
                <a:srgbClr val="ADC97E">
                  <a:alpha val="44000"/>
                </a:srgbClr>
              </a:gs>
              <a:gs pos="100000">
                <a:schemeClr val="bg1"/>
              </a:gs>
            </a:gsLst>
            <a:lin ang="5400000" scaled="0"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62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196018" y="5782808"/>
            <a:ext cx="3775607" cy="633873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r">
              <a:buNone/>
              <a:defRPr sz="1846" b="1">
                <a:solidFill>
                  <a:schemeClr val="accent1"/>
                </a:solidFill>
              </a:defRPr>
            </a:lvl1pPr>
            <a:lvl2pPr marL="422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44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66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8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10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32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54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76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Date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66008" y="4292778"/>
            <a:ext cx="6105617" cy="1470025"/>
          </a:xfrm>
          <a:prstGeom prst="rect">
            <a:avLst/>
          </a:prstGeom>
        </p:spPr>
        <p:txBody>
          <a:bodyPr lIns="0" rIns="0">
            <a:normAutofit/>
          </a:bodyPr>
          <a:lstStyle>
            <a:lvl1pPr algn="r">
              <a:defRPr sz="2585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pic>
        <p:nvPicPr>
          <p:cNvPr id="8" name="Picture 2" descr="C:\Users\tmp_sermontv\Desktop\agricultural.png"/>
          <p:cNvPicPr>
            <a:picLocks noChangeAspect="1" noChangeArrowheads="1"/>
          </p:cNvPicPr>
          <p:nvPr userDrawn="1"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87" r="13380" b="1830"/>
          <a:stretch/>
        </p:blipFill>
        <p:spPr bwMode="auto">
          <a:xfrm>
            <a:off x="3021603" y="4306075"/>
            <a:ext cx="2597663" cy="2110600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17" r="18387"/>
          <a:stretch/>
        </p:blipFill>
        <p:spPr>
          <a:xfrm>
            <a:off x="211016" y="4306080"/>
            <a:ext cx="2597661" cy="2110601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81" r="29224"/>
          <a:stretch/>
        </p:blipFill>
        <p:spPr>
          <a:xfrm>
            <a:off x="3021603" y="2032691"/>
            <a:ext cx="2597663" cy="2110601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r="19456" b="15616"/>
          <a:stretch/>
        </p:blipFill>
        <p:spPr>
          <a:xfrm>
            <a:off x="211016" y="2032687"/>
            <a:ext cx="2597661" cy="21106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  <p:pic>
        <p:nvPicPr>
          <p:cNvPr id="12" name="Picture 2" descr="http://www.rusagrogroup.ru/fileadmin/img/logo.png">
            <a:hlinkClick r:id="rId6"/>
          </p:cNvPr>
          <p:cNvPicPr>
            <a:picLocks noChangeAspect="1" noChangeArrowheads="1"/>
          </p:cNvPicPr>
          <p:nvPr userDrawn="1"/>
        </p:nvPicPr>
        <p:blipFill>
          <a:blip r:embed="rId7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192958"/>
            <a:ext cx="3189731" cy="859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71939" y="6470120"/>
            <a:ext cx="817640" cy="2886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23" b="1">
                <a:solidFill>
                  <a:schemeClr val="bg2"/>
                </a:solidFill>
              </a:defRPr>
            </a:lvl1pPr>
          </a:lstStyle>
          <a:p>
            <a:fld id="{B4CDF5FF-B675-423B-A333-58139542D075}" type="slidenum">
              <a:rPr lang="en-GB" smtClean="0">
                <a:solidFill>
                  <a:srgbClr val="808080"/>
                </a:solidFill>
              </a:rPr>
              <a:pPr/>
              <a:t>‹#›</a:t>
            </a:fld>
            <a:endParaRPr lang="en-GB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6764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496" y="152872"/>
            <a:ext cx="10772205" cy="56445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DF5FF-B675-423B-A333-58139542D075}" type="slidenum">
              <a:rPr lang="en-GB" smtClean="0">
                <a:solidFill>
                  <a:srgbClr val="808080"/>
                </a:solidFill>
              </a:rPr>
              <a:pPr/>
              <a:t>‹#›</a:t>
            </a:fld>
            <a:endParaRPr lang="en-GB">
              <a:solidFill>
                <a:srgbClr val="808080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02424" y="1233488"/>
            <a:ext cx="3611077" cy="324000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0" rIns="0" bIns="0" rtlCol="0" anchor="ctr">
            <a:normAutofit/>
          </a:bodyPr>
          <a:lstStyle>
            <a:lvl1pPr>
              <a:spcBef>
                <a:spcPts val="0"/>
              </a:spcBef>
              <a:spcAft>
                <a:spcPts val="0"/>
              </a:spcAft>
              <a:defRPr lang="en-GB" sz="1015" b="1" dirty="0">
                <a:solidFill>
                  <a:schemeClr val="bg1"/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 dirty="0" smtClean="0"/>
              <a:t>Heading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4279184" y="1233488"/>
            <a:ext cx="3611077" cy="324000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0" rIns="0" bIns="0" rtlCol="0" anchor="ctr">
            <a:normAutofit/>
          </a:bodyPr>
          <a:lstStyle>
            <a:lvl1pPr>
              <a:spcBef>
                <a:spcPts val="0"/>
              </a:spcBef>
              <a:spcAft>
                <a:spcPts val="0"/>
              </a:spcAft>
              <a:defRPr lang="en-GB" sz="1015" b="1" dirty="0">
                <a:solidFill>
                  <a:schemeClr val="bg1"/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 dirty="0" smtClean="0"/>
              <a:t>Heading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8355944" y="1233488"/>
            <a:ext cx="3611077" cy="324000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0" rIns="0" bIns="0" rtlCol="0" anchor="ctr">
            <a:normAutofit/>
          </a:bodyPr>
          <a:lstStyle>
            <a:lvl1pPr>
              <a:spcBef>
                <a:spcPts val="0"/>
              </a:spcBef>
              <a:spcAft>
                <a:spcPts val="0"/>
              </a:spcAft>
              <a:defRPr lang="en-GB" sz="1015" b="1" dirty="0">
                <a:solidFill>
                  <a:schemeClr val="bg1"/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 dirty="0" smtClean="0"/>
              <a:t>Heading</a:t>
            </a:r>
            <a:endParaRPr lang="en-GB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6"/>
          </p:nvPr>
        </p:nvSpPr>
        <p:spPr>
          <a:xfrm>
            <a:off x="202424" y="1664810"/>
            <a:ext cx="3611077" cy="446454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lang="en-US" sz="831" dirty="0" smtClean="0"/>
            </a:lvl1pPr>
            <a:lvl2pPr>
              <a:defRPr lang="en-US" sz="831" dirty="0" smtClean="0"/>
            </a:lvl2pPr>
            <a:lvl3pPr>
              <a:defRPr lang="en-US" sz="831" dirty="0" smtClean="0"/>
            </a:lvl3pPr>
            <a:lvl4pPr>
              <a:defRPr lang="en-US" sz="831" dirty="0" smtClean="0"/>
            </a:lvl4pPr>
            <a:lvl5pPr>
              <a:defRPr lang="en-GB" sz="831" dirty="0"/>
            </a:lvl5pPr>
          </a:lstStyle>
          <a:p>
            <a:pPr lvl="0">
              <a:buSzPct val="150000"/>
              <a:buFont typeface="Arial" panose="020B0604020202020204" pitchFamily="34" charset="0"/>
              <a:buChar char="•"/>
            </a:pPr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>
              <a:buClr>
                <a:schemeClr val="accent1"/>
              </a:buClr>
              <a:buChar char="–"/>
            </a:pPr>
            <a:r>
              <a:rPr lang="en-US" dirty="0" smtClean="0"/>
              <a:t>Third level</a:t>
            </a:r>
          </a:p>
          <a:p>
            <a:pPr lvl="3">
              <a:buClr>
                <a:schemeClr val="accent1"/>
              </a:buClr>
            </a:pPr>
            <a:r>
              <a:rPr lang="en-US" dirty="0" smtClean="0"/>
              <a:t>Fourth level</a:t>
            </a:r>
          </a:p>
          <a:p>
            <a:pPr lvl="4">
              <a:buClr>
                <a:schemeClr val="accent1"/>
              </a:buClr>
            </a:pPr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7"/>
          </p:nvPr>
        </p:nvSpPr>
        <p:spPr>
          <a:xfrm>
            <a:off x="4279184" y="1665294"/>
            <a:ext cx="3611077" cy="446404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lang="en-US" sz="831" dirty="0" smtClean="0"/>
            </a:lvl1pPr>
            <a:lvl2pPr>
              <a:defRPr lang="en-US" sz="831" dirty="0" smtClean="0"/>
            </a:lvl2pPr>
            <a:lvl3pPr>
              <a:defRPr lang="en-US" sz="831" dirty="0" smtClean="0"/>
            </a:lvl3pPr>
            <a:lvl4pPr>
              <a:defRPr lang="en-US" sz="831" dirty="0" smtClean="0"/>
            </a:lvl4pPr>
            <a:lvl5pPr>
              <a:defRPr lang="en-GB" sz="831" dirty="0"/>
            </a:lvl5pPr>
          </a:lstStyle>
          <a:p>
            <a:pPr lvl="0">
              <a:buSzPct val="150000"/>
              <a:buFont typeface="Arial" panose="020B0604020202020204" pitchFamily="34" charset="0"/>
              <a:buChar char="•"/>
            </a:pPr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>
              <a:buClr>
                <a:schemeClr val="accent1"/>
              </a:buClr>
              <a:buChar char="–"/>
            </a:pPr>
            <a:r>
              <a:rPr lang="en-US" dirty="0" smtClean="0"/>
              <a:t>Third level</a:t>
            </a:r>
          </a:p>
          <a:p>
            <a:pPr lvl="3">
              <a:buClr>
                <a:schemeClr val="accent1"/>
              </a:buClr>
            </a:pPr>
            <a:r>
              <a:rPr lang="en-US" dirty="0" smtClean="0"/>
              <a:t>Fourth level</a:t>
            </a:r>
          </a:p>
          <a:p>
            <a:pPr lvl="4">
              <a:buClr>
                <a:schemeClr val="accent1"/>
              </a:buClr>
            </a:pPr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8"/>
          </p:nvPr>
        </p:nvSpPr>
        <p:spPr>
          <a:xfrm>
            <a:off x="8355944" y="1665294"/>
            <a:ext cx="3611077" cy="446404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lang="en-US" sz="831" smtClean="0"/>
            </a:lvl1pPr>
            <a:lvl2pPr>
              <a:defRPr lang="en-US" sz="831" smtClean="0"/>
            </a:lvl2pPr>
            <a:lvl3pPr>
              <a:defRPr lang="en-US" sz="831" smtClean="0"/>
            </a:lvl3pPr>
            <a:lvl4pPr>
              <a:defRPr lang="en-US" sz="831" smtClean="0"/>
            </a:lvl4pPr>
            <a:lvl5pPr>
              <a:defRPr lang="en-GB" sz="831"/>
            </a:lvl5pPr>
          </a:lstStyle>
          <a:p>
            <a:pPr lvl="0">
              <a:buSzPct val="150000"/>
              <a:buFont typeface="Arial" panose="020B0604020202020204" pitchFamily="34" charset="0"/>
              <a:buChar char="•"/>
            </a:pPr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>
              <a:buClr>
                <a:schemeClr val="accent1"/>
              </a:buClr>
              <a:buChar char="–"/>
            </a:pPr>
            <a:r>
              <a:rPr lang="en-US" smtClean="0"/>
              <a:t>Third level</a:t>
            </a:r>
          </a:p>
          <a:p>
            <a:pPr lvl="3">
              <a:buClr>
                <a:schemeClr val="accent1"/>
              </a:buClr>
            </a:pPr>
            <a:r>
              <a:rPr lang="en-US" smtClean="0"/>
              <a:t>Fourth level</a:t>
            </a:r>
          </a:p>
          <a:p>
            <a:pPr lvl="4">
              <a:buClr>
                <a:schemeClr val="accent1"/>
              </a:buClr>
            </a:pPr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1732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tmp_sermontv\Desktop\Pig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86" r="4814" b="7834"/>
          <a:stretch/>
        </p:blipFill>
        <p:spPr bwMode="auto">
          <a:xfrm>
            <a:off x="9275796" y="3782730"/>
            <a:ext cx="2954169" cy="1684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/>
          <p:cNvSpPr/>
          <p:nvPr userDrawn="1"/>
        </p:nvSpPr>
        <p:spPr>
          <a:xfrm>
            <a:off x="1" y="0"/>
            <a:ext cx="12229960" cy="120468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62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1" y="3674729"/>
            <a:ext cx="12229960" cy="10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62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1" y="5418000"/>
            <a:ext cx="12229960" cy="144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62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213197" y="5782808"/>
            <a:ext cx="3775607" cy="633873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0" indent="0" algn="r">
              <a:buNone/>
              <a:defRPr sz="1846" b="1">
                <a:solidFill>
                  <a:schemeClr val="bg1"/>
                </a:solidFill>
              </a:defRPr>
            </a:lvl1pPr>
            <a:lvl2pPr marL="422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44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66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8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10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32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54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76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Date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78924" y="2244355"/>
            <a:ext cx="7709877" cy="1470025"/>
          </a:xfrm>
          <a:prstGeom prst="rect">
            <a:avLst/>
          </a:prstGeom>
        </p:spPr>
        <p:txBody>
          <a:bodyPr lIns="0" rIns="0">
            <a:normAutofit/>
          </a:bodyPr>
          <a:lstStyle>
            <a:lvl1pPr algn="r">
              <a:defRPr sz="2585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pic>
        <p:nvPicPr>
          <p:cNvPr id="6" name="Picture 2" descr="http://www.rusagrogroup.ru/fileadmin/img/logo.png">
            <a:hlinkClick r:id="rId3"/>
          </p:cNvPr>
          <p:cNvPicPr>
            <a:picLocks noChangeAspect="1" noChangeArrowheads="1"/>
          </p:cNvPicPr>
          <p:nvPr userDrawn="1"/>
        </p:nvPicPr>
        <p:blipFill>
          <a:blip r:embed="rId4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192958"/>
            <a:ext cx="3189731" cy="859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tmp_sermontv\Desktop\agricultural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4"/>
          <a:stretch/>
        </p:blipFill>
        <p:spPr bwMode="auto">
          <a:xfrm>
            <a:off x="1378903" y="3794874"/>
            <a:ext cx="5121239" cy="1631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75" r="-6047"/>
          <a:stretch/>
        </p:blipFill>
        <p:spPr>
          <a:xfrm>
            <a:off x="5830277" y="3794874"/>
            <a:ext cx="4997304" cy="163165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95" r="-1"/>
          <a:stretch/>
        </p:blipFill>
        <p:spPr>
          <a:xfrm>
            <a:off x="3" y="3794874"/>
            <a:ext cx="2918631" cy="1631652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1" y="5423597"/>
            <a:ext cx="12229960" cy="10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62">
              <a:solidFill>
                <a:prstClr val="white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71939" y="6470120"/>
            <a:ext cx="817640" cy="2886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23" b="1">
                <a:solidFill>
                  <a:schemeClr val="bg2"/>
                </a:solidFill>
              </a:defRPr>
            </a:lvl1pPr>
          </a:lstStyle>
          <a:p>
            <a:fld id="{B4CDF5FF-B675-423B-A333-58139542D075}" type="slidenum">
              <a:rPr lang="en-GB" smtClean="0">
                <a:solidFill>
                  <a:srgbClr val="808080"/>
                </a:solidFill>
              </a:rPr>
              <a:pPr/>
              <a:t>‹#›</a:t>
            </a:fld>
            <a:endParaRPr lang="en-GB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101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81" r="29224"/>
          <a:stretch/>
        </p:blipFill>
        <p:spPr>
          <a:xfrm>
            <a:off x="6120351" y="1833571"/>
            <a:ext cx="2880000" cy="2340000"/>
          </a:xfrm>
          <a:prstGeom prst="rect">
            <a:avLst/>
          </a:prstGeom>
          <a:noFill/>
          <a:ln w="38100">
            <a:noFill/>
          </a:ln>
          <a:effectLst>
            <a:reflection blurRad="6350" stA="50000" endA="300" endPos="55500" dist="50800" dir="5400000" sy="-100000" algn="bl" rotWithShape="0"/>
          </a:effectLst>
        </p:spPr>
      </p:pic>
      <p:pic>
        <p:nvPicPr>
          <p:cNvPr id="9" name="Picture 2" descr="C:\Users\tmp_sermontv\Desktop\agricultural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87" r="13380" b="1830"/>
          <a:stretch/>
        </p:blipFill>
        <p:spPr bwMode="auto">
          <a:xfrm>
            <a:off x="3165686" y="1833573"/>
            <a:ext cx="2880001" cy="2340000"/>
          </a:xfrm>
          <a:prstGeom prst="rect">
            <a:avLst/>
          </a:prstGeom>
          <a:noFill/>
          <a:ln w="38100">
            <a:noFill/>
          </a:ln>
          <a:effectLst>
            <a:reflection blurRad="6350" stA="50000" endA="300" endPos="555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17" r="18387"/>
          <a:stretch/>
        </p:blipFill>
        <p:spPr>
          <a:xfrm>
            <a:off x="9075021" y="1833572"/>
            <a:ext cx="2879999" cy="2340000"/>
          </a:xfrm>
          <a:prstGeom prst="rect">
            <a:avLst/>
          </a:prstGeom>
          <a:noFill/>
          <a:ln w="38100">
            <a:noFill/>
          </a:ln>
          <a:effectLst>
            <a:reflection blurRad="6350" stA="50000" endA="300" endPos="55500" dist="50800" dir="5400000" sy="-100000" algn="bl" rotWithShape="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r="19456" b="15616"/>
          <a:stretch/>
        </p:blipFill>
        <p:spPr>
          <a:xfrm>
            <a:off x="211016" y="1833573"/>
            <a:ext cx="2880000" cy="2340000"/>
          </a:xfrm>
          <a:prstGeom prst="rect">
            <a:avLst/>
          </a:prstGeom>
          <a:noFill/>
          <a:ln w="38100">
            <a:noFill/>
          </a:ln>
          <a:effectLst>
            <a:reflection blurRad="6350" stA="50000" endA="300" endPos="55500" dist="50800" dir="5400000" sy="-100000" algn="bl" rotWithShape="0"/>
          </a:effectLst>
        </p:spPr>
      </p:pic>
      <p:sp>
        <p:nvSpPr>
          <p:cNvPr id="5" name="Rectangle 4"/>
          <p:cNvSpPr/>
          <p:nvPr userDrawn="1"/>
        </p:nvSpPr>
        <p:spPr>
          <a:xfrm flipV="1">
            <a:off x="5" y="1733551"/>
            <a:ext cx="12191999" cy="3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62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184582" y="5829184"/>
            <a:ext cx="3775607" cy="587497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r">
              <a:buNone/>
              <a:defRPr sz="1846" b="1">
                <a:solidFill>
                  <a:schemeClr val="bg2"/>
                </a:solidFill>
              </a:defRPr>
            </a:lvl1pPr>
            <a:lvl2pPr marL="422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44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66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8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10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32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54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76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Date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4577006" y="4359159"/>
            <a:ext cx="7383179" cy="1470025"/>
          </a:xfrm>
          <a:prstGeom prst="rect">
            <a:avLst/>
          </a:prstGeom>
        </p:spPr>
        <p:txBody>
          <a:bodyPr lIns="0" rIns="0">
            <a:normAutofit/>
          </a:bodyPr>
          <a:lstStyle>
            <a:lvl1pPr algn="r">
              <a:defRPr sz="2585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pic>
        <p:nvPicPr>
          <p:cNvPr id="6" name="Picture 2" descr="http://www.rusagrogroup.ru/fileadmin/img/logo.png">
            <a:hlinkClick r:id="rId6"/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192958"/>
            <a:ext cx="3189731" cy="859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71939" y="6470120"/>
            <a:ext cx="817640" cy="2886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23" b="1">
                <a:solidFill>
                  <a:schemeClr val="bg2"/>
                </a:solidFill>
              </a:defRPr>
            </a:lvl1pPr>
          </a:lstStyle>
          <a:p>
            <a:fld id="{B4CDF5FF-B675-423B-A333-58139542D075}" type="slidenum">
              <a:rPr lang="en-GB" smtClean="0">
                <a:solidFill>
                  <a:srgbClr val="808080"/>
                </a:solidFill>
              </a:rPr>
              <a:pPr/>
              <a:t>‹#›</a:t>
            </a:fld>
            <a:endParaRPr lang="en-GB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42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-2979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F7F7F7"/>
              </a:gs>
              <a:gs pos="53000">
                <a:schemeClr val="bg2">
                  <a:lumMod val="20000"/>
                  <a:lumOff val="80000"/>
                </a:schemeClr>
              </a:gs>
              <a:gs pos="100000">
                <a:srgbClr val="FBFBF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62">
              <a:solidFill>
                <a:prstClr val="white"/>
              </a:solidFill>
            </a:endParaRPr>
          </a:p>
        </p:txBody>
      </p:sp>
      <p:pic>
        <p:nvPicPr>
          <p:cNvPr id="8" name="Picture 2" descr="C:\Users\tmp_sermontv\Desktop\agricultural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69" y="1547269"/>
            <a:ext cx="12192001" cy="3585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03200" y="3212980"/>
            <a:ext cx="9349184" cy="633873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2215">
                <a:solidFill>
                  <a:schemeClr val="tx1"/>
                </a:solidFill>
              </a:defRPr>
            </a:lvl1pPr>
            <a:lvl2pPr marL="422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44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66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8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10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32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54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76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Section Name </a:t>
            </a:r>
            <a:endParaRPr lang="en-GB" dirty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209192" y="2276879"/>
            <a:ext cx="6105617" cy="684075"/>
          </a:xfrm>
          <a:prstGeom prst="rect">
            <a:avLst/>
          </a:prstGeom>
        </p:spPr>
        <p:txBody>
          <a:bodyPr lIns="0">
            <a:normAutofit/>
          </a:bodyPr>
          <a:lstStyle>
            <a:lvl1pPr algn="l">
              <a:defRPr sz="2585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#</a:t>
            </a:r>
            <a:endParaRPr lang="en-GB" dirty="0"/>
          </a:p>
        </p:txBody>
      </p:sp>
      <p:sp>
        <p:nvSpPr>
          <p:cNvPr id="11" name="Rectangle 10"/>
          <p:cNvSpPr/>
          <p:nvPr userDrawn="1"/>
        </p:nvSpPr>
        <p:spPr>
          <a:xfrm flipV="1">
            <a:off x="5" y="1511267"/>
            <a:ext cx="12191999" cy="3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62">
              <a:solidFill>
                <a:prstClr val="white"/>
              </a:solidFill>
            </a:endParaRPr>
          </a:p>
        </p:txBody>
      </p:sp>
      <p:pic>
        <p:nvPicPr>
          <p:cNvPr id="12" name="Picture 2" descr="http://www.rusagrogroup.ru/fileadmin/img/logo.png">
            <a:hlinkClick r:id="rId3"/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192957"/>
            <a:ext cx="2816664" cy="759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26"/>
          <p:cNvSpPr/>
          <p:nvPr userDrawn="1"/>
        </p:nvSpPr>
        <p:spPr>
          <a:xfrm flipV="1">
            <a:off x="-12504" y="5132832"/>
            <a:ext cx="12220061" cy="45719"/>
          </a:xfrm>
          <a:prstGeom prst="parallelogram">
            <a:avLst/>
          </a:prstGeom>
          <a:gradFill flip="none" rotWithShape="1">
            <a:gsLst>
              <a:gs pos="0">
                <a:schemeClr val="accent1"/>
              </a:gs>
              <a:gs pos="48000">
                <a:schemeClr val="accent5"/>
              </a:gs>
              <a:gs pos="19000">
                <a:schemeClr val="accent2"/>
              </a:gs>
              <a:gs pos="100000">
                <a:schemeClr val="accent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62">
              <a:solidFill>
                <a:prstClr val="white"/>
              </a:solidFill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71939" y="6470120"/>
            <a:ext cx="817640" cy="2886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23" b="1">
                <a:solidFill>
                  <a:schemeClr val="bg2"/>
                </a:solidFill>
              </a:defRPr>
            </a:lvl1pPr>
          </a:lstStyle>
          <a:p>
            <a:fld id="{B4CDF5FF-B675-423B-A333-58139542D075}" type="slidenum">
              <a:rPr lang="en-GB" smtClean="0">
                <a:solidFill>
                  <a:srgbClr val="808080"/>
                </a:solidFill>
              </a:rPr>
              <a:pPr/>
              <a:t>‹#›</a:t>
            </a:fld>
            <a:endParaRPr lang="en-GB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0556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F7F7F7"/>
              </a:gs>
              <a:gs pos="53000">
                <a:schemeClr val="bg2">
                  <a:lumMod val="20000"/>
                  <a:lumOff val="80000"/>
                </a:schemeClr>
              </a:gs>
              <a:gs pos="100000">
                <a:srgbClr val="FBFBF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62">
              <a:solidFill>
                <a:prstClr val="white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8" y="1539318"/>
            <a:ext cx="12192000" cy="3585559"/>
          </a:xfrm>
          <a:prstGeom prst="rect">
            <a:avLst/>
          </a:prstGeom>
        </p:spPr>
      </p:pic>
      <p:sp>
        <p:nvSpPr>
          <p:cNvPr id="1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03200" y="3212980"/>
            <a:ext cx="9349184" cy="633873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2215">
                <a:solidFill>
                  <a:schemeClr val="tx1"/>
                </a:solidFill>
              </a:defRPr>
            </a:lvl1pPr>
            <a:lvl2pPr marL="422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44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66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8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10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32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54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76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Section Name </a:t>
            </a:r>
            <a:endParaRPr lang="en-GB" dirty="0"/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209192" y="2276879"/>
            <a:ext cx="6105617" cy="684075"/>
          </a:xfrm>
          <a:prstGeom prst="rect">
            <a:avLst/>
          </a:prstGeom>
        </p:spPr>
        <p:txBody>
          <a:bodyPr lIns="0">
            <a:normAutofit/>
          </a:bodyPr>
          <a:lstStyle>
            <a:lvl1pPr algn="l">
              <a:defRPr sz="2585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#</a:t>
            </a:r>
            <a:endParaRPr lang="en-GB" dirty="0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03205" y="4795235"/>
            <a:ext cx="4219815" cy="255190"/>
            <a:chOff x="165101" y="5311775"/>
            <a:chExt cx="7507753" cy="558800"/>
          </a:xfrm>
        </p:grpSpPr>
        <p:pic>
          <p:nvPicPr>
            <p:cNvPr id="18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465" r="77911" b="31220"/>
            <a:stretch/>
          </p:blipFill>
          <p:spPr bwMode="auto">
            <a:xfrm>
              <a:off x="165101" y="5311775"/>
              <a:ext cx="1752600" cy="558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852" t="25885" r="52330" b="35177"/>
            <a:stretch/>
          </p:blipFill>
          <p:spPr bwMode="auto">
            <a:xfrm>
              <a:off x="2102275" y="5311775"/>
              <a:ext cx="1752600" cy="558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574" t="25413" r="25799" b="41554"/>
            <a:stretch/>
          </p:blipFill>
          <p:spPr bwMode="auto">
            <a:xfrm>
              <a:off x="4039449" y="5311775"/>
              <a:ext cx="2146298" cy="558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clrChange>
                <a:clrFrom>
                  <a:srgbClr val="DEE2E2"/>
                </a:clrFrom>
                <a:clrTo>
                  <a:srgbClr val="DEE2E2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6338" b="57042" l="77551" r="96519">
                          <a14:foregroundMark x1="79472" y1="45775" x2="79472" y2="45775"/>
                          <a14:foregroundMark x1="95798" y1="11268" x2="95798" y2="11268"/>
                          <a14:foregroundMark x1="95078" y1="24648" x2="95078" y2="24648"/>
                          <a14:foregroundMark x1="95438" y1="14789" x2="95438" y2="14789"/>
                          <a14:foregroundMark x1="81393" y1="47887" x2="81393" y2="47887"/>
                          <a14:foregroundMark x1="80912" y1="52817" x2="80912" y2="52817"/>
                          <a14:foregroundMark x1="85834" y1="42958" x2="85834" y2="42958"/>
                          <a14:foregroundMark x1="86194" y1="42958" x2="86194" y2="42958"/>
                          <a14:foregroundMark x1="86194" y1="36620" x2="86194" y2="36620"/>
                          <a14:foregroundMark x1="85354" y1="38732" x2="85354" y2="38732"/>
                          <a14:foregroundMark x1="84754" y1="43662" x2="84634" y2="43662"/>
                          <a14:foregroundMark x1="84034" y1="44366" x2="84034" y2="44366"/>
                          <a14:foregroundMark x1="82473" y1="42958" x2="82473" y2="42958"/>
                          <a14:foregroundMark x1="79112" y1="40845" x2="79112" y2="40845"/>
                          <a14:foregroundMark x1="80312" y1="35915" x2="80312" y2="35915"/>
                          <a14:foregroundMark x1="80552" y1="36620" x2="80552" y2="36620"/>
                          <a14:foregroundMark x1="79352" y1="45070" x2="79352" y2="45070"/>
                          <a14:foregroundMark x1="79712" y1="54930" x2="79712" y2="54930"/>
                          <a14:foregroundMark x1="80432" y1="47887" x2="80432" y2="47887"/>
                          <a14:foregroundMark x1="81633" y1="40141" x2="81633" y2="40141"/>
                          <a14:foregroundMark x1="82833" y1="35211" x2="82833" y2="35211"/>
                          <a14:foregroundMark x1="87875" y1="35915" x2="87875" y2="35915"/>
                          <a14:foregroundMark x1="88235" y1="27465" x2="88235" y2="27465"/>
                          <a14:foregroundMark x1="90276" y1="16197" x2="90276" y2="16197"/>
                          <a14:foregroundMark x1="90636" y1="19014" x2="90636" y2="19014"/>
                          <a14:foregroundMark x1="89796" y1="37324" x2="89796" y2="37324"/>
                          <a14:foregroundMark x1="89316" y1="19014" x2="89316" y2="19014"/>
                          <a14:foregroundMark x1="90636" y1="16197" x2="90636" y2="16197"/>
                          <a14:backgroundMark x1="88836" y1="32394" x2="88836" y2="32394"/>
                        </a14:backgroundRemoval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378" t="6218" r="1248" b="43260"/>
            <a:stretch/>
          </p:blipFill>
          <p:spPr bwMode="auto">
            <a:xfrm>
              <a:off x="6286015" y="5311775"/>
              <a:ext cx="1386839" cy="558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" name="Rectangle 21"/>
          <p:cNvSpPr/>
          <p:nvPr userDrawn="1"/>
        </p:nvSpPr>
        <p:spPr>
          <a:xfrm flipV="1">
            <a:off x="5" y="1511267"/>
            <a:ext cx="12191999" cy="3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62">
              <a:solidFill>
                <a:prstClr val="white"/>
              </a:solidFill>
            </a:endParaRPr>
          </a:p>
        </p:txBody>
      </p:sp>
      <p:pic>
        <p:nvPicPr>
          <p:cNvPr id="23" name="Picture 2" descr="http://www.rusagrogroup.ru/fileadmin/img/logo.png">
            <a:hlinkClick r:id="rId6"/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192957"/>
            <a:ext cx="2816664" cy="759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6"/>
          <p:cNvSpPr/>
          <p:nvPr userDrawn="1"/>
        </p:nvSpPr>
        <p:spPr>
          <a:xfrm flipV="1">
            <a:off x="-12504" y="5132832"/>
            <a:ext cx="12220061" cy="45719"/>
          </a:xfrm>
          <a:prstGeom prst="parallelogram">
            <a:avLst/>
          </a:prstGeom>
          <a:gradFill flip="none" rotWithShape="1">
            <a:gsLst>
              <a:gs pos="0">
                <a:schemeClr val="accent1"/>
              </a:gs>
              <a:gs pos="48000">
                <a:schemeClr val="accent5"/>
              </a:gs>
              <a:gs pos="19000">
                <a:schemeClr val="accent2"/>
              </a:gs>
              <a:gs pos="100000">
                <a:schemeClr val="accent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62">
              <a:solidFill>
                <a:prstClr val="white"/>
              </a:solidFill>
            </a:endParaRPr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71939" y="6470120"/>
            <a:ext cx="817640" cy="2886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23" b="1">
                <a:solidFill>
                  <a:schemeClr val="bg2"/>
                </a:solidFill>
              </a:defRPr>
            </a:lvl1pPr>
          </a:lstStyle>
          <a:p>
            <a:fld id="{B4CDF5FF-B675-423B-A333-58139542D075}" type="slidenum">
              <a:rPr lang="en-GB" smtClean="0">
                <a:solidFill>
                  <a:srgbClr val="808080"/>
                </a:solidFill>
              </a:rPr>
              <a:pPr/>
              <a:t>‹#›</a:t>
            </a:fld>
            <a:endParaRPr lang="en-GB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996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FBFBFB"/>
              </a:gs>
              <a:gs pos="52000">
                <a:schemeClr val="bg2">
                  <a:lumMod val="20000"/>
                  <a:lumOff val="80000"/>
                </a:schemeClr>
              </a:gs>
              <a:gs pos="100000">
                <a:srgbClr val="FBFBF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62">
              <a:solidFill>
                <a:prstClr val="white"/>
              </a:solidFill>
            </a:endParaRP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0" y="1556716"/>
            <a:ext cx="12192000" cy="3585559"/>
            <a:chOff x="0" y="1636220"/>
            <a:chExt cx="9906000" cy="3585559"/>
          </a:xfrm>
        </p:grpSpPr>
        <p:sp>
          <p:nvSpPr>
            <p:cNvPr id="11" name="Rectangle 10"/>
            <p:cNvSpPr/>
            <p:nvPr userDrawn="1"/>
          </p:nvSpPr>
          <p:spPr>
            <a:xfrm>
              <a:off x="0" y="1636220"/>
              <a:ext cx="9906000" cy="35855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>
                <a:solidFill>
                  <a:prstClr val="white"/>
                </a:solidFill>
              </a:endParaRPr>
            </a:p>
          </p:txBody>
        </p:sp>
        <p:pic>
          <p:nvPicPr>
            <p:cNvPr id="12" name="Picture 2" descr="C:\Users\tmp_sermontv\Desktop\Pig.jpg"/>
            <p:cNvPicPr>
              <a:picLocks noChangeAspect="1" noChangeArrowheads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886" r="4814" b="7834"/>
            <a:stretch/>
          </p:blipFill>
          <p:spPr bwMode="auto">
            <a:xfrm>
              <a:off x="4795622" y="1636220"/>
              <a:ext cx="5110378" cy="35855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03200" y="3212980"/>
            <a:ext cx="9349184" cy="633873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2215">
                <a:solidFill>
                  <a:schemeClr val="tx1"/>
                </a:solidFill>
              </a:defRPr>
            </a:lvl1pPr>
            <a:lvl2pPr marL="422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44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66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8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10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32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54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76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Section Name </a:t>
            </a:r>
            <a:endParaRPr lang="en-GB" dirty="0"/>
          </a:p>
        </p:txBody>
      </p: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209192" y="2276879"/>
            <a:ext cx="6105617" cy="684075"/>
          </a:xfrm>
          <a:prstGeom prst="rect">
            <a:avLst/>
          </a:prstGeom>
        </p:spPr>
        <p:txBody>
          <a:bodyPr lIns="0">
            <a:normAutofit/>
          </a:bodyPr>
          <a:lstStyle>
            <a:lvl1pPr algn="l">
              <a:defRPr sz="2585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#</a:t>
            </a:r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 flipV="1">
            <a:off x="5" y="1511267"/>
            <a:ext cx="12191999" cy="3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62">
              <a:solidFill>
                <a:prstClr val="white"/>
              </a:solidFill>
            </a:endParaRPr>
          </a:p>
        </p:txBody>
      </p:sp>
      <p:pic>
        <p:nvPicPr>
          <p:cNvPr id="16" name="Picture 2" descr="http://www.rusagrogroup.ru/fileadmin/img/logo.png">
            <a:hlinkClick r:id="rId3"/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192957"/>
            <a:ext cx="2816664" cy="759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26"/>
          <p:cNvSpPr/>
          <p:nvPr userDrawn="1"/>
        </p:nvSpPr>
        <p:spPr>
          <a:xfrm flipV="1">
            <a:off x="-12504" y="5132832"/>
            <a:ext cx="12220061" cy="45719"/>
          </a:xfrm>
          <a:prstGeom prst="parallelogram">
            <a:avLst/>
          </a:prstGeom>
          <a:gradFill flip="none" rotWithShape="1">
            <a:gsLst>
              <a:gs pos="0">
                <a:schemeClr val="accent1"/>
              </a:gs>
              <a:gs pos="48000">
                <a:schemeClr val="accent5"/>
              </a:gs>
              <a:gs pos="19000">
                <a:schemeClr val="accent2"/>
              </a:gs>
              <a:gs pos="100000">
                <a:schemeClr val="accent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62">
              <a:solidFill>
                <a:prstClr val="white"/>
              </a:solidFill>
            </a:endParaRP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71939" y="6470120"/>
            <a:ext cx="817640" cy="2886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23" b="1">
                <a:solidFill>
                  <a:schemeClr val="bg2"/>
                </a:solidFill>
              </a:defRPr>
            </a:lvl1pPr>
          </a:lstStyle>
          <a:p>
            <a:fld id="{B4CDF5FF-B675-423B-A333-58139542D075}" type="slidenum">
              <a:rPr lang="en-GB" smtClean="0">
                <a:solidFill>
                  <a:srgbClr val="808080"/>
                </a:solidFill>
              </a:rPr>
              <a:pPr/>
              <a:t>‹#›</a:t>
            </a:fld>
            <a:endParaRPr lang="en-GB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255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64665"/>
            <a:ext cx="12192000" cy="3585559"/>
          </a:xfrm>
          <a:prstGeom prst="rect">
            <a:avLst/>
          </a:prstGeom>
        </p:spPr>
      </p:pic>
      <p:grpSp>
        <p:nvGrpSpPr>
          <p:cNvPr id="11" name="Group 10"/>
          <p:cNvGrpSpPr/>
          <p:nvPr userDrawn="1"/>
        </p:nvGrpSpPr>
        <p:grpSpPr>
          <a:xfrm>
            <a:off x="269634" y="4724337"/>
            <a:ext cx="2661137" cy="364202"/>
            <a:chOff x="219075" y="4762773"/>
            <a:chExt cx="2162174" cy="364202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25" r="75321"/>
            <a:stretch/>
          </p:blipFill>
          <p:spPr bwMode="auto">
            <a:xfrm>
              <a:off x="219075" y="4762773"/>
              <a:ext cx="495300" cy="364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819" r="50927"/>
            <a:stretch/>
          </p:blipFill>
          <p:spPr bwMode="auto">
            <a:xfrm>
              <a:off x="762000" y="4762773"/>
              <a:ext cx="495300" cy="364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783" r="25963"/>
            <a:stretch/>
          </p:blipFill>
          <p:spPr bwMode="auto">
            <a:xfrm>
              <a:off x="1347787" y="4762773"/>
              <a:ext cx="495300" cy="364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091" b="89899" l="77025" r="96694">
                          <a14:foregroundMark x1="82975" y1="86869" x2="82975" y2="86869"/>
                          <a14:foregroundMark x1="84463" y1="86869" x2="84463" y2="86869"/>
                          <a14:foregroundMark x1="88099" y1="80808" x2="88099" y2="80808"/>
                          <a14:foregroundMark x1="95702" y1="58586" x2="95702" y2="58586"/>
                          <a14:foregroundMark x1="95041" y1="30303" x2="95041" y2="30303"/>
                          <a14:foregroundMark x1="96033" y1="28283" x2="96033" y2="28283"/>
                          <a14:foregroundMark x1="89587" y1="21212" x2="89587" y2="21212"/>
                          <a14:foregroundMark x1="88760" y1="24242" x2="88760" y2="24242"/>
                          <a14:foregroundMark x1="96694" y1="30303" x2="96694" y2="30303"/>
                          <a14:foregroundMark x1="80331" y1="41414" x2="80331" y2="41414"/>
                          <a14:foregroundMark x1="83306" y1="36364" x2="83306" y2="36364"/>
                          <a14:foregroundMark x1="83802" y1="50505" x2="83802" y2="50505"/>
                          <a14:foregroundMark x1="86281" y1="78788" x2="86281" y2="78788"/>
                          <a14:backgroundMark x1="93388" y1="45455" x2="93388" y2="45455"/>
                          <a14:backgroundMark x1="94711" y1="21212" x2="94711" y2="21212"/>
                          <a14:backgroundMark x1="95041" y1="23232" x2="95041" y2="23232"/>
                          <a14:backgroundMark x1="91570" y1="48485" x2="91570" y2="48485"/>
                          <a14:backgroundMark x1="94206" y1="43678" x2="94206" y2="436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893" r="2853"/>
            <a:stretch/>
          </p:blipFill>
          <p:spPr bwMode="auto">
            <a:xfrm>
              <a:off x="1885949" y="4762773"/>
              <a:ext cx="495300" cy="364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" name="Rectangle 15"/>
          <p:cNvSpPr/>
          <p:nvPr userDrawn="1"/>
        </p:nvSpPr>
        <p:spPr>
          <a:xfrm flipV="1">
            <a:off x="5" y="1511267"/>
            <a:ext cx="12191999" cy="3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62">
              <a:solidFill>
                <a:prstClr val="white"/>
              </a:solidFill>
            </a:endParaRPr>
          </a:p>
        </p:txBody>
      </p:sp>
      <p:pic>
        <p:nvPicPr>
          <p:cNvPr id="17" name="Picture 2" descr="http://www.rusagrogroup.ru/fileadmin/img/logo.png">
            <a:hlinkClick r:id="rId7"/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192957"/>
            <a:ext cx="2816664" cy="759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26"/>
          <p:cNvSpPr/>
          <p:nvPr userDrawn="1"/>
        </p:nvSpPr>
        <p:spPr>
          <a:xfrm flipV="1">
            <a:off x="-12504" y="5132832"/>
            <a:ext cx="12220061" cy="45719"/>
          </a:xfrm>
          <a:prstGeom prst="parallelogram">
            <a:avLst/>
          </a:prstGeom>
          <a:gradFill flip="none" rotWithShape="1">
            <a:gsLst>
              <a:gs pos="0">
                <a:schemeClr val="accent1"/>
              </a:gs>
              <a:gs pos="48000">
                <a:schemeClr val="accent5"/>
              </a:gs>
              <a:gs pos="19000">
                <a:schemeClr val="accent2"/>
              </a:gs>
              <a:gs pos="100000">
                <a:schemeClr val="accent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62">
              <a:solidFill>
                <a:prstClr val="white"/>
              </a:solidFill>
            </a:endParaRPr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03200" y="3212980"/>
            <a:ext cx="9349184" cy="633873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2215">
                <a:solidFill>
                  <a:schemeClr val="tx1"/>
                </a:solidFill>
              </a:defRPr>
            </a:lvl1pPr>
            <a:lvl2pPr marL="422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44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66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8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10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32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54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76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Section Name </a:t>
            </a:r>
            <a:endParaRPr lang="en-GB" dirty="0"/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209192" y="2276879"/>
            <a:ext cx="6105617" cy="684075"/>
          </a:xfrm>
          <a:prstGeom prst="rect">
            <a:avLst/>
          </a:prstGeom>
        </p:spPr>
        <p:txBody>
          <a:bodyPr lIns="0">
            <a:normAutofit/>
          </a:bodyPr>
          <a:lstStyle>
            <a:lvl1pPr algn="l">
              <a:defRPr sz="2585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#</a:t>
            </a:r>
            <a:endParaRPr lang="en-GB" dirty="0"/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71939" y="6470120"/>
            <a:ext cx="817640" cy="2886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23" b="1">
                <a:solidFill>
                  <a:schemeClr val="bg2"/>
                </a:solidFill>
              </a:defRPr>
            </a:lvl1pPr>
          </a:lstStyle>
          <a:p>
            <a:fld id="{B4CDF5FF-B675-423B-A333-58139542D075}" type="slidenum">
              <a:rPr lang="en-GB" smtClean="0">
                <a:solidFill>
                  <a:srgbClr val="808080"/>
                </a:solidFill>
              </a:rPr>
              <a:pPr/>
              <a:t>‹#›</a:t>
            </a:fld>
            <a:endParaRPr lang="en-GB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5014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DF5FF-B675-423B-A333-58139542D075}" type="slidenum">
              <a:rPr lang="en-GB" smtClean="0">
                <a:solidFill>
                  <a:srgbClr val="808080"/>
                </a:solidFill>
              </a:rPr>
              <a:pPr/>
              <a:t>‹#›</a:t>
            </a:fld>
            <a:endParaRPr lang="en-GB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3202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1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4.xml"/><Relationship Id="rId21" Type="http://schemas.openxmlformats.org/officeDocument/2006/relationships/vmlDrawing" Target="../drawings/vmlDrawing1.v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3.xml"/><Relationship Id="rId16" Type="http://schemas.openxmlformats.org/officeDocument/2006/relationships/slideLayout" Target="../slideLayouts/slideLayout17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24" Type="http://schemas.openxmlformats.org/officeDocument/2006/relationships/image" Target="../media/image1.emf"/><Relationship Id="rId5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6.xml"/><Relationship Id="rId23" Type="http://schemas.openxmlformats.org/officeDocument/2006/relationships/oleObject" Target="../embeddings/oleObject1.bin"/><Relationship Id="rId10" Type="http://schemas.openxmlformats.org/officeDocument/2006/relationships/slideLayout" Target="../slideLayouts/slideLayout11.xml"/><Relationship Id="rId19" Type="http://schemas.openxmlformats.org/officeDocument/2006/relationships/slideLayout" Target="../slideLayouts/slideLayout20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Relationship Id="rId22" Type="http://schemas.openxmlformats.org/officeDocument/2006/relationships/tags" Target="../tags/tag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/>
          <p:cNvGraphicFramePr>
            <a:graphicFrameLocks noChangeAspect="1"/>
          </p:cNvGraphicFramePr>
          <p:nvPr userDrawn="1">
            <p:custDataLst>
              <p:tags r:id="rId22"/>
            </p:custDataLst>
            <p:extLst/>
          </p:nvPr>
        </p:nvGraphicFramePr>
        <p:xfrm>
          <a:off x="1958" y="1592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think-cell Slide" r:id="rId23" imgW="360" imgH="360" progId="">
                  <p:embed/>
                </p:oleObj>
              </mc:Choice>
              <mc:Fallback>
                <p:oleObj name="think-cell Slide" r:id="rId23" imgW="360" imgH="360" progId="">
                  <p:embed/>
                  <p:pic>
                    <p:nvPicPr>
                      <p:cNvPr id="0" name="Picture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8" y="1592"/>
                        <a:ext cx="1953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27032" y="6577899"/>
            <a:ext cx="817640" cy="2886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23" b="1">
                <a:solidFill>
                  <a:schemeClr val="bg2"/>
                </a:solidFill>
              </a:defRPr>
            </a:lvl1pPr>
          </a:lstStyle>
          <a:p>
            <a:fld id="{B4CDF5FF-B675-423B-A333-58139542D075}" type="slidenum">
              <a:rPr lang="en-GB" smtClean="0">
                <a:solidFill>
                  <a:srgbClr val="808080"/>
                </a:solidFill>
              </a:rPr>
              <a:pPr/>
              <a:t>‹#›</a:t>
            </a:fld>
            <a:endParaRPr lang="en-GB">
              <a:solidFill>
                <a:srgbClr val="808080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 rot="16200000">
            <a:off x="-1896527" y="3105999"/>
            <a:ext cx="2438400" cy="348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62">
                <a:solidFill>
                  <a:srgbClr val="F16122"/>
                </a:solidFill>
              </a:rPr>
              <a:t>Working Area</a:t>
            </a:r>
          </a:p>
        </p:txBody>
      </p:sp>
      <p:cxnSp>
        <p:nvCxnSpPr>
          <p:cNvPr id="18" name="Straight Arrow Connector 17"/>
          <p:cNvCxnSpPr/>
          <p:nvPr userDrawn="1"/>
        </p:nvCxnSpPr>
        <p:spPr>
          <a:xfrm>
            <a:off x="-373641" y="216172"/>
            <a:ext cx="0" cy="762000"/>
          </a:xfrm>
          <a:prstGeom prst="straightConnector1">
            <a:avLst/>
          </a:prstGeom>
          <a:ln w="3810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 userDrawn="1"/>
        </p:nvCxnSpPr>
        <p:spPr>
          <a:xfrm>
            <a:off x="-373641" y="6096000"/>
            <a:ext cx="0" cy="762000"/>
          </a:xfrm>
          <a:prstGeom prst="straightConnector1">
            <a:avLst/>
          </a:prstGeom>
          <a:ln w="38100">
            <a:solidFill>
              <a:schemeClr val="accent6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 userDrawn="1"/>
        </p:nvGrpSpPr>
        <p:grpSpPr>
          <a:xfrm>
            <a:off x="196856" y="154922"/>
            <a:ext cx="11782397" cy="1617897"/>
            <a:chOff x="159944" y="474490"/>
            <a:chExt cx="4023935" cy="598208"/>
          </a:xfrm>
        </p:grpSpPr>
        <p:sp>
          <p:nvSpPr>
            <p:cNvPr id="29" name="Freeform 28"/>
            <p:cNvSpPr/>
            <p:nvPr userDrawn="1"/>
          </p:nvSpPr>
          <p:spPr>
            <a:xfrm>
              <a:off x="159944" y="856324"/>
              <a:ext cx="440778" cy="216374"/>
            </a:xfrm>
            <a:custGeom>
              <a:avLst/>
              <a:gdLst>
                <a:gd name="connsiteX0" fmla="*/ 0 w 592282"/>
                <a:gd name="connsiteY0" fmla="*/ 176645 h 353292"/>
                <a:gd name="connsiteX1" fmla="*/ 0 w 592282"/>
                <a:gd name="connsiteY1" fmla="*/ 176646 h 353292"/>
                <a:gd name="connsiteX2" fmla="*/ 0 w 592282"/>
                <a:gd name="connsiteY2" fmla="*/ 176646 h 353292"/>
                <a:gd name="connsiteX3" fmla="*/ 176646 w 592282"/>
                <a:gd name="connsiteY3" fmla="*/ 0 h 353292"/>
                <a:gd name="connsiteX4" fmla="*/ 592282 w 592282"/>
                <a:gd name="connsiteY4" fmla="*/ 0 h 353292"/>
                <a:gd name="connsiteX5" fmla="*/ 592282 w 592282"/>
                <a:gd name="connsiteY5" fmla="*/ 353292 h 353292"/>
                <a:gd name="connsiteX6" fmla="*/ 176646 w 592282"/>
                <a:gd name="connsiteY6" fmla="*/ 353291 h 353292"/>
                <a:gd name="connsiteX7" fmla="*/ 13882 w 592282"/>
                <a:gd name="connsiteY7" fmla="*/ 245404 h 353292"/>
                <a:gd name="connsiteX8" fmla="*/ 0 w 592282"/>
                <a:gd name="connsiteY8" fmla="*/ 176646 h 353292"/>
                <a:gd name="connsiteX9" fmla="*/ 13882 w 592282"/>
                <a:gd name="connsiteY9" fmla="*/ 107888 h 353292"/>
                <a:gd name="connsiteX10" fmla="*/ 176646 w 592282"/>
                <a:gd name="connsiteY10" fmla="*/ 0 h 353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92282" h="353292">
                  <a:moveTo>
                    <a:pt x="0" y="176645"/>
                  </a:moveTo>
                  <a:lnTo>
                    <a:pt x="0" y="176646"/>
                  </a:lnTo>
                  <a:lnTo>
                    <a:pt x="0" y="176646"/>
                  </a:lnTo>
                  <a:close/>
                  <a:moveTo>
                    <a:pt x="176646" y="0"/>
                  </a:moveTo>
                  <a:lnTo>
                    <a:pt x="592282" y="0"/>
                  </a:lnTo>
                  <a:lnTo>
                    <a:pt x="592282" y="353292"/>
                  </a:lnTo>
                  <a:lnTo>
                    <a:pt x="176646" y="353291"/>
                  </a:lnTo>
                  <a:cubicBezTo>
                    <a:pt x="103477" y="353291"/>
                    <a:pt x="40698" y="308805"/>
                    <a:pt x="13882" y="245404"/>
                  </a:cubicBezTo>
                  <a:lnTo>
                    <a:pt x="0" y="176646"/>
                  </a:lnTo>
                  <a:lnTo>
                    <a:pt x="13882" y="107888"/>
                  </a:lnTo>
                  <a:cubicBezTo>
                    <a:pt x="40698" y="44487"/>
                    <a:pt x="103477" y="0"/>
                    <a:pt x="176646" y="0"/>
                  </a:cubicBezTo>
                  <a:close/>
                </a:path>
              </a:pathLst>
            </a:custGeom>
            <a:solidFill>
              <a:srgbClr val="536C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92">
                <a:solidFill>
                  <a:prstClr val="white"/>
                </a:solidFill>
              </a:endParaRPr>
            </a:p>
          </p:txBody>
        </p:sp>
        <p:sp>
          <p:nvSpPr>
            <p:cNvPr id="30" name="Freeform 29"/>
            <p:cNvSpPr/>
            <p:nvPr userDrawn="1"/>
          </p:nvSpPr>
          <p:spPr>
            <a:xfrm>
              <a:off x="159944" y="474490"/>
              <a:ext cx="4023935" cy="490021"/>
            </a:xfrm>
            <a:custGeom>
              <a:avLst/>
              <a:gdLst>
                <a:gd name="connsiteX0" fmla="*/ 455897 w 4166758"/>
                <a:gd name="connsiteY0" fmla="*/ 0 h 800099"/>
                <a:gd name="connsiteX1" fmla="*/ 3855031 w 4166758"/>
                <a:gd name="connsiteY1" fmla="*/ 0 h 800099"/>
                <a:gd name="connsiteX2" fmla="*/ 4166758 w 4166758"/>
                <a:gd name="connsiteY2" fmla="*/ 311727 h 800099"/>
                <a:gd name="connsiteX3" fmla="*/ 3855031 w 4166758"/>
                <a:gd name="connsiteY3" fmla="*/ 623454 h 800099"/>
                <a:gd name="connsiteX4" fmla="*/ 1517075 w 4166758"/>
                <a:gd name="connsiteY4" fmla="*/ 623454 h 800099"/>
                <a:gd name="connsiteX5" fmla="*/ 1517075 w 4166758"/>
                <a:gd name="connsiteY5" fmla="*/ 623449 h 800099"/>
                <a:gd name="connsiteX6" fmla="*/ 592284 w 4166758"/>
                <a:gd name="connsiteY6" fmla="*/ 623449 h 800099"/>
                <a:gd name="connsiteX7" fmla="*/ 592284 w 4166758"/>
                <a:gd name="connsiteY7" fmla="*/ 623454 h 800099"/>
                <a:gd name="connsiteX8" fmla="*/ 176649 w 4166758"/>
                <a:gd name="connsiteY8" fmla="*/ 623454 h 800099"/>
                <a:gd name="connsiteX9" fmla="*/ 13885 w 4166758"/>
                <a:gd name="connsiteY9" fmla="*/ 731342 h 800099"/>
                <a:gd name="connsiteX10" fmla="*/ 3 w 4166758"/>
                <a:gd name="connsiteY10" fmla="*/ 800099 h 800099"/>
                <a:gd name="connsiteX11" fmla="*/ 3 w 4166758"/>
                <a:gd name="connsiteY11" fmla="*/ 800099 h 800099"/>
                <a:gd name="connsiteX12" fmla="*/ 3 w 4166758"/>
                <a:gd name="connsiteY12" fmla="*/ 446808 h 800099"/>
                <a:gd name="connsiteX13" fmla="*/ 4 w 4166758"/>
                <a:gd name="connsiteY13" fmla="*/ 446808 h 800099"/>
                <a:gd name="connsiteX14" fmla="*/ 4 w 4166758"/>
                <a:gd name="connsiteY14" fmla="*/ 176666 h 800099"/>
                <a:gd name="connsiteX15" fmla="*/ 0 w 4166758"/>
                <a:gd name="connsiteY15" fmla="*/ 176647 h 800099"/>
                <a:gd name="connsiteX16" fmla="*/ 13882 w 4166758"/>
                <a:gd name="connsiteY16" fmla="*/ 107889 h 800099"/>
                <a:gd name="connsiteX17" fmla="*/ 176646 w 4166758"/>
                <a:gd name="connsiteY17" fmla="*/ 1 h 800099"/>
                <a:gd name="connsiteX18" fmla="*/ 455897 w 4166758"/>
                <a:gd name="connsiteY18" fmla="*/ 1 h 800099"/>
                <a:gd name="connsiteX0" fmla="*/ 455897 w 4166758"/>
                <a:gd name="connsiteY0" fmla="*/ 0 h 800099"/>
                <a:gd name="connsiteX1" fmla="*/ 3855031 w 4166758"/>
                <a:gd name="connsiteY1" fmla="*/ 0 h 800099"/>
                <a:gd name="connsiteX2" fmla="*/ 4100479 w 4166758"/>
                <a:gd name="connsiteY2" fmla="*/ 8056 h 800099"/>
                <a:gd name="connsiteX3" fmla="*/ 4166758 w 4166758"/>
                <a:gd name="connsiteY3" fmla="*/ 311727 h 800099"/>
                <a:gd name="connsiteX4" fmla="*/ 3855031 w 4166758"/>
                <a:gd name="connsiteY4" fmla="*/ 623454 h 800099"/>
                <a:gd name="connsiteX5" fmla="*/ 1517075 w 4166758"/>
                <a:gd name="connsiteY5" fmla="*/ 623454 h 800099"/>
                <a:gd name="connsiteX6" fmla="*/ 1517075 w 4166758"/>
                <a:gd name="connsiteY6" fmla="*/ 623449 h 800099"/>
                <a:gd name="connsiteX7" fmla="*/ 592284 w 4166758"/>
                <a:gd name="connsiteY7" fmla="*/ 623449 h 800099"/>
                <a:gd name="connsiteX8" fmla="*/ 592284 w 4166758"/>
                <a:gd name="connsiteY8" fmla="*/ 623454 h 800099"/>
                <a:gd name="connsiteX9" fmla="*/ 176649 w 4166758"/>
                <a:gd name="connsiteY9" fmla="*/ 623454 h 800099"/>
                <a:gd name="connsiteX10" fmla="*/ 13885 w 4166758"/>
                <a:gd name="connsiteY10" fmla="*/ 731342 h 800099"/>
                <a:gd name="connsiteX11" fmla="*/ 3 w 4166758"/>
                <a:gd name="connsiteY11" fmla="*/ 800099 h 800099"/>
                <a:gd name="connsiteX12" fmla="*/ 3 w 4166758"/>
                <a:gd name="connsiteY12" fmla="*/ 800099 h 800099"/>
                <a:gd name="connsiteX13" fmla="*/ 3 w 4166758"/>
                <a:gd name="connsiteY13" fmla="*/ 446808 h 800099"/>
                <a:gd name="connsiteX14" fmla="*/ 4 w 4166758"/>
                <a:gd name="connsiteY14" fmla="*/ 446808 h 800099"/>
                <a:gd name="connsiteX15" fmla="*/ 4 w 4166758"/>
                <a:gd name="connsiteY15" fmla="*/ 176666 h 800099"/>
                <a:gd name="connsiteX16" fmla="*/ 0 w 4166758"/>
                <a:gd name="connsiteY16" fmla="*/ 176647 h 800099"/>
                <a:gd name="connsiteX17" fmla="*/ 13882 w 4166758"/>
                <a:gd name="connsiteY17" fmla="*/ 107889 h 800099"/>
                <a:gd name="connsiteX18" fmla="*/ 176646 w 4166758"/>
                <a:gd name="connsiteY18" fmla="*/ 1 h 800099"/>
                <a:gd name="connsiteX19" fmla="*/ 455897 w 4166758"/>
                <a:gd name="connsiteY19" fmla="*/ 1 h 800099"/>
                <a:gd name="connsiteX20" fmla="*/ 455897 w 4166758"/>
                <a:gd name="connsiteY20" fmla="*/ 0 h 800099"/>
                <a:gd name="connsiteX0" fmla="*/ 455897 w 4166758"/>
                <a:gd name="connsiteY0" fmla="*/ 0 h 800099"/>
                <a:gd name="connsiteX1" fmla="*/ 3855031 w 4166758"/>
                <a:gd name="connsiteY1" fmla="*/ 0 h 800099"/>
                <a:gd name="connsiteX2" fmla="*/ 4100479 w 4166758"/>
                <a:gd name="connsiteY2" fmla="*/ 8056 h 800099"/>
                <a:gd name="connsiteX3" fmla="*/ 4166758 w 4166758"/>
                <a:gd name="connsiteY3" fmla="*/ 311727 h 800099"/>
                <a:gd name="connsiteX4" fmla="*/ 4098053 w 4166758"/>
                <a:gd name="connsiteY4" fmla="*/ 592350 h 800099"/>
                <a:gd name="connsiteX5" fmla="*/ 1517075 w 4166758"/>
                <a:gd name="connsiteY5" fmla="*/ 623454 h 800099"/>
                <a:gd name="connsiteX6" fmla="*/ 1517075 w 4166758"/>
                <a:gd name="connsiteY6" fmla="*/ 623449 h 800099"/>
                <a:gd name="connsiteX7" fmla="*/ 592284 w 4166758"/>
                <a:gd name="connsiteY7" fmla="*/ 623449 h 800099"/>
                <a:gd name="connsiteX8" fmla="*/ 592284 w 4166758"/>
                <a:gd name="connsiteY8" fmla="*/ 623454 h 800099"/>
                <a:gd name="connsiteX9" fmla="*/ 176649 w 4166758"/>
                <a:gd name="connsiteY9" fmla="*/ 623454 h 800099"/>
                <a:gd name="connsiteX10" fmla="*/ 13885 w 4166758"/>
                <a:gd name="connsiteY10" fmla="*/ 731342 h 800099"/>
                <a:gd name="connsiteX11" fmla="*/ 3 w 4166758"/>
                <a:gd name="connsiteY11" fmla="*/ 800099 h 800099"/>
                <a:gd name="connsiteX12" fmla="*/ 3 w 4166758"/>
                <a:gd name="connsiteY12" fmla="*/ 800099 h 800099"/>
                <a:gd name="connsiteX13" fmla="*/ 3 w 4166758"/>
                <a:gd name="connsiteY13" fmla="*/ 446808 h 800099"/>
                <a:gd name="connsiteX14" fmla="*/ 4 w 4166758"/>
                <a:gd name="connsiteY14" fmla="*/ 446808 h 800099"/>
                <a:gd name="connsiteX15" fmla="*/ 4 w 4166758"/>
                <a:gd name="connsiteY15" fmla="*/ 176666 h 800099"/>
                <a:gd name="connsiteX16" fmla="*/ 0 w 4166758"/>
                <a:gd name="connsiteY16" fmla="*/ 176647 h 800099"/>
                <a:gd name="connsiteX17" fmla="*/ 13882 w 4166758"/>
                <a:gd name="connsiteY17" fmla="*/ 107889 h 800099"/>
                <a:gd name="connsiteX18" fmla="*/ 176646 w 4166758"/>
                <a:gd name="connsiteY18" fmla="*/ 1 h 800099"/>
                <a:gd name="connsiteX19" fmla="*/ 455897 w 4166758"/>
                <a:gd name="connsiteY19" fmla="*/ 1 h 800099"/>
                <a:gd name="connsiteX20" fmla="*/ 455897 w 4166758"/>
                <a:gd name="connsiteY20" fmla="*/ 0 h 800099"/>
                <a:gd name="connsiteX0" fmla="*/ 455897 w 4166758"/>
                <a:gd name="connsiteY0" fmla="*/ 2492 h 802591"/>
                <a:gd name="connsiteX1" fmla="*/ 3855031 w 4166758"/>
                <a:gd name="connsiteY1" fmla="*/ 2492 h 802591"/>
                <a:gd name="connsiteX2" fmla="*/ 4011417 w 4166758"/>
                <a:gd name="connsiteY2" fmla="*/ 139 h 802591"/>
                <a:gd name="connsiteX3" fmla="*/ 4166758 w 4166758"/>
                <a:gd name="connsiteY3" fmla="*/ 314219 h 802591"/>
                <a:gd name="connsiteX4" fmla="*/ 4098053 w 4166758"/>
                <a:gd name="connsiteY4" fmla="*/ 594842 h 802591"/>
                <a:gd name="connsiteX5" fmla="*/ 1517075 w 4166758"/>
                <a:gd name="connsiteY5" fmla="*/ 625946 h 802591"/>
                <a:gd name="connsiteX6" fmla="*/ 1517075 w 4166758"/>
                <a:gd name="connsiteY6" fmla="*/ 625941 h 802591"/>
                <a:gd name="connsiteX7" fmla="*/ 592284 w 4166758"/>
                <a:gd name="connsiteY7" fmla="*/ 625941 h 802591"/>
                <a:gd name="connsiteX8" fmla="*/ 592284 w 4166758"/>
                <a:gd name="connsiteY8" fmla="*/ 625946 h 802591"/>
                <a:gd name="connsiteX9" fmla="*/ 176649 w 4166758"/>
                <a:gd name="connsiteY9" fmla="*/ 625946 h 802591"/>
                <a:gd name="connsiteX10" fmla="*/ 13885 w 4166758"/>
                <a:gd name="connsiteY10" fmla="*/ 733834 h 802591"/>
                <a:gd name="connsiteX11" fmla="*/ 3 w 4166758"/>
                <a:gd name="connsiteY11" fmla="*/ 802591 h 802591"/>
                <a:gd name="connsiteX12" fmla="*/ 3 w 4166758"/>
                <a:gd name="connsiteY12" fmla="*/ 802591 h 802591"/>
                <a:gd name="connsiteX13" fmla="*/ 3 w 4166758"/>
                <a:gd name="connsiteY13" fmla="*/ 449300 h 802591"/>
                <a:gd name="connsiteX14" fmla="*/ 4 w 4166758"/>
                <a:gd name="connsiteY14" fmla="*/ 449300 h 802591"/>
                <a:gd name="connsiteX15" fmla="*/ 4 w 4166758"/>
                <a:gd name="connsiteY15" fmla="*/ 179158 h 802591"/>
                <a:gd name="connsiteX16" fmla="*/ 0 w 4166758"/>
                <a:gd name="connsiteY16" fmla="*/ 179139 h 802591"/>
                <a:gd name="connsiteX17" fmla="*/ 13882 w 4166758"/>
                <a:gd name="connsiteY17" fmla="*/ 110381 h 802591"/>
                <a:gd name="connsiteX18" fmla="*/ 176646 w 4166758"/>
                <a:gd name="connsiteY18" fmla="*/ 2493 h 802591"/>
                <a:gd name="connsiteX19" fmla="*/ 455897 w 4166758"/>
                <a:gd name="connsiteY19" fmla="*/ 2493 h 802591"/>
                <a:gd name="connsiteX20" fmla="*/ 455897 w 4166758"/>
                <a:gd name="connsiteY20" fmla="*/ 2492 h 802591"/>
                <a:gd name="connsiteX0" fmla="*/ 455897 w 4166758"/>
                <a:gd name="connsiteY0" fmla="*/ 2493 h 802592"/>
                <a:gd name="connsiteX1" fmla="*/ 3855031 w 4166758"/>
                <a:gd name="connsiteY1" fmla="*/ 2493 h 802592"/>
                <a:gd name="connsiteX2" fmla="*/ 4011417 w 4166758"/>
                <a:gd name="connsiteY2" fmla="*/ 140 h 802592"/>
                <a:gd name="connsiteX3" fmla="*/ 4166758 w 4166758"/>
                <a:gd name="connsiteY3" fmla="*/ 314220 h 802592"/>
                <a:gd name="connsiteX4" fmla="*/ 4017275 w 4166758"/>
                <a:gd name="connsiteY4" fmla="*/ 600048 h 802592"/>
                <a:gd name="connsiteX5" fmla="*/ 1517075 w 4166758"/>
                <a:gd name="connsiteY5" fmla="*/ 625947 h 802592"/>
                <a:gd name="connsiteX6" fmla="*/ 1517075 w 4166758"/>
                <a:gd name="connsiteY6" fmla="*/ 625942 h 802592"/>
                <a:gd name="connsiteX7" fmla="*/ 592284 w 4166758"/>
                <a:gd name="connsiteY7" fmla="*/ 625942 h 802592"/>
                <a:gd name="connsiteX8" fmla="*/ 592284 w 4166758"/>
                <a:gd name="connsiteY8" fmla="*/ 625947 h 802592"/>
                <a:gd name="connsiteX9" fmla="*/ 176649 w 4166758"/>
                <a:gd name="connsiteY9" fmla="*/ 625947 h 802592"/>
                <a:gd name="connsiteX10" fmla="*/ 13885 w 4166758"/>
                <a:gd name="connsiteY10" fmla="*/ 733835 h 802592"/>
                <a:gd name="connsiteX11" fmla="*/ 3 w 4166758"/>
                <a:gd name="connsiteY11" fmla="*/ 802592 h 802592"/>
                <a:gd name="connsiteX12" fmla="*/ 3 w 4166758"/>
                <a:gd name="connsiteY12" fmla="*/ 802592 h 802592"/>
                <a:gd name="connsiteX13" fmla="*/ 3 w 4166758"/>
                <a:gd name="connsiteY13" fmla="*/ 449301 h 802592"/>
                <a:gd name="connsiteX14" fmla="*/ 4 w 4166758"/>
                <a:gd name="connsiteY14" fmla="*/ 449301 h 802592"/>
                <a:gd name="connsiteX15" fmla="*/ 4 w 4166758"/>
                <a:gd name="connsiteY15" fmla="*/ 179159 h 802592"/>
                <a:gd name="connsiteX16" fmla="*/ 0 w 4166758"/>
                <a:gd name="connsiteY16" fmla="*/ 179140 h 802592"/>
                <a:gd name="connsiteX17" fmla="*/ 13882 w 4166758"/>
                <a:gd name="connsiteY17" fmla="*/ 110382 h 802592"/>
                <a:gd name="connsiteX18" fmla="*/ 176646 w 4166758"/>
                <a:gd name="connsiteY18" fmla="*/ 2494 h 802592"/>
                <a:gd name="connsiteX19" fmla="*/ 455897 w 4166758"/>
                <a:gd name="connsiteY19" fmla="*/ 2494 h 802592"/>
                <a:gd name="connsiteX20" fmla="*/ 455897 w 4166758"/>
                <a:gd name="connsiteY20" fmla="*/ 2493 h 802592"/>
                <a:gd name="connsiteX0" fmla="*/ 455897 w 4017275"/>
                <a:gd name="connsiteY0" fmla="*/ 2493 h 802592"/>
                <a:gd name="connsiteX1" fmla="*/ 3855031 w 4017275"/>
                <a:gd name="connsiteY1" fmla="*/ 2493 h 802592"/>
                <a:gd name="connsiteX2" fmla="*/ 4011417 w 4017275"/>
                <a:gd name="connsiteY2" fmla="*/ 140 h 802592"/>
                <a:gd name="connsiteX3" fmla="*/ 4017275 w 4017275"/>
                <a:gd name="connsiteY3" fmla="*/ 600048 h 802592"/>
                <a:gd name="connsiteX4" fmla="*/ 1517075 w 4017275"/>
                <a:gd name="connsiteY4" fmla="*/ 625947 h 802592"/>
                <a:gd name="connsiteX5" fmla="*/ 1517075 w 4017275"/>
                <a:gd name="connsiteY5" fmla="*/ 625942 h 802592"/>
                <a:gd name="connsiteX6" fmla="*/ 592284 w 4017275"/>
                <a:gd name="connsiteY6" fmla="*/ 625942 h 802592"/>
                <a:gd name="connsiteX7" fmla="*/ 592284 w 4017275"/>
                <a:gd name="connsiteY7" fmla="*/ 625947 h 802592"/>
                <a:gd name="connsiteX8" fmla="*/ 176649 w 4017275"/>
                <a:gd name="connsiteY8" fmla="*/ 625947 h 802592"/>
                <a:gd name="connsiteX9" fmla="*/ 13885 w 4017275"/>
                <a:gd name="connsiteY9" fmla="*/ 733835 h 802592"/>
                <a:gd name="connsiteX10" fmla="*/ 3 w 4017275"/>
                <a:gd name="connsiteY10" fmla="*/ 802592 h 802592"/>
                <a:gd name="connsiteX11" fmla="*/ 3 w 4017275"/>
                <a:gd name="connsiteY11" fmla="*/ 802592 h 802592"/>
                <a:gd name="connsiteX12" fmla="*/ 3 w 4017275"/>
                <a:gd name="connsiteY12" fmla="*/ 449301 h 802592"/>
                <a:gd name="connsiteX13" fmla="*/ 4 w 4017275"/>
                <a:gd name="connsiteY13" fmla="*/ 449301 h 802592"/>
                <a:gd name="connsiteX14" fmla="*/ 4 w 4017275"/>
                <a:gd name="connsiteY14" fmla="*/ 179159 h 802592"/>
                <a:gd name="connsiteX15" fmla="*/ 0 w 4017275"/>
                <a:gd name="connsiteY15" fmla="*/ 179140 h 802592"/>
                <a:gd name="connsiteX16" fmla="*/ 13882 w 4017275"/>
                <a:gd name="connsiteY16" fmla="*/ 110382 h 802592"/>
                <a:gd name="connsiteX17" fmla="*/ 176646 w 4017275"/>
                <a:gd name="connsiteY17" fmla="*/ 2494 h 802592"/>
                <a:gd name="connsiteX18" fmla="*/ 455897 w 4017275"/>
                <a:gd name="connsiteY18" fmla="*/ 2494 h 802592"/>
                <a:gd name="connsiteX19" fmla="*/ 455897 w 4017275"/>
                <a:gd name="connsiteY19" fmla="*/ 2493 h 802592"/>
                <a:gd name="connsiteX0" fmla="*/ 455897 w 4023489"/>
                <a:gd name="connsiteY0" fmla="*/ 2493 h 802592"/>
                <a:gd name="connsiteX1" fmla="*/ 3855031 w 4023489"/>
                <a:gd name="connsiteY1" fmla="*/ 2493 h 802592"/>
                <a:gd name="connsiteX2" fmla="*/ 4011417 w 4023489"/>
                <a:gd name="connsiteY2" fmla="*/ 140 h 802592"/>
                <a:gd name="connsiteX3" fmla="*/ 4023489 w 4023489"/>
                <a:gd name="connsiteY3" fmla="*/ 626068 h 802592"/>
                <a:gd name="connsiteX4" fmla="*/ 1517075 w 4023489"/>
                <a:gd name="connsiteY4" fmla="*/ 625947 h 802592"/>
                <a:gd name="connsiteX5" fmla="*/ 1517075 w 4023489"/>
                <a:gd name="connsiteY5" fmla="*/ 625942 h 802592"/>
                <a:gd name="connsiteX6" fmla="*/ 592284 w 4023489"/>
                <a:gd name="connsiteY6" fmla="*/ 625942 h 802592"/>
                <a:gd name="connsiteX7" fmla="*/ 592284 w 4023489"/>
                <a:gd name="connsiteY7" fmla="*/ 625947 h 802592"/>
                <a:gd name="connsiteX8" fmla="*/ 176649 w 4023489"/>
                <a:gd name="connsiteY8" fmla="*/ 625947 h 802592"/>
                <a:gd name="connsiteX9" fmla="*/ 13885 w 4023489"/>
                <a:gd name="connsiteY9" fmla="*/ 733835 h 802592"/>
                <a:gd name="connsiteX10" fmla="*/ 3 w 4023489"/>
                <a:gd name="connsiteY10" fmla="*/ 802592 h 802592"/>
                <a:gd name="connsiteX11" fmla="*/ 3 w 4023489"/>
                <a:gd name="connsiteY11" fmla="*/ 802592 h 802592"/>
                <a:gd name="connsiteX12" fmla="*/ 3 w 4023489"/>
                <a:gd name="connsiteY12" fmla="*/ 449301 h 802592"/>
                <a:gd name="connsiteX13" fmla="*/ 4 w 4023489"/>
                <a:gd name="connsiteY13" fmla="*/ 449301 h 802592"/>
                <a:gd name="connsiteX14" fmla="*/ 4 w 4023489"/>
                <a:gd name="connsiteY14" fmla="*/ 179159 h 802592"/>
                <a:gd name="connsiteX15" fmla="*/ 0 w 4023489"/>
                <a:gd name="connsiteY15" fmla="*/ 179140 h 802592"/>
                <a:gd name="connsiteX16" fmla="*/ 13882 w 4023489"/>
                <a:gd name="connsiteY16" fmla="*/ 110382 h 802592"/>
                <a:gd name="connsiteX17" fmla="*/ 176646 w 4023489"/>
                <a:gd name="connsiteY17" fmla="*/ 2494 h 802592"/>
                <a:gd name="connsiteX18" fmla="*/ 455897 w 4023489"/>
                <a:gd name="connsiteY18" fmla="*/ 2494 h 802592"/>
                <a:gd name="connsiteX19" fmla="*/ 455897 w 4023489"/>
                <a:gd name="connsiteY19" fmla="*/ 2493 h 802592"/>
                <a:gd name="connsiteX0" fmla="*/ 455897 w 4015204"/>
                <a:gd name="connsiteY0" fmla="*/ 2493 h 802592"/>
                <a:gd name="connsiteX1" fmla="*/ 3855031 w 4015204"/>
                <a:gd name="connsiteY1" fmla="*/ 2493 h 802592"/>
                <a:gd name="connsiteX2" fmla="*/ 4011417 w 4015204"/>
                <a:gd name="connsiteY2" fmla="*/ 140 h 802592"/>
                <a:gd name="connsiteX3" fmla="*/ 4015204 w 4015204"/>
                <a:gd name="connsiteY3" fmla="*/ 626068 h 802592"/>
                <a:gd name="connsiteX4" fmla="*/ 1517075 w 4015204"/>
                <a:gd name="connsiteY4" fmla="*/ 625947 h 802592"/>
                <a:gd name="connsiteX5" fmla="*/ 1517075 w 4015204"/>
                <a:gd name="connsiteY5" fmla="*/ 625942 h 802592"/>
                <a:gd name="connsiteX6" fmla="*/ 592284 w 4015204"/>
                <a:gd name="connsiteY6" fmla="*/ 625942 h 802592"/>
                <a:gd name="connsiteX7" fmla="*/ 592284 w 4015204"/>
                <a:gd name="connsiteY7" fmla="*/ 625947 h 802592"/>
                <a:gd name="connsiteX8" fmla="*/ 176649 w 4015204"/>
                <a:gd name="connsiteY8" fmla="*/ 625947 h 802592"/>
                <a:gd name="connsiteX9" fmla="*/ 13885 w 4015204"/>
                <a:gd name="connsiteY9" fmla="*/ 733835 h 802592"/>
                <a:gd name="connsiteX10" fmla="*/ 3 w 4015204"/>
                <a:gd name="connsiteY10" fmla="*/ 802592 h 802592"/>
                <a:gd name="connsiteX11" fmla="*/ 3 w 4015204"/>
                <a:gd name="connsiteY11" fmla="*/ 802592 h 802592"/>
                <a:gd name="connsiteX12" fmla="*/ 3 w 4015204"/>
                <a:gd name="connsiteY12" fmla="*/ 449301 h 802592"/>
                <a:gd name="connsiteX13" fmla="*/ 4 w 4015204"/>
                <a:gd name="connsiteY13" fmla="*/ 449301 h 802592"/>
                <a:gd name="connsiteX14" fmla="*/ 4 w 4015204"/>
                <a:gd name="connsiteY14" fmla="*/ 179159 h 802592"/>
                <a:gd name="connsiteX15" fmla="*/ 0 w 4015204"/>
                <a:gd name="connsiteY15" fmla="*/ 179140 h 802592"/>
                <a:gd name="connsiteX16" fmla="*/ 13882 w 4015204"/>
                <a:gd name="connsiteY16" fmla="*/ 110382 h 802592"/>
                <a:gd name="connsiteX17" fmla="*/ 176646 w 4015204"/>
                <a:gd name="connsiteY17" fmla="*/ 2494 h 802592"/>
                <a:gd name="connsiteX18" fmla="*/ 455897 w 4015204"/>
                <a:gd name="connsiteY18" fmla="*/ 2494 h 802592"/>
                <a:gd name="connsiteX19" fmla="*/ 455897 w 4015204"/>
                <a:gd name="connsiteY19" fmla="*/ 2493 h 802592"/>
                <a:gd name="connsiteX0" fmla="*/ 455897 w 4015204"/>
                <a:gd name="connsiteY0" fmla="*/ 2493 h 802592"/>
                <a:gd name="connsiteX1" fmla="*/ 3855031 w 4015204"/>
                <a:gd name="connsiteY1" fmla="*/ 2493 h 802592"/>
                <a:gd name="connsiteX2" fmla="*/ 4011417 w 4015204"/>
                <a:gd name="connsiteY2" fmla="*/ 140 h 802592"/>
                <a:gd name="connsiteX3" fmla="*/ 4015204 w 4015204"/>
                <a:gd name="connsiteY3" fmla="*/ 615660 h 802592"/>
                <a:gd name="connsiteX4" fmla="*/ 1517075 w 4015204"/>
                <a:gd name="connsiteY4" fmla="*/ 625947 h 802592"/>
                <a:gd name="connsiteX5" fmla="*/ 1517075 w 4015204"/>
                <a:gd name="connsiteY5" fmla="*/ 625942 h 802592"/>
                <a:gd name="connsiteX6" fmla="*/ 592284 w 4015204"/>
                <a:gd name="connsiteY6" fmla="*/ 625942 h 802592"/>
                <a:gd name="connsiteX7" fmla="*/ 592284 w 4015204"/>
                <a:gd name="connsiteY7" fmla="*/ 625947 h 802592"/>
                <a:gd name="connsiteX8" fmla="*/ 176649 w 4015204"/>
                <a:gd name="connsiteY8" fmla="*/ 625947 h 802592"/>
                <a:gd name="connsiteX9" fmla="*/ 13885 w 4015204"/>
                <a:gd name="connsiteY9" fmla="*/ 733835 h 802592"/>
                <a:gd name="connsiteX10" fmla="*/ 3 w 4015204"/>
                <a:gd name="connsiteY10" fmla="*/ 802592 h 802592"/>
                <a:gd name="connsiteX11" fmla="*/ 3 w 4015204"/>
                <a:gd name="connsiteY11" fmla="*/ 802592 h 802592"/>
                <a:gd name="connsiteX12" fmla="*/ 3 w 4015204"/>
                <a:gd name="connsiteY12" fmla="*/ 449301 h 802592"/>
                <a:gd name="connsiteX13" fmla="*/ 4 w 4015204"/>
                <a:gd name="connsiteY13" fmla="*/ 449301 h 802592"/>
                <a:gd name="connsiteX14" fmla="*/ 4 w 4015204"/>
                <a:gd name="connsiteY14" fmla="*/ 179159 h 802592"/>
                <a:gd name="connsiteX15" fmla="*/ 0 w 4015204"/>
                <a:gd name="connsiteY15" fmla="*/ 179140 h 802592"/>
                <a:gd name="connsiteX16" fmla="*/ 13882 w 4015204"/>
                <a:gd name="connsiteY16" fmla="*/ 110382 h 802592"/>
                <a:gd name="connsiteX17" fmla="*/ 176646 w 4015204"/>
                <a:gd name="connsiteY17" fmla="*/ 2494 h 802592"/>
                <a:gd name="connsiteX18" fmla="*/ 455897 w 4015204"/>
                <a:gd name="connsiteY18" fmla="*/ 2494 h 802592"/>
                <a:gd name="connsiteX19" fmla="*/ 455897 w 4015204"/>
                <a:gd name="connsiteY19" fmla="*/ 2493 h 802592"/>
                <a:gd name="connsiteX0" fmla="*/ 455897 w 4016239"/>
                <a:gd name="connsiteY0" fmla="*/ 2493 h 802592"/>
                <a:gd name="connsiteX1" fmla="*/ 3855031 w 4016239"/>
                <a:gd name="connsiteY1" fmla="*/ 2493 h 802592"/>
                <a:gd name="connsiteX2" fmla="*/ 4011417 w 4016239"/>
                <a:gd name="connsiteY2" fmla="*/ 140 h 802592"/>
                <a:gd name="connsiteX3" fmla="*/ 4016239 w 4016239"/>
                <a:gd name="connsiteY3" fmla="*/ 615660 h 802592"/>
                <a:gd name="connsiteX4" fmla="*/ 1517075 w 4016239"/>
                <a:gd name="connsiteY4" fmla="*/ 625947 h 802592"/>
                <a:gd name="connsiteX5" fmla="*/ 1517075 w 4016239"/>
                <a:gd name="connsiteY5" fmla="*/ 625942 h 802592"/>
                <a:gd name="connsiteX6" fmla="*/ 592284 w 4016239"/>
                <a:gd name="connsiteY6" fmla="*/ 625942 h 802592"/>
                <a:gd name="connsiteX7" fmla="*/ 592284 w 4016239"/>
                <a:gd name="connsiteY7" fmla="*/ 625947 h 802592"/>
                <a:gd name="connsiteX8" fmla="*/ 176649 w 4016239"/>
                <a:gd name="connsiteY8" fmla="*/ 625947 h 802592"/>
                <a:gd name="connsiteX9" fmla="*/ 13885 w 4016239"/>
                <a:gd name="connsiteY9" fmla="*/ 733835 h 802592"/>
                <a:gd name="connsiteX10" fmla="*/ 3 w 4016239"/>
                <a:gd name="connsiteY10" fmla="*/ 802592 h 802592"/>
                <a:gd name="connsiteX11" fmla="*/ 3 w 4016239"/>
                <a:gd name="connsiteY11" fmla="*/ 802592 h 802592"/>
                <a:gd name="connsiteX12" fmla="*/ 3 w 4016239"/>
                <a:gd name="connsiteY12" fmla="*/ 449301 h 802592"/>
                <a:gd name="connsiteX13" fmla="*/ 4 w 4016239"/>
                <a:gd name="connsiteY13" fmla="*/ 449301 h 802592"/>
                <a:gd name="connsiteX14" fmla="*/ 4 w 4016239"/>
                <a:gd name="connsiteY14" fmla="*/ 179159 h 802592"/>
                <a:gd name="connsiteX15" fmla="*/ 0 w 4016239"/>
                <a:gd name="connsiteY15" fmla="*/ 179140 h 802592"/>
                <a:gd name="connsiteX16" fmla="*/ 13882 w 4016239"/>
                <a:gd name="connsiteY16" fmla="*/ 110382 h 802592"/>
                <a:gd name="connsiteX17" fmla="*/ 176646 w 4016239"/>
                <a:gd name="connsiteY17" fmla="*/ 2494 h 802592"/>
                <a:gd name="connsiteX18" fmla="*/ 455897 w 4016239"/>
                <a:gd name="connsiteY18" fmla="*/ 2494 h 802592"/>
                <a:gd name="connsiteX19" fmla="*/ 455897 w 4016239"/>
                <a:gd name="connsiteY19" fmla="*/ 2493 h 802592"/>
                <a:gd name="connsiteX0" fmla="*/ 455897 w 4016242"/>
                <a:gd name="connsiteY0" fmla="*/ 2493 h 802592"/>
                <a:gd name="connsiteX1" fmla="*/ 3855031 w 4016242"/>
                <a:gd name="connsiteY1" fmla="*/ 2493 h 802592"/>
                <a:gd name="connsiteX2" fmla="*/ 4011417 w 4016242"/>
                <a:gd name="connsiteY2" fmla="*/ 140 h 802592"/>
                <a:gd name="connsiteX3" fmla="*/ 4016239 w 4016242"/>
                <a:gd name="connsiteY3" fmla="*/ 615660 h 802592"/>
                <a:gd name="connsiteX4" fmla="*/ 1517075 w 4016242"/>
                <a:gd name="connsiteY4" fmla="*/ 625947 h 802592"/>
                <a:gd name="connsiteX5" fmla="*/ 1517075 w 4016242"/>
                <a:gd name="connsiteY5" fmla="*/ 625942 h 802592"/>
                <a:gd name="connsiteX6" fmla="*/ 592284 w 4016242"/>
                <a:gd name="connsiteY6" fmla="*/ 625942 h 802592"/>
                <a:gd name="connsiteX7" fmla="*/ 592284 w 4016242"/>
                <a:gd name="connsiteY7" fmla="*/ 625947 h 802592"/>
                <a:gd name="connsiteX8" fmla="*/ 176649 w 4016242"/>
                <a:gd name="connsiteY8" fmla="*/ 625947 h 802592"/>
                <a:gd name="connsiteX9" fmla="*/ 13885 w 4016242"/>
                <a:gd name="connsiteY9" fmla="*/ 733835 h 802592"/>
                <a:gd name="connsiteX10" fmla="*/ 3 w 4016242"/>
                <a:gd name="connsiteY10" fmla="*/ 802592 h 802592"/>
                <a:gd name="connsiteX11" fmla="*/ 3 w 4016242"/>
                <a:gd name="connsiteY11" fmla="*/ 802592 h 802592"/>
                <a:gd name="connsiteX12" fmla="*/ 3 w 4016242"/>
                <a:gd name="connsiteY12" fmla="*/ 449301 h 802592"/>
                <a:gd name="connsiteX13" fmla="*/ 4 w 4016242"/>
                <a:gd name="connsiteY13" fmla="*/ 449301 h 802592"/>
                <a:gd name="connsiteX14" fmla="*/ 4 w 4016242"/>
                <a:gd name="connsiteY14" fmla="*/ 179159 h 802592"/>
                <a:gd name="connsiteX15" fmla="*/ 0 w 4016242"/>
                <a:gd name="connsiteY15" fmla="*/ 179140 h 802592"/>
                <a:gd name="connsiteX16" fmla="*/ 13882 w 4016242"/>
                <a:gd name="connsiteY16" fmla="*/ 110382 h 802592"/>
                <a:gd name="connsiteX17" fmla="*/ 176646 w 4016242"/>
                <a:gd name="connsiteY17" fmla="*/ 2494 h 802592"/>
                <a:gd name="connsiteX18" fmla="*/ 455897 w 4016242"/>
                <a:gd name="connsiteY18" fmla="*/ 2494 h 802592"/>
                <a:gd name="connsiteX19" fmla="*/ 455897 w 4016242"/>
                <a:gd name="connsiteY19" fmla="*/ 2493 h 802592"/>
                <a:gd name="connsiteX0" fmla="*/ 455897 w 4016242"/>
                <a:gd name="connsiteY0" fmla="*/ 2493 h 802592"/>
                <a:gd name="connsiteX1" fmla="*/ 3851924 w 4016242"/>
                <a:gd name="connsiteY1" fmla="*/ 2492 h 802592"/>
                <a:gd name="connsiteX2" fmla="*/ 4011417 w 4016242"/>
                <a:gd name="connsiteY2" fmla="*/ 140 h 802592"/>
                <a:gd name="connsiteX3" fmla="*/ 4016239 w 4016242"/>
                <a:gd name="connsiteY3" fmla="*/ 615660 h 802592"/>
                <a:gd name="connsiteX4" fmla="*/ 1517075 w 4016242"/>
                <a:gd name="connsiteY4" fmla="*/ 625947 h 802592"/>
                <a:gd name="connsiteX5" fmla="*/ 1517075 w 4016242"/>
                <a:gd name="connsiteY5" fmla="*/ 625942 h 802592"/>
                <a:gd name="connsiteX6" fmla="*/ 592284 w 4016242"/>
                <a:gd name="connsiteY6" fmla="*/ 625942 h 802592"/>
                <a:gd name="connsiteX7" fmla="*/ 592284 w 4016242"/>
                <a:gd name="connsiteY7" fmla="*/ 625947 h 802592"/>
                <a:gd name="connsiteX8" fmla="*/ 176649 w 4016242"/>
                <a:gd name="connsiteY8" fmla="*/ 625947 h 802592"/>
                <a:gd name="connsiteX9" fmla="*/ 13885 w 4016242"/>
                <a:gd name="connsiteY9" fmla="*/ 733835 h 802592"/>
                <a:gd name="connsiteX10" fmla="*/ 3 w 4016242"/>
                <a:gd name="connsiteY10" fmla="*/ 802592 h 802592"/>
                <a:gd name="connsiteX11" fmla="*/ 3 w 4016242"/>
                <a:gd name="connsiteY11" fmla="*/ 802592 h 802592"/>
                <a:gd name="connsiteX12" fmla="*/ 3 w 4016242"/>
                <a:gd name="connsiteY12" fmla="*/ 449301 h 802592"/>
                <a:gd name="connsiteX13" fmla="*/ 4 w 4016242"/>
                <a:gd name="connsiteY13" fmla="*/ 449301 h 802592"/>
                <a:gd name="connsiteX14" fmla="*/ 4 w 4016242"/>
                <a:gd name="connsiteY14" fmla="*/ 179159 h 802592"/>
                <a:gd name="connsiteX15" fmla="*/ 0 w 4016242"/>
                <a:gd name="connsiteY15" fmla="*/ 179140 h 802592"/>
                <a:gd name="connsiteX16" fmla="*/ 13882 w 4016242"/>
                <a:gd name="connsiteY16" fmla="*/ 110382 h 802592"/>
                <a:gd name="connsiteX17" fmla="*/ 176646 w 4016242"/>
                <a:gd name="connsiteY17" fmla="*/ 2494 h 802592"/>
                <a:gd name="connsiteX18" fmla="*/ 455897 w 4016242"/>
                <a:gd name="connsiteY18" fmla="*/ 2494 h 802592"/>
                <a:gd name="connsiteX19" fmla="*/ 455897 w 4016242"/>
                <a:gd name="connsiteY19" fmla="*/ 2493 h 802592"/>
                <a:gd name="connsiteX0" fmla="*/ 455897 w 4016242"/>
                <a:gd name="connsiteY0" fmla="*/ 2493 h 802592"/>
                <a:gd name="connsiteX1" fmla="*/ 3851924 w 4016242"/>
                <a:gd name="connsiteY1" fmla="*/ 2492 h 802592"/>
                <a:gd name="connsiteX2" fmla="*/ 4011417 w 4016242"/>
                <a:gd name="connsiteY2" fmla="*/ 140 h 802592"/>
                <a:gd name="connsiteX3" fmla="*/ 4016239 w 4016242"/>
                <a:gd name="connsiteY3" fmla="*/ 615660 h 802592"/>
                <a:gd name="connsiteX4" fmla="*/ 1517075 w 4016242"/>
                <a:gd name="connsiteY4" fmla="*/ 625947 h 802592"/>
                <a:gd name="connsiteX5" fmla="*/ 1517075 w 4016242"/>
                <a:gd name="connsiteY5" fmla="*/ 625942 h 802592"/>
                <a:gd name="connsiteX6" fmla="*/ 592284 w 4016242"/>
                <a:gd name="connsiteY6" fmla="*/ 625942 h 802592"/>
                <a:gd name="connsiteX7" fmla="*/ 592284 w 4016242"/>
                <a:gd name="connsiteY7" fmla="*/ 625947 h 802592"/>
                <a:gd name="connsiteX8" fmla="*/ 176649 w 4016242"/>
                <a:gd name="connsiteY8" fmla="*/ 625947 h 802592"/>
                <a:gd name="connsiteX9" fmla="*/ 13885 w 4016242"/>
                <a:gd name="connsiteY9" fmla="*/ 733835 h 802592"/>
                <a:gd name="connsiteX10" fmla="*/ 3 w 4016242"/>
                <a:gd name="connsiteY10" fmla="*/ 802592 h 802592"/>
                <a:gd name="connsiteX11" fmla="*/ 3 w 4016242"/>
                <a:gd name="connsiteY11" fmla="*/ 802592 h 802592"/>
                <a:gd name="connsiteX12" fmla="*/ 3 w 4016242"/>
                <a:gd name="connsiteY12" fmla="*/ 449301 h 802592"/>
                <a:gd name="connsiteX13" fmla="*/ 4 w 4016242"/>
                <a:gd name="connsiteY13" fmla="*/ 449301 h 802592"/>
                <a:gd name="connsiteX14" fmla="*/ 4 w 4016242"/>
                <a:gd name="connsiteY14" fmla="*/ 179159 h 802592"/>
                <a:gd name="connsiteX15" fmla="*/ 0 w 4016242"/>
                <a:gd name="connsiteY15" fmla="*/ 179140 h 802592"/>
                <a:gd name="connsiteX16" fmla="*/ 13882 w 4016242"/>
                <a:gd name="connsiteY16" fmla="*/ 110382 h 802592"/>
                <a:gd name="connsiteX17" fmla="*/ 176646 w 4016242"/>
                <a:gd name="connsiteY17" fmla="*/ 2494 h 802592"/>
                <a:gd name="connsiteX18" fmla="*/ 455897 w 4016242"/>
                <a:gd name="connsiteY18" fmla="*/ 2494 h 802592"/>
                <a:gd name="connsiteX19" fmla="*/ 455897 w 4016242"/>
                <a:gd name="connsiteY19" fmla="*/ 2493 h 802592"/>
                <a:gd name="connsiteX0" fmla="*/ 455897 w 4023103"/>
                <a:gd name="connsiteY0" fmla="*/ 1 h 800100"/>
                <a:gd name="connsiteX1" fmla="*/ 3851924 w 4023103"/>
                <a:gd name="connsiteY1" fmla="*/ 0 h 800100"/>
                <a:gd name="connsiteX2" fmla="*/ 4022809 w 4023103"/>
                <a:gd name="connsiteY2" fmla="*/ 2852 h 800100"/>
                <a:gd name="connsiteX3" fmla="*/ 4016239 w 4023103"/>
                <a:gd name="connsiteY3" fmla="*/ 613168 h 800100"/>
                <a:gd name="connsiteX4" fmla="*/ 1517075 w 4023103"/>
                <a:gd name="connsiteY4" fmla="*/ 623455 h 800100"/>
                <a:gd name="connsiteX5" fmla="*/ 1517075 w 4023103"/>
                <a:gd name="connsiteY5" fmla="*/ 623450 h 800100"/>
                <a:gd name="connsiteX6" fmla="*/ 592284 w 4023103"/>
                <a:gd name="connsiteY6" fmla="*/ 623450 h 800100"/>
                <a:gd name="connsiteX7" fmla="*/ 592284 w 4023103"/>
                <a:gd name="connsiteY7" fmla="*/ 623455 h 800100"/>
                <a:gd name="connsiteX8" fmla="*/ 176649 w 4023103"/>
                <a:gd name="connsiteY8" fmla="*/ 623455 h 800100"/>
                <a:gd name="connsiteX9" fmla="*/ 13885 w 4023103"/>
                <a:gd name="connsiteY9" fmla="*/ 731343 h 800100"/>
                <a:gd name="connsiteX10" fmla="*/ 3 w 4023103"/>
                <a:gd name="connsiteY10" fmla="*/ 800100 h 800100"/>
                <a:gd name="connsiteX11" fmla="*/ 3 w 4023103"/>
                <a:gd name="connsiteY11" fmla="*/ 800100 h 800100"/>
                <a:gd name="connsiteX12" fmla="*/ 3 w 4023103"/>
                <a:gd name="connsiteY12" fmla="*/ 446809 h 800100"/>
                <a:gd name="connsiteX13" fmla="*/ 4 w 4023103"/>
                <a:gd name="connsiteY13" fmla="*/ 446809 h 800100"/>
                <a:gd name="connsiteX14" fmla="*/ 4 w 4023103"/>
                <a:gd name="connsiteY14" fmla="*/ 176667 h 800100"/>
                <a:gd name="connsiteX15" fmla="*/ 0 w 4023103"/>
                <a:gd name="connsiteY15" fmla="*/ 176648 h 800100"/>
                <a:gd name="connsiteX16" fmla="*/ 13882 w 4023103"/>
                <a:gd name="connsiteY16" fmla="*/ 107890 h 800100"/>
                <a:gd name="connsiteX17" fmla="*/ 176646 w 4023103"/>
                <a:gd name="connsiteY17" fmla="*/ 2 h 800100"/>
                <a:gd name="connsiteX18" fmla="*/ 455897 w 4023103"/>
                <a:gd name="connsiteY18" fmla="*/ 2 h 800100"/>
                <a:gd name="connsiteX19" fmla="*/ 455897 w 4023103"/>
                <a:gd name="connsiteY19" fmla="*/ 1 h 800100"/>
                <a:gd name="connsiteX0" fmla="*/ 455897 w 4032810"/>
                <a:gd name="connsiteY0" fmla="*/ 1 h 800100"/>
                <a:gd name="connsiteX1" fmla="*/ 3851924 w 4032810"/>
                <a:gd name="connsiteY1" fmla="*/ 0 h 800100"/>
                <a:gd name="connsiteX2" fmla="*/ 4022809 w 4032810"/>
                <a:gd name="connsiteY2" fmla="*/ 2852 h 800100"/>
                <a:gd name="connsiteX3" fmla="*/ 4032809 w 4032810"/>
                <a:gd name="connsiteY3" fmla="*/ 615770 h 800100"/>
                <a:gd name="connsiteX4" fmla="*/ 1517075 w 4032810"/>
                <a:gd name="connsiteY4" fmla="*/ 623455 h 800100"/>
                <a:gd name="connsiteX5" fmla="*/ 1517075 w 4032810"/>
                <a:gd name="connsiteY5" fmla="*/ 623450 h 800100"/>
                <a:gd name="connsiteX6" fmla="*/ 592284 w 4032810"/>
                <a:gd name="connsiteY6" fmla="*/ 623450 h 800100"/>
                <a:gd name="connsiteX7" fmla="*/ 592284 w 4032810"/>
                <a:gd name="connsiteY7" fmla="*/ 623455 h 800100"/>
                <a:gd name="connsiteX8" fmla="*/ 176649 w 4032810"/>
                <a:gd name="connsiteY8" fmla="*/ 623455 h 800100"/>
                <a:gd name="connsiteX9" fmla="*/ 13885 w 4032810"/>
                <a:gd name="connsiteY9" fmla="*/ 731343 h 800100"/>
                <a:gd name="connsiteX10" fmla="*/ 3 w 4032810"/>
                <a:gd name="connsiteY10" fmla="*/ 800100 h 800100"/>
                <a:gd name="connsiteX11" fmla="*/ 3 w 4032810"/>
                <a:gd name="connsiteY11" fmla="*/ 800100 h 800100"/>
                <a:gd name="connsiteX12" fmla="*/ 3 w 4032810"/>
                <a:gd name="connsiteY12" fmla="*/ 446809 h 800100"/>
                <a:gd name="connsiteX13" fmla="*/ 4 w 4032810"/>
                <a:gd name="connsiteY13" fmla="*/ 446809 h 800100"/>
                <a:gd name="connsiteX14" fmla="*/ 4 w 4032810"/>
                <a:gd name="connsiteY14" fmla="*/ 176667 h 800100"/>
                <a:gd name="connsiteX15" fmla="*/ 0 w 4032810"/>
                <a:gd name="connsiteY15" fmla="*/ 176648 h 800100"/>
                <a:gd name="connsiteX16" fmla="*/ 13882 w 4032810"/>
                <a:gd name="connsiteY16" fmla="*/ 107890 h 800100"/>
                <a:gd name="connsiteX17" fmla="*/ 176646 w 4032810"/>
                <a:gd name="connsiteY17" fmla="*/ 2 h 800100"/>
                <a:gd name="connsiteX18" fmla="*/ 455897 w 4032810"/>
                <a:gd name="connsiteY18" fmla="*/ 2 h 800100"/>
                <a:gd name="connsiteX19" fmla="*/ 455897 w 4032810"/>
                <a:gd name="connsiteY19" fmla="*/ 1 h 800100"/>
                <a:gd name="connsiteX0" fmla="*/ 455897 w 4026601"/>
                <a:gd name="connsiteY0" fmla="*/ 1 h 800100"/>
                <a:gd name="connsiteX1" fmla="*/ 3851924 w 4026601"/>
                <a:gd name="connsiteY1" fmla="*/ 0 h 800100"/>
                <a:gd name="connsiteX2" fmla="*/ 4022809 w 4026601"/>
                <a:gd name="connsiteY2" fmla="*/ 2852 h 800100"/>
                <a:gd name="connsiteX3" fmla="*/ 4026596 w 4026601"/>
                <a:gd name="connsiteY3" fmla="*/ 613168 h 800100"/>
                <a:gd name="connsiteX4" fmla="*/ 1517075 w 4026601"/>
                <a:gd name="connsiteY4" fmla="*/ 623455 h 800100"/>
                <a:gd name="connsiteX5" fmla="*/ 1517075 w 4026601"/>
                <a:gd name="connsiteY5" fmla="*/ 623450 h 800100"/>
                <a:gd name="connsiteX6" fmla="*/ 592284 w 4026601"/>
                <a:gd name="connsiteY6" fmla="*/ 623450 h 800100"/>
                <a:gd name="connsiteX7" fmla="*/ 592284 w 4026601"/>
                <a:gd name="connsiteY7" fmla="*/ 623455 h 800100"/>
                <a:gd name="connsiteX8" fmla="*/ 176649 w 4026601"/>
                <a:gd name="connsiteY8" fmla="*/ 623455 h 800100"/>
                <a:gd name="connsiteX9" fmla="*/ 13885 w 4026601"/>
                <a:gd name="connsiteY9" fmla="*/ 731343 h 800100"/>
                <a:gd name="connsiteX10" fmla="*/ 3 w 4026601"/>
                <a:gd name="connsiteY10" fmla="*/ 800100 h 800100"/>
                <a:gd name="connsiteX11" fmla="*/ 3 w 4026601"/>
                <a:gd name="connsiteY11" fmla="*/ 800100 h 800100"/>
                <a:gd name="connsiteX12" fmla="*/ 3 w 4026601"/>
                <a:gd name="connsiteY12" fmla="*/ 446809 h 800100"/>
                <a:gd name="connsiteX13" fmla="*/ 4 w 4026601"/>
                <a:gd name="connsiteY13" fmla="*/ 446809 h 800100"/>
                <a:gd name="connsiteX14" fmla="*/ 4 w 4026601"/>
                <a:gd name="connsiteY14" fmla="*/ 176667 h 800100"/>
                <a:gd name="connsiteX15" fmla="*/ 0 w 4026601"/>
                <a:gd name="connsiteY15" fmla="*/ 176648 h 800100"/>
                <a:gd name="connsiteX16" fmla="*/ 13882 w 4026601"/>
                <a:gd name="connsiteY16" fmla="*/ 107890 h 800100"/>
                <a:gd name="connsiteX17" fmla="*/ 176646 w 4026601"/>
                <a:gd name="connsiteY17" fmla="*/ 2 h 800100"/>
                <a:gd name="connsiteX18" fmla="*/ 455897 w 4026601"/>
                <a:gd name="connsiteY18" fmla="*/ 2 h 800100"/>
                <a:gd name="connsiteX19" fmla="*/ 455897 w 4026601"/>
                <a:gd name="connsiteY19" fmla="*/ 1 h 800100"/>
                <a:gd name="connsiteX0" fmla="*/ 455897 w 4023935"/>
                <a:gd name="connsiteY0" fmla="*/ 1 h 800100"/>
                <a:gd name="connsiteX1" fmla="*/ 3851924 w 4023935"/>
                <a:gd name="connsiteY1" fmla="*/ 0 h 800100"/>
                <a:gd name="connsiteX2" fmla="*/ 4022809 w 4023935"/>
                <a:gd name="connsiteY2" fmla="*/ 2852 h 800100"/>
                <a:gd name="connsiteX3" fmla="*/ 4023489 w 4023935"/>
                <a:gd name="connsiteY3" fmla="*/ 613168 h 800100"/>
                <a:gd name="connsiteX4" fmla="*/ 1517075 w 4023935"/>
                <a:gd name="connsiteY4" fmla="*/ 623455 h 800100"/>
                <a:gd name="connsiteX5" fmla="*/ 1517075 w 4023935"/>
                <a:gd name="connsiteY5" fmla="*/ 623450 h 800100"/>
                <a:gd name="connsiteX6" fmla="*/ 592284 w 4023935"/>
                <a:gd name="connsiteY6" fmla="*/ 623450 h 800100"/>
                <a:gd name="connsiteX7" fmla="*/ 592284 w 4023935"/>
                <a:gd name="connsiteY7" fmla="*/ 623455 h 800100"/>
                <a:gd name="connsiteX8" fmla="*/ 176649 w 4023935"/>
                <a:gd name="connsiteY8" fmla="*/ 623455 h 800100"/>
                <a:gd name="connsiteX9" fmla="*/ 13885 w 4023935"/>
                <a:gd name="connsiteY9" fmla="*/ 731343 h 800100"/>
                <a:gd name="connsiteX10" fmla="*/ 3 w 4023935"/>
                <a:gd name="connsiteY10" fmla="*/ 800100 h 800100"/>
                <a:gd name="connsiteX11" fmla="*/ 3 w 4023935"/>
                <a:gd name="connsiteY11" fmla="*/ 800100 h 800100"/>
                <a:gd name="connsiteX12" fmla="*/ 3 w 4023935"/>
                <a:gd name="connsiteY12" fmla="*/ 446809 h 800100"/>
                <a:gd name="connsiteX13" fmla="*/ 4 w 4023935"/>
                <a:gd name="connsiteY13" fmla="*/ 446809 h 800100"/>
                <a:gd name="connsiteX14" fmla="*/ 4 w 4023935"/>
                <a:gd name="connsiteY14" fmla="*/ 176667 h 800100"/>
                <a:gd name="connsiteX15" fmla="*/ 0 w 4023935"/>
                <a:gd name="connsiteY15" fmla="*/ 176648 h 800100"/>
                <a:gd name="connsiteX16" fmla="*/ 13882 w 4023935"/>
                <a:gd name="connsiteY16" fmla="*/ 107890 h 800100"/>
                <a:gd name="connsiteX17" fmla="*/ 176646 w 4023935"/>
                <a:gd name="connsiteY17" fmla="*/ 2 h 800100"/>
                <a:gd name="connsiteX18" fmla="*/ 455897 w 4023935"/>
                <a:gd name="connsiteY18" fmla="*/ 2 h 800100"/>
                <a:gd name="connsiteX19" fmla="*/ 455897 w 4023935"/>
                <a:gd name="connsiteY19" fmla="*/ 1 h 80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023935" h="800100">
                  <a:moveTo>
                    <a:pt x="455897" y="1"/>
                  </a:moveTo>
                  <a:lnTo>
                    <a:pt x="3851924" y="0"/>
                  </a:lnTo>
                  <a:cubicBezTo>
                    <a:pt x="3853653" y="957"/>
                    <a:pt x="4021080" y="1895"/>
                    <a:pt x="4022809" y="2852"/>
                  </a:cubicBezTo>
                  <a:cubicBezTo>
                    <a:pt x="4024762" y="202821"/>
                    <a:pt x="4023607" y="400188"/>
                    <a:pt x="4023489" y="613168"/>
                  </a:cubicBezTo>
                  <a:lnTo>
                    <a:pt x="1517075" y="623455"/>
                  </a:lnTo>
                  <a:lnTo>
                    <a:pt x="1517075" y="623450"/>
                  </a:lnTo>
                  <a:lnTo>
                    <a:pt x="592284" y="623450"/>
                  </a:lnTo>
                  <a:lnTo>
                    <a:pt x="592284" y="623455"/>
                  </a:lnTo>
                  <a:lnTo>
                    <a:pt x="176649" y="623455"/>
                  </a:lnTo>
                  <a:cubicBezTo>
                    <a:pt x="103480" y="623455"/>
                    <a:pt x="40701" y="667942"/>
                    <a:pt x="13885" y="731343"/>
                  </a:cubicBezTo>
                  <a:lnTo>
                    <a:pt x="3" y="800100"/>
                  </a:lnTo>
                  <a:lnTo>
                    <a:pt x="3" y="800100"/>
                  </a:lnTo>
                  <a:lnTo>
                    <a:pt x="3" y="446809"/>
                  </a:lnTo>
                  <a:lnTo>
                    <a:pt x="4" y="446809"/>
                  </a:lnTo>
                  <a:lnTo>
                    <a:pt x="4" y="176667"/>
                  </a:lnTo>
                  <a:cubicBezTo>
                    <a:pt x="3" y="176661"/>
                    <a:pt x="1" y="176654"/>
                    <a:pt x="0" y="176648"/>
                  </a:cubicBezTo>
                  <a:lnTo>
                    <a:pt x="13882" y="107890"/>
                  </a:lnTo>
                  <a:cubicBezTo>
                    <a:pt x="40698" y="44489"/>
                    <a:pt x="103477" y="2"/>
                    <a:pt x="176646" y="2"/>
                  </a:cubicBezTo>
                  <a:lnTo>
                    <a:pt x="455897" y="2"/>
                  </a:lnTo>
                  <a:lnTo>
                    <a:pt x="455897" y="1"/>
                  </a:lnTo>
                  <a:close/>
                </a:path>
              </a:pathLst>
            </a:custGeom>
            <a:gradFill>
              <a:gsLst>
                <a:gs pos="54000">
                  <a:schemeClr val="accent1"/>
                </a:gs>
                <a:gs pos="100000">
                  <a:schemeClr val="accent2"/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0" rIns="274320" rtlCol="0" anchor="t"/>
            <a:lstStyle/>
            <a:p>
              <a:endParaRPr lang="en-US" sz="1477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17960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7" r:id="rId16"/>
    <p:sldLayoutId id="2147483668" r:id="rId17"/>
    <p:sldLayoutId id="2147483669" r:id="rId18"/>
    <p:sldLayoutId id="2147483670" r:id="rId1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844083" rtl="0" eaLnBrk="1" latinLnBrk="0" hangingPunct="1">
        <a:spcBef>
          <a:spcPct val="0"/>
        </a:spcBef>
        <a:buNone/>
        <a:defRPr sz="1846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66158" indent="-166158" algn="l" defTabSz="844083" rtl="0" eaLnBrk="1" latinLnBrk="0" hangingPunct="1">
        <a:spcBef>
          <a:spcPts val="185"/>
        </a:spcBef>
        <a:spcAft>
          <a:spcPts val="185"/>
        </a:spcAft>
        <a:buClr>
          <a:schemeClr val="accent1"/>
        </a:buClr>
        <a:buSzPct val="100000"/>
        <a:buFont typeface="Wingdings" panose="05000000000000000000" pitchFamily="2" charset="2"/>
        <a:buChar char="q"/>
        <a:defRPr lang="en-US" sz="1015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332316" indent="-166158" algn="l" defTabSz="844083" rtl="0" eaLnBrk="1" latinLnBrk="0" hangingPunct="1">
        <a:spcBef>
          <a:spcPts val="185"/>
        </a:spcBef>
        <a:spcAft>
          <a:spcPts val="185"/>
        </a:spcAft>
        <a:buClr>
          <a:schemeClr val="accent1"/>
        </a:buClr>
        <a:buFont typeface="Arial" panose="020B0604020202020204" pitchFamily="34" charset="0"/>
        <a:buChar char="−"/>
        <a:defRPr lang="en-US" sz="1015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498474" indent="-166158" algn="l" defTabSz="844083" rtl="0" eaLnBrk="1" latinLnBrk="0" hangingPunct="1">
        <a:spcBef>
          <a:spcPts val="185"/>
        </a:spcBef>
        <a:spcAft>
          <a:spcPts val="185"/>
        </a:spcAft>
        <a:buClr>
          <a:schemeClr val="tx2"/>
        </a:buClr>
        <a:buFont typeface="Arial" panose="020B0604020202020204" pitchFamily="34" charset="0"/>
        <a:buChar char="■"/>
        <a:defRPr lang="en-US" sz="1015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664632" indent="-166158" algn="l" defTabSz="844083" rtl="0" eaLnBrk="1" latinLnBrk="0" hangingPunct="1">
        <a:spcBef>
          <a:spcPts val="185"/>
        </a:spcBef>
        <a:spcAft>
          <a:spcPts val="185"/>
        </a:spcAft>
        <a:buFont typeface="Arial" panose="020B0604020202020204" pitchFamily="34" charset="0"/>
        <a:buChar char="−"/>
        <a:defRPr lang="en-US" sz="1015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830790" indent="-166158" algn="l" defTabSz="844083" rtl="0" eaLnBrk="1" latinLnBrk="0" hangingPunct="1">
        <a:spcBef>
          <a:spcPts val="185"/>
        </a:spcBef>
        <a:spcAft>
          <a:spcPts val="185"/>
        </a:spcAft>
        <a:buFont typeface="Arial" panose="020B0604020202020204" pitchFamily="34" charset="0"/>
        <a:buChar char="■"/>
        <a:defRPr lang="en-GB" sz="1015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321227" indent="-211021" algn="l" defTabSz="8440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indent="-211021" algn="l" defTabSz="8440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7pPr>
      <a:lvl8pPr marL="3165310" indent="-211021" algn="l" defTabSz="8440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8pPr>
      <a:lvl9pPr marL="3587351" indent="-211021" algn="l" defTabSz="8440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6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4.wdp"/><Relationship Id="rId5" Type="http://schemas.openxmlformats.org/officeDocument/2006/relationships/image" Target="../media/image17.png"/><Relationship Id="rId4" Type="http://schemas.microsoft.com/office/2007/relationships/hdphoto" Target="../media/hdphoto3.wdp"/><Relationship Id="rId9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0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12" Type="http://schemas.microsoft.com/office/2007/relationships/hdphoto" Target="../media/hdphoto6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6.png"/><Relationship Id="rId11" Type="http://schemas.openxmlformats.org/officeDocument/2006/relationships/image" Target="../media/image29.png"/><Relationship Id="rId5" Type="http://schemas.openxmlformats.org/officeDocument/2006/relationships/image" Target="../media/image25.jpeg"/><Relationship Id="rId10" Type="http://schemas.openxmlformats.org/officeDocument/2006/relationships/chart" Target="../charts/chart1.xml"/><Relationship Id="rId4" Type="http://schemas.openxmlformats.org/officeDocument/2006/relationships/image" Target="../media/image24.jpeg"/><Relationship Id="rId9" Type="http://schemas.microsoft.com/office/2007/relationships/hdphoto" Target="../media/hdphoto5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APlaksina@rusagrogroup.ru" TargetMode="Externa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6647769"/>
              </p:ext>
            </p:extLst>
          </p:nvPr>
        </p:nvGraphicFramePr>
        <p:xfrm>
          <a:off x="229881" y="1811950"/>
          <a:ext cx="10085693" cy="4532415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12159"/>
                <a:gridCol w="240357"/>
                <a:gridCol w="1628172"/>
                <a:gridCol w="240357"/>
                <a:gridCol w="6364648"/>
              </a:tblGrid>
              <a:tr h="1334115">
                <a:tc rowSpan="4">
                  <a:txBody>
                    <a:bodyPr/>
                    <a:lstStyle/>
                    <a:p>
                      <a:pPr algn="ctr"/>
                      <a:r>
                        <a:rPr lang="zh-CN" altLang="en-US" sz="1600" b="1" smtClean="0">
                          <a:solidFill>
                            <a:schemeClr val="bg1"/>
                          </a:solidFill>
                        </a:rPr>
                        <a:t>业务领域</a:t>
                      </a:r>
                      <a:endParaRPr lang="ru-RU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1" dirty="0" smtClean="0">
                          <a:solidFill>
                            <a:schemeClr val="bg1"/>
                          </a:solidFill>
                        </a:rPr>
                        <a:t>糖类</a:t>
                      </a:r>
                      <a:endParaRPr lang="ru-RU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400" b="1" dirty="0" smtClean="0">
                          <a:solidFill>
                            <a:schemeClr val="tx1"/>
                          </a:solidFill>
                        </a:rPr>
                        <a:t>排名第二位</a:t>
                      </a:r>
                      <a:r>
                        <a:rPr lang="zh-CN" altLang="en-US" sz="1400" b="1" smtClean="0">
                          <a:solidFill>
                            <a:schemeClr val="tx1"/>
                          </a:solidFill>
                        </a:rPr>
                        <a:t>的生产商</a:t>
                      </a:r>
                      <a:r>
                        <a:rPr lang="zh-CN" altLang="en-US" sz="1400" b="1" dirty="0" smtClean="0">
                          <a:solidFill>
                            <a:schemeClr val="tx1"/>
                          </a:solidFill>
                        </a:rPr>
                        <a:t>，拥有</a:t>
                      </a:r>
                      <a:r>
                        <a:rPr lang="en-US" altLang="zh-CN" sz="1400" b="1" dirty="0" smtClean="0">
                          <a:solidFill>
                            <a:schemeClr val="tx1"/>
                          </a:solidFill>
                        </a:rPr>
                        <a:t>15%</a:t>
                      </a:r>
                      <a:r>
                        <a:rPr lang="zh-CN" altLang="en-US" sz="1400" b="1" dirty="0" smtClean="0">
                          <a:solidFill>
                            <a:schemeClr val="tx1"/>
                          </a:solidFill>
                        </a:rPr>
                        <a:t>的市场占有率</a:t>
                      </a:r>
                      <a:endParaRPr lang="en-US" sz="14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baseline="0" smtClean="0">
                          <a:solidFill>
                            <a:schemeClr val="tx1"/>
                          </a:solidFill>
                        </a:rPr>
                        <a:t>B2C</a:t>
                      </a:r>
                      <a:r>
                        <a:rPr lang="zh-CN" altLang="en-US" sz="1400" b="1" baseline="0" smtClean="0">
                          <a:solidFill>
                            <a:schemeClr val="tx1"/>
                          </a:solidFill>
                        </a:rPr>
                        <a:t>类别中</a:t>
                      </a:r>
                      <a:r>
                        <a:rPr lang="zh-CN" altLang="en-US" sz="1400" b="1" baseline="0" dirty="0" smtClean="0">
                          <a:solidFill>
                            <a:schemeClr val="tx1"/>
                          </a:solidFill>
                        </a:rPr>
                        <a:t>排名第一的企业，在</a:t>
                      </a:r>
                      <a:r>
                        <a:rPr lang="zh-CN" altLang="en-US" sz="1400" b="1" baseline="0" smtClean="0">
                          <a:solidFill>
                            <a:schemeClr val="tx1"/>
                          </a:solidFill>
                        </a:rPr>
                        <a:t>俄罗斯市场拥有</a:t>
                      </a:r>
                      <a:r>
                        <a:rPr lang="zh-CN" altLang="en-US" sz="1400" b="1" baseline="0" dirty="0" smtClean="0">
                          <a:solidFill>
                            <a:schemeClr val="tx1"/>
                          </a:solidFill>
                        </a:rPr>
                        <a:t>领导品牌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marL="171450" marR="0" lvl="0" indent="-171450" algn="l" defTabSz="8440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  <a:r>
                        <a:rPr lang="zh-CN" altLang="en-US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年当季生产超过</a:t>
                      </a:r>
                      <a:r>
                        <a:rPr lang="en-US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  <a:r>
                        <a:rPr lang="ru-RU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r>
                        <a:rPr lang="zh-CN" altLang="en-US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千吨的甜菜糖</a:t>
                      </a:r>
                      <a:endParaRPr lang="ru-RU" sz="14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 defTabSz="8440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zh-CN" altLang="en-US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糖蜜和甜菜纸浆生产商和出口商 </a:t>
                      </a:r>
                      <a:endParaRPr lang="en-US" altLang="zh-CN" sz="14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 defTabSz="8440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zh-CN" altLang="en-US" sz="1400" dirty="0" smtClean="0">
                          <a:solidFill>
                            <a:schemeClr val="tx1"/>
                          </a:solidFill>
                        </a:rPr>
                        <a:t>在奥洛夫、别尔哥罗德、坦波夫和库尔斯克等地 </a:t>
                      </a:r>
                      <a:r>
                        <a:rPr lang="zh-CN" altLang="en-US" sz="1400" smtClean="0">
                          <a:solidFill>
                            <a:schemeClr val="tx1"/>
                          </a:solidFill>
                        </a:rPr>
                        <a:t>设有</a:t>
                      </a:r>
                      <a:r>
                        <a:rPr lang="en-US" altLang="zh-CN" sz="1400" smtClean="0">
                          <a:solidFill>
                            <a:schemeClr val="tx1"/>
                          </a:solidFill>
                        </a:rPr>
                        <a:t>9</a:t>
                      </a:r>
                      <a:r>
                        <a:rPr lang="zh-CN" altLang="en-US" sz="1400" smtClean="0">
                          <a:solidFill>
                            <a:schemeClr val="tx1"/>
                          </a:solidFill>
                        </a:rPr>
                        <a:t>家糖厂</a:t>
                      </a:r>
                      <a:endParaRPr lang="en-US" altLang="zh-CN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400" baseline="0" dirty="0" smtClean="0">
                          <a:solidFill>
                            <a:schemeClr val="tx1"/>
                          </a:solidFill>
                        </a:rPr>
                        <a:t>在沃罗涅日地区设有</a:t>
                      </a:r>
                      <a:r>
                        <a:rPr lang="en-US" altLang="zh-CN" sz="1400" baseline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zh-CN" altLang="en-US" sz="1400" baseline="0" dirty="0" smtClean="0">
                          <a:solidFill>
                            <a:schemeClr val="tx1"/>
                          </a:solidFill>
                        </a:rPr>
                        <a:t>间粮食厂</a:t>
                      </a:r>
                      <a:endParaRPr lang="en-US" sz="140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919057">
                <a:tc v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1" dirty="0" smtClean="0">
                          <a:solidFill>
                            <a:schemeClr val="bg1"/>
                          </a:solidFill>
                        </a:rPr>
                        <a:t>肉类</a:t>
                      </a:r>
                      <a:endParaRPr lang="ru-RU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400" b="1" dirty="0" smtClean="0">
                          <a:solidFill>
                            <a:schemeClr val="tx1"/>
                          </a:solidFill>
                        </a:rPr>
                        <a:t>排名第二位的生产商，拥有</a:t>
                      </a:r>
                      <a:r>
                        <a:rPr lang="en-US" altLang="zh-CN" sz="1400" b="1" dirty="0" smtClean="0">
                          <a:solidFill>
                            <a:schemeClr val="tx1"/>
                          </a:solidFill>
                        </a:rPr>
                        <a:t>5%</a:t>
                      </a:r>
                      <a:r>
                        <a:rPr lang="zh-CN" altLang="en-US" sz="1400" b="1" dirty="0" smtClean="0">
                          <a:solidFill>
                            <a:schemeClr val="tx1"/>
                          </a:solidFill>
                        </a:rPr>
                        <a:t>的市场占有率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14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400" dirty="0" smtClean="0">
                          <a:solidFill>
                            <a:schemeClr val="tx1"/>
                          </a:solidFill>
                        </a:rPr>
                        <a:t>在别尔哥罗德、坦波夫地区设有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13</a:t>
                      </a:r>
                      <a:r>
                        <a:rPr lang="zh-CN" altLang="en-US" sz="1400" dirty="0" smtClean="0">
                          <a:solidFill>
                            <a:schemeClr val="tx1"/>
                          </a:solidFill>
                        </a:rPr>
                        <a:t>家养猪场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400" b="0" baseline="0" dirty="0" smtClean="0">
                          <a:solidFill>
                            <a:schemeClr val="tx1"/>
                          </a:solidFill>
                        </a:rPr>
                        <a:t>拥有</a:t>
                      </a:r>
                      <a:r>
                        <a:rPr lang="en-US" altLang="zh-CN" sz="1400" b="0" baseline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zh-CN" altLang="en-US" sz="1400" b="0" baseline="0" dirty="0" smtClean="0">
                          <a:solidFill>
                            <a:schemeClr val="tx1"/>
                          </a:solidFill>
                        </a:rPr>
                        <a:t>家饲料生产厂</a:t>
                      </a:r>
                      <a:endParaRPr lang="en-US" sz="14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400" baseline="0" dirty="0" smtClean="0">
                          <a:solidFill>
                            <a:schemeClr val="tx1"/>
                          </a:solidFill>
                        </a:rPr>
                        <a:t>屠宰场至少可</a:t>
                      </a:r>
                      <a:r>
                        <a:rPr lang="zh-CN" altLang="en-US" sz="1400" baseline="0" smtClean="0">
                          <a:solidFill>
                            <a:schemeClr val="tx1"/>
                          </a:solidFill>
                        </a:rPr>
                        <a:t>屠宰</a:t>
                      </a:r>
                      <a:r>
                        <a:rPr lang="en-US" altLang="zh-CN" sz="1400" baseline="0" smtClean="0">
                          <a:solidFill>
                            <a:schemeClr val="tx1"/>
                          </a:solidFill>
                        </a:rPr>
                        <a:t>190</a:t>
                      </a:r>
                      <a:r>
                        <a:rPr lang="zh-CN" altLang="en-US" sz="1400" baseline="0" smtClean="0">
                          <a:solidFill>
                            <a:schemeClr val="tx1"/>
                          </a:solidFill>
                        </a:rPr>
                        <a:t>万</a:t>
                      </a:r>
                      <a:r>
                        <a:rPr lang="zh-CN" altLang="en-US" sz="1400" baseline="0" dirty="0" smtClean="0">
                          <a:solidFill>
                            <a:schemeClr val="tx1"/>
                          </a:solidFill>
                        </a:rPr>
                        <a:t>头猪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45289">
                <a:tc v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1" dirty="0" smtClean="0">
                          <a:solidFill>
                            <a:schemeClr val="bg1"/>
                          </a:solidFill>
                        </a:rPr>
                        <a:t>农业</a:t>
                      </a:r>
                      <a:endParaRPr lang="en-US" sz="16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400" b="1" dirty="0" smtClean="0">
                          <a:solidFill>
                            <a:schemeClr val="tx1"/>
                          </a:solidFill>
                        </a:rPr>
                        <a:t>俄罗斯主要</a:t>
                      </a:r>
                      <a:r>
                        <a:rPr lang="zh-CN" altLang="en-US" sz="1400" b="1" smtClean="0">
                          <a:solidFill>
                            <a:schemeClr val="tx1"/>
                          </a:solidFill>
                        </a:rPr>
                        <a:t>的土地拥有者之一</a:t>
                      </a:r>
                      <a:r>
                        <a:rPr lang="zh-CN" altLang="en-US" sz="1400" b="1" dirty="0" smtClean="0">
                          <a:solidFill>
                            <a:schemeClr val="tx1"/>
                          </a:solidFill>
                        </a:rPr>
                        <a:t>，拥有</a:t>
                      </a:r>
                      <a:r>
                        <a:rPr lang="en-US" altLang="zh-CN" sz="1400" b="1" smtClean="0">
                          <a:solidFill>
                            <a:schemeClr val="tx1"/>
                          </a:solidFill>
                        </a:rPr>
                        <a:t>66.5</a:t>
                      </a:r>
                      <a:r>
                        <a:rPr lang="zh-CN" altLang="en-US" sz="1400" b="1" smtClean="0">
                          <a:solidFill>
                            <a:schemeClr val="tx1"/>
                          </a:solidFill>
                        </a:rPr>
                        <a:t>万公顷</a:t>
                      </a:r>
                      <a:r>
                        <a:rPr lang="zh-CN" altLang="en-US" sz="1400" b="1" dirty="0" smtClean="0">
                          <a:solidFill>
                            <a:schemeClr val="tx1"/>
                          </a:solidFill>
                        </a:rPr>
                        <a:t>土地，</a:t>
                      </a:r>
                      <a:r>
                        <a:rPr lang="zh-CN" altLang="en-US" sz="1400" b="0" dirty="0" smtClean="0">
                          <a:solidFill>
                            <a:schemeClr val="tx1"/>
                          </a:solidFill>
                        </a:rPr>
                        <a:t>分布在别尔哥罗德</a:t>
                      </a:r>
                      <a:r>
                        <a:rPr lang="zh-CN" altLang="en-US" sz="1400" b="0" smtClean="0">
                          <a:solidFill>
                            <a:schemeClr val="tx1"/>
                          </a:solidFill>
                        </a:rPr>
                        <a:t>，坦波夫、沃罗涅日、库尔斯克、奥</a:t>
                      </a:r>
                      <a:r>
                        <a:rPr lang="zh-CN" altLang="en-US" sz="1400" b="0" dirty="0" smtClean="0">
                          <a:solidFill>
                            <a:schemeClr val="tx1"/>
                          </a:solidFill>
                        </a:rPr>
                        <a:t>廖尔和远东等地</a:t>
                      </a:r>
                      <a:endParaRPr lang="en-US" altLang="zh-CN" sz="14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400" dirty="0" smtClean="0">
                          <a:solidFill>
                            <a:schemeClr val="tx1"/>
                          </a:solidFill>
                        </a:rPr>
                        <a:t>拥有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r>
                        <a:rPr lang="zh-CN" altLang="en-US" sz="1400" dirty="0" smtClean="0">
                          <a:solidFill>
                            <a:schemeClr val="tx1"/>
                          </a:solidFill>
                        </a:rPr>
                        <a:t>架升降机</a:t>
                      </a:r>
                      <a:endParaRPr lang="en-US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370646">
                <a:tc v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1" smtClean="0">
                          <a:solidFill>
                            <a:schemeClr val="bg1"/>
                          </a:solidFill>
                        </a:rPr>
                        <a:t>油</a:t>
                      </a:r>
                      <a:r>
                        <a:rPr lang="en-US" sz="1600" b="1" smtClean="0">
                          <a:solidFill>
                            <a:schemeClr val="bg1"/>
                          </a:solidFill>
                        </a:rPr>
                        <a:t>/</a:t>
                      </a:r>
                      <a:r>
                        <a:rPr lang="zh-CN" altLang="en-US" sz="1600" b="1" baseline="0" smtClean="0">
                          <a:solidFill>
                            <a:schemeClr val="bg1"/>
                          </a:solidFill>
                        </a:rPr>
                        <a:t>脂肪</a:t>
                      </a:r>
                      <a:endParaRPr lang="ru-RU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400" b="1" dirty="0" smtClean="0">
                          <a:solidFill>
                            <a:schemeClr val="tx1"/>
                          </a:solidFill>
                        </a:rPr>
                        <a:t>排名第一的人造黄油生产商，拥有</a:t>
                      </a:r>
                      <a:r>
                        <a:rPr lang="en-US" altLang="zh-CN" sz="1400" b="1" dirty="0" smtClean="0">
                          <a:solidFill>
                            <a:schemeClr val="tx1"/>
                          </a:solidFill>
                        </a:rPr>
                        <a:t>43%</a:t>
                      </a:r>
                      <a:r>
                        <a:rPr lang="zh-CN" altLang="en-US" sz="1400" b="1" dirty="0" smtClean="0">
                          <a:solidFill>
                            <a:schemeClr val="tx1"/>
                          </a:solidFill>
                        </a:rPr>
                        <a:t>的市场占有率</a:t>
                      </a:r>
                      <a:endParaRPr lang="en-US" sz="14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400" b="1" baseline="0" dirty="0" smtClean="0">
                          <a:solidFill>
                            <a:schemeClr val="tx1"/>
                          </a:solidFill>
                        </a:rPr>
                        <a:t>排名第五的蛋黄酱生产商，拥有</a:t>
                      </a:r>
                      <a:r>
                        <a:rPr lang="en-US" altLang="zh-CN" sz="1400" b="1" baseline="0" dirty="0" smtClean="0">
                          <a:solidFill>
                            <a:schemeClr val="tx1"/>
                          </a:solidFill>
                        </a:rPr>
                        <a:t>13%</a:t>
                      </a:r>
                      <a:r>
                        <a:rPr lang="zh-CN" altLang="en-US" sz="1400" b="1" baseline="0" dirty="0" smtClean="0">
                          <a:solidFill>
                            <a:schemeClr val="tx1"/>
                          </a:solidFill>
                        </a:rPr>
                        <a:t>的市场占有率</a:t>
                      </a:r>
                      <a:endParaRPr lang="en-US" sz="14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400" dirty="0" smtClean="0">
                          <a:solidFill>
                            <a:schemeClr val="tx1"/>
                          </a:solidFill>
                        </a:rPr>
                        <a:t>在萨马拉州设有应急</a:t>
                      </a:r>
                      <a:r>
                        <a:rPr lang="zh-CN" altLang="en-US" sz="1400" smtClean="0">
                          <a:solidFill>
                            <a:schemeClr val="tx1"/>
                          </a:solidFill>
                        </a:rPr>
                        <a:t>准备局（</a:t>
                      </a:r>
                      <a:r>
                        <a:rPr lang="en-US" altLang="zh-CN" sz="1400" smtClean="0">
                          <a:solidFill>
                            <a:schemeClr val="tx1"/>
                          </a:solidFill>
                        </a:rPr>
                        <a:t>OEP</a:t>
                      </a:r>
                      <a:r>
                        <a:rPr lang="zh-CN" altLang="en-US" sz="1400" smtClean="0">
                          <a:solidFill>
                            <a:schemeClr val="tx1"/>
                          </a:solidFill>
                        </a:rPr>
                        <a:t>）</a:t>
                      </a:r>
                      <a:endParaRPr lang="en-US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400" smtClean="0">
                          <a:solidFill>
                            <a:schemeClr val="tx1"/>
                          </a:solidFill>
                        </a:rPr>
                        <a:t>在萨马拉、萨拉托夫</a:t>
                      </a:r>
                      <a:r>
                        <a:rPr lang="zh-CN" altLang="en-US" sz="1400" dirty="0" smtClean="0">
                          <a:solidFill>
                            <a:schemeClr val="tx1"/>
                          </a:solidFill>
                        </a:rPr>
                        <a:t>和奥伦堡地区拥有</a:t>
                      </a:r>
                      <a:r>
                        <a:rPr lang="en-US" altLang="zh-CN" sz="14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r>
                        <a:rPr lang="zh-CN" altLang="en-US" sz="1400" dirty="0" smtClean="0">
                          <a:solidFill>
                            <a:schemeClr val="tx1"/>
                          </a:solidFill>
                        </a:rPr>
                        <a:t>架升降机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400" dirty="0" smtClean="0">
                          <a:solidFill>
                            <a:schemeClr val="tx1"/>
                          </a:solidFill>
                        </a:rPr>
                        <a:t>在叶卡捷琳堡和乌苏里斯克设有炼油厂</a:t>
                      </a:r>
                      <a:endParaRPr lang="en-US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698" b="92617" l="9341" r="99451">
                        <a14:foregroundMark x1="37912" y1="18792" x2="47253" y2="8725"/>
                        <a14:foregroundMark x1="59341" y1="15436" x2="48352" y2="6711"/>
                        <a14:foregroundMark x1="84615" y1="50336" x2="97253" y2="48322"/>
                        <a14:foregroundMark x1="92857" y1="76510" x2="99451" y2="67114"/>
                        <a14:foregroundMark x1="32418" y1="87248" x2="36264" y2="92617"/>
                        <a14:foregroundMark x1="13187" y1="50336" x2="25824" y2="40268"/>
                        <a14:foregroundMark x1="26374" y1="30872" x2="30220" y2="38255"/>
                        <a14:foregroundMark x1="27473" y1="28188" x2="38462" y2="20134"/>
                        <a14:foregroundMark x1="59341" y1="16107" x2="70330" y2="25503"/>
                        <a14:foregroundMark x1="72527" y1="32886" x2="84615" y2="496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1803" y="1712938"/>
            <a:ext cx="1196640" cy="97951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40201" y1="12766" x2="21608" y2="17730"/>
                        <a14:foregroundMark x1="15578" y1="33333" x2="21106" y2="15603"/>
                        <a14:foregroundMark x1="13065" y1="31915" x2="20603" y2="17730"/>
                        <a14:foregroundMark x1="12563" y1="34043" x2="20101" y2="3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2999" y="2715359"/>
            <a:ext cx="1302868" cy="92503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5577" y="3537703"/>
            <a:ext cx="1518191" cy="104069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4716" y="4460057"/>
            <a:ext cx="1196640" cy="119664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437717" y="6612035"/>
            <a:ext cx="214353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prstClr val="black"/>
                </a:solidFill>
              </a:rPr>
              <a:t>www.rusagrogroup.ru, AGRO.LSE</a:t>
            </a:r>
            <a:endParaRPr lang="ru-RU" sz="1100" b="1" dirty="0">
              <a:solidFill>
                <a:prstClr val="black"/>
              </a:solidFill>
            </a:endParaRPr>
          </a:p>
          <a:p>
            <a:endParaRPr lang="ru-RU" sz="1100" b="1" dirty="0">
              <a:solidFill>
                <a:prstClr val="black"/>
              </a:solidFill>
            </a:endParaRPr>
          </a:p>
        </p:txBody>
      </p:sp>
      <p:sp>
        <p:nvSpPr>
          <p:cNvPr id="16" name="Заголовок 15"/>
          <p:cNvSpPr>
            <a:spLocks noGrp="1"/>
          </p:cNvSpPr>
          <p:nvPr>
            <p:ph type="title"/>
          </p:nvPr>
        </p:nvSpPr>
        <p:spPr>
          <a:xfrm>
            <a:off x="1077687" y="230681"/>
            <a:ext cx="10025743" cy="1254103"/>
          </a:xfrm>
        </p:spPr>
        <p:txBody>
          <a:bodyPr/>
          <a:lstStyle/>
          <a:p>
            <a:r>
              <a:rPr lang="en-US" sz="22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Rusagro</a:t>
            </a:r>
            <a:r>
              <a:rPr lang="en-US" sz="2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zh-CN" altLang="en-US" sz="22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集团</a:t>
            </a:r>
            <a:r>
              <a:rPr lang="zh-CN" altLang="en-US" sz="220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是俄罗斯领先的</a:t>
            </a:r>
            <a:r>
              <a:rPr lang="zh-CN" altLang="en-US" sz="22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垂直一体化及多元化</a:t>
            </a:r>
            <a:r>
              <a:rPr lang="zh-CN" alt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农业</a:t>
            </a:r>
            <a:r>
              <a:rPr lang="zh-CN" altLang="en-US" sz="22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控股集团</a:t>
            </a:r>
            <a:r>
              <a:rPr lang="zh-CN" altLang="en-US" sz="220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，已有</a:t>
            </a:r>
            <a:r>
              <a:rPr lang="en-US" altLang="zh-CN" sz="22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</a:t>
            </a:r>
            <a:r>
              <a:rPr lang="zh-CN" altLang="en-US" sz="22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年的发展</a:t>
            </a:r>
            <a:r>
              <a:rPr lang="zh-CN" altLang="en-US" sz="220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历史。其产品</a:t>
            </a:r>
            <a:r>
              <a:rPr lang="zh-CN" altLang="en-US" sz="22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不含转基因成分</a:t>
            </a:r>
            <a:r>
              <a:rPr lang="zh-CN" altLang="en-US" sz="2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，生产</a:t>
            </a:r>
            <a:r>
              <a:rPr lang="zh-CN" altLang="en-US" sz="22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环境天然、无污染。</a:t>
            </a:r>
            <a:r>
              <a:rPr lang="en-US" sz="2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2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DF5FF-B675-423B-A333-58139542D075}" type="slidenum">
              <a:rPr lang="en-GB" smtClean="0">
                <a:solidFill>
                  <a:srgbClr val="808080"/>
                </a:solidFill>
              </a:rPr>
              <a:pPr/>
              <a:t>1</a:t>
            </a:fld>
            <a:endParaRPr lang="en-GB">
              <a:solidFill>
                <a:srgbClr val="808080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223" y="5507448"/>
            <a:ext cx="1345631" cy="875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05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3399" y="300503"/>
            <a:ext cx="113252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</a:rPr>
              <a:t>Rusagro</a:t>
            </a:r>
            <a:r>
              <a:rPr lang="zh-CN" altLang="en-US" sz="2400" dirty="0" smtClean="0">
                <a:solidFill>
                  <a:schemeClr val="bg1"/>
                </a:solidFill>
              </a:rPr>
              <a:t>集团资产分布在俄罗斯</a:t>
            </a:r>
            <a:r>
              <a:rPr lang="en-US" altLang="zh-CN" sz="2400" dirty="0" smtClean="0">
                <a:solidFill>
                  <a:schemeClr val="bg1"/>
                </a:solidFill>
              </a:rPr>
              <a:t>8</a:t>
            </a:r>
            <a:r>
              <a:rPr lang="zh-CN" altLang="en-US" sz="2400" dirty="0" smtClean="0">
                <a:solidFill>
                  <a:schemeClr val="bg1"/>
                </a:solidFill>
              </a:rPr>
              <a:t>大地区</a:t>
            </a:r>
            <a:r>
              <a:rPr lang="zh-CN" altLang="en-US" sz="2400" dirty="0">
                <a:solidFill>
                  <a:schemeClr val="bg1"/>
                </a:solidFill>
              </a:rPr>
              <a:t>，</a:t>
            </a:r>
            <a:r>
              <a:rPr lang="zh-CN" altLang="en-US" sz="2400" dirty="0" smtClean="0">
                <a:solidFill>
                  <a:schemeClr val="bg1"/>
                </a:solidFill>
              </a:rPr>
              <a:t>使得集团业务区域多元化。产品畅销全球</a:t>
            </a:r>
            <a:r>
              <a:rPr lang="en-US" altLang="zh-CN" sz="2400" dirty="0" smtClean="0">
                <a:solidFill>
                  <a:schemeClr val="bg1"/>
                </a:solidFill>
              </a:rPr>
              <a:t>20</a:t>
            </a:r>
            <a:r>
              <a:rPr lang="zh-CN" altLang="en-US" sz="2400" dirty="0">
                <a:solidFill>
                  <a:schemeClr val="bg1"/>
                </a:solidFill>
              </a:rPr>
              <a:t>多个</a:t>
            </a:r>
            <a:r>
              <a:rPr lang="zh-CN" altLang="en-US" sz="2400" dirty="0" smtClean="0">
                <a:solidFill>
                  <a:schemeClr val="bg1"/>
                </a:solidFill>
              </a:rPr>
              <a:t>国家。</a:t>
            </a:r>
            <a:endParaRPr lang="ru-RU" sz="2400" dirty="0"/>
          </a:p>
        </p:txBody>
      </p:sp>
      <p:pic>
        <p:nvPicPr>
          <p:cNvPr id="7" name="Picture 1107664"/>
          <p:cNvPicPr/>
          <p:nvPr/>
        </p:nvPicPr>
        <p:blipFill rotWithShape="1">
          <a:blip r:embed="rId2"/>
          <a:srcRect t="65526"/>
          <a:stretch/>
        </p:blipFill>
        <p:spPr>
          <a:xfrm>
            <a:off x="695400" y="1196752"/>
            <a:ext cx="10873208" cy="4695371"/>
          </a:xfrm>
          <a:prstGeom prst="rect">
            <a:avLst/>
          </a:prstGeom>
        </p:spPr>
      </p:pic>
      <p:pic>
        <p:nvPicPr>
          <p:cNvPr id="4" name="Picture 1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473" y="4979110"/>
            <a:ext cx="2147887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92929" y="1814844"/>
            <a:ext cx="316835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 smtClean="0"/>
              <a:t>公司发展历史</a:t>
            </a:r>
            <a:endParaRPr lang="zh-CN" alt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631503" y="3729103"/>
            <a:ext cx="1045601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sz="1600" b="1" dirty="0" smtClean="0"/>
              <a:t>公司成立</a:t>
            </a:r>
            <a:endParaRPr lang="zh-CN" altLang="en-US" sz="1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927648" y="3032999"/>
            <a:ext cx="1656184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sz="1600" b="1" smtClean="0"/>
              <a:t>创建垂直一体化业务模式：设立糖类和</a:t>
            </a:r>
            <a:r>
              <a:rPr lang="zh-CN" altLang="en-US" sz="1600" b="1" dirty="0" smtClean="0"/>
              <a:t>农产品业务部门</a:t>
            </a:r>
            <a:endParaRPr lang="zh-CN" altLang="en-US" sz="1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727848" y="3113550"/>
            <a:ext cx="1404156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sz="1600" b="1" smtClean="0"/>
              <a:t>设立油脂业务部</a:t>
            </a:r>
            <a:r>
              <a:rPr lang="zh-CN" altLang="en-US" sz="1600" b="1" dirty="0" smtClean="0"/>
              <a:t>门，发行第一家</a:t>
            </a:r>
            <a:r>
              <a:rPr lang="zh-CN" altLang="en-US" sz="1600" b="1" dirty="0"/>
              <a:t>零售</a:t>
            </a:r>
          </a:p>
          <a:p>
            <a:r>
              <a:rPr lang="zh-CN" altLang="en-US" sz="1600" b="1" dirty="0" smtClean="0"/>
              <a:t>品牌</a:t>
            </a:r>
            <a:endParaRPr lang="zh-CN" altLang="en-US" sz="1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320136" y="3498454"/>
            <a:ext cx="115212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sz="1600" b="1" smtClean="0"/>
              <a:t>设立肉类</a:t>
            </a:r>
            <a:r>
              <a:rPr lang="zh-CN" altLang="en-US" sz="1600" b="1" dirty="0" smtClean="0"/>
              <a:t>业务部门</a:t>
            </a:r>
            <a:endParaRPr lang="zh-CN" altLang="en-US" sz="1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8298198" y="3532200"/>
            <a:ext cx="46805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sz="1600" b="1" dirty="0" smtClean="0"/>
              <a:t>上市</a:t>
            </a:r>
            <a:endParaRPr lang="zh-CN" altLang="en-US" sz="1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9048328" y="3313605"/>
            <a:ext cx="728464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sz="1600" b="1" smtClean="0"/>
              <a:t>加强业务垂直一体化</a:t>
            </a:r>
            <a:endParaRPr lang="zh-CN" altLang="en-US" sz="16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9517777" y="2528775"/>
            <a:ext cx="1656184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sz="1600" b="1" smtClean="0"/>
              <a:t>集团</a:t>
            </a:r>
            <a:r>
              <a:rPr lang="en-US" altLang="zh-CN" sz="1600" b="1" smtClean="0"/>
              <a:t>4</a:t>
            </a:r>
            <a:r>
              <a:rPr lang="zh-CN" altLang="en-US" sz="1600" b="1" smtClean="0"/>
              <a:t>个业务部门均占据</a:t>
            </a:r>
            <a:r>
              <a:rPr lang="zh-CN" altLang="en-US" sz="1600" b="1" dirty="0" smtClean="0"/>
              <a:t>市场领先地位</a:t>
            </a:r>
            <a:endParaRPr lang="zh-CN" altLang="en-US" sz="16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9981636" y="3498454"/>
            <a:ext cx="1370947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sz="1600" b="1" dirty="0" smtClean="0"/>
              <a:t>经营业绩和财政收益创历史新高</a:t>
            </a:r>
            <a:endParaRPr lang="zh-CN" alt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800333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Picture 6" descr="\\192.168.3.5\share3\RUSAGRO\Layout\ppt\pic\1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16"/>
          <a:stretch/>
        </p:blipFill>
        <p:spPr bwMode="auto">
          <a:xfrm>
            <a:off x="8610441" y="4241296"/>
            <a:ext cx="1632255" cy="1680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7" descr="\\192.168.3.5\share3\RUSAGRO\Layout\ppt\pic\1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957"/>
          <a:stretch/>
        </p:blipFill>
        <p:spPr bwMode="auto">
          <a:xfrm>
            <a:off x="5182131" y="4352215"/>
            <a:ext cx="1338448" cy="145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Прямоугольник 62"/>
          <p:cNvSpPr/>
          <p:nvPr/>
        </p:nvSpPr>
        <p:spPr>
          <a:xfrm>
            <a:off x="4850040" y="1291209"/>
            <a:ext cx="7065735" cy="5090545"/>
          </a:xfrm>
          <a:prstGeom prst="rect">
            <a:avLst/>
          </a:prstGeom>
          <a:noFill/>
          <a:ln w="57150" cap="rnd"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5" name="Picture 4" descr="\\192.168.3.5\share3\RUSAGRO\Layout\ppt\pic\17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624"/>
          <a:stretch/>
        </p:blipFill>
        <p:spPr bwMode="auto">
          <a:xfrm>
            <a:off x="10317765" y="4248305"/>
            <a:ext cx="1222560" cy="1557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TextBox 60"/>
          <p:cNvSpPr txBox="1"/>
          <p:nvPr/>
        </p:nvSpPr>
        <p:spPr>
          <a:xfrm>
            <a:off x="5386619" y="3800364"/>
            <a:ext cx="5805279" cy="461665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市场领导品牌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5182131" y="1509360"/>
            <a:ext cx="2027521" cy="1553315"/>
            <a:chOff x="2799472" y="970309"/>
            <a:chExt cx="2027521" cy="1553315"/>
          </a:xfrm>
        </p:grpSpPr>
        <p:sp>
          <p:nvSpPr>
            <p:cNvPr id="43" name="TextBox 42"/>
            <p:cNvSpPr txBox="1"/>
            <p:nvPr/>
          </p:nvSpPr>
          <p:spPr>
            <a:xfrm>
              <a:off x="3099339" y="970309"/>
              <a:ext cx="1629069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 smtClean="0">
                  <a:latin typeface="Algerian" panose="04020705040A02060702" pitchFamily="82" charset="0"/>
                </a:rPr>
                <a:t>排名第</a:t>
              </a:r>
              <a:r>
                <a:rPr lang="en-US" sz="8800" dirty="0" smtClean="0">
                  <a:latin typeface="Algerian" panose="04020705040A02060702" pitchFamily="82" charset="0"/>
                </a:rPr>
                <a:t>2</a:t>
              </a:r>
              <a:endParaRPr lang="ru-RU" sz="8800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799472" y="2154292"/>
              <a:ext cx="20275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mtClean="0"/>
                <a:t>俄罗斯糖业市场</a:t>
              </a:r>
              <a:endParaRPr lang="ru-RU" dirty="0"/>
            </a:p>
          </p:txBody>
        </p:sp>
      </p:grpSp>
      <p:sp>
        <p:nvSpPr>
          <p:cNvPr id="16" name="Прямоугольник 15"/>
          <p:cNvSpPr/>
          <p:nvPr/>
        </p:nvSpPr>
        <p:spPr>
          <a:xfrm>
            <a:off x="1785259" y="293271"/>
            <a:ext cx="92600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糖业业务</a:t>
            </a:r>
            <a:r>
              <a:rPr lang="en-US" sz="2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zh-CN" alt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一直是</a:t>
            </a:r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Rusagro</a:t>
            </a:r>
            <a:r>
              <a:rPr lang="zh-CN" alt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集团的核心业务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0" name="Picture 3" descr="\\192.168.3.5\share3\RUSAGRO\Layout\ppt\pic\5-2-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7" y="0"/>
            <a:ext cx="1326680" cy="1453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DF5FF-B675-423B-A333-58139542D075}" type="slidenum">
              <a:rPr lang="en-GB" smtClean="0">
                <a:solidFill>
                  <a:srgbClr val="808080"/>
                </a:solidFill>
              </a:rPr>
              <a:pPr/>
              <a:t>3</a:t>
            </a:fld>
            <a:endParaRPr lang="en-GB">
              <a:solidFill>
                <a:srgbClr val="80808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83474" y="1301173"/>
            <a:ext cx="33665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 smtClean="0">
                <a:cs typeface="Times New Roman" panose="02020603050405020304" pitchFamily="18" charset="0"/>
              </a:rPr>
              <a:t>在俄罗斯中部地区设有</a:t>
            </a:r>
            <a:r>
              <a:rPr lang="en-US" altLang="zh-CN" sz="1600" b="1" dirty="0" smtClean="0">
                <a:cs typeface="Times New Roman" panose="02020603050405020304" pitchFamily="18" charset="0"/>
              </a:rPr>
              <a:t>9</a:t>
            </a:r>
            <a:r>
              <a:rPr lang="zh-CN" altLang="en-US" sz="1600" b="1" dirty="0" smtClean="0">
                <a:cs typeface="Times New Roman" panose="02020603050405020304" pitchFamily="18" charset="0"/>
              </a:rPr>
              <a:t>家糖厂，日生产量约为</a:t>
            </a:r>
            <a:r>
              <a:rPr lang="en-US" altLang="zh-CN" sz="1600" b="1" dirty="0" smtClean="0">
                <a:cs typeface="Times New Roman" panose="02020603050405020304" pitchFamily="18" charset="0"/>
              </a:rPr>
              <a:t>50</a:t>
            </a:r>
            <a:r>
              <a:rPr lang="zh-CN" altLang="en-US" sz="1600" b="1" smtClean="0">
                <a:cs typeface="Times New Roman" panose="02020603050405020304" pitchFamily="18" charset="0"/>
              </a:rPr>
              <a:t>千吨</a:t>
            </a:r>
            <a:endParaRPr lang="ru-RU" sz="1600" b="1" dirty="0">
              <a:cs typeface="Times New Roman" panose="02020603050405020304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8659" y="4698941"/>
            <a:ext cx="46932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smtClean="0">
                <a:cs typeface="Times New Roman" panose="02020603050405020304" pitchFamily="18" charset="0"/>
              </a:rPr>
              <a:t>俄罗斯糖业生</a:t>
            </a:r>
            <a:r>
              <a:rPr lang="zh-CN" altLang="en-US" sz="1600" b="1" dirty="0" smtClean="0">
                <a:cs typeface="Times New Roman" panose="02020603050405020304" pitchFamily="18" charset="0"/>
              </a:rPr>
              <a:t>产</a:t>
            </a:r>
            <a:r>
              <a:rPr lang="zh-CN" altLang="en-US" sz="1600" b="1" smtClean="0">
                <a:cs typeface="Times New Roman" panose="02020603050405020304" pitchFamily="18" charset="0"/>
              </a:rPr>
              <a:t>商</a:t>
            </a:r>
            <a:r>
              <a:rPr lang="zh-CN" altLang="en-US" sz="1600" b="1" dirty="0" smtClean="0">
                <a:cs typeface="Times New Roman" panose="02020603050405020304" pitchFamily="18" charset="0"/>
              </a:rPr>
              <a:t>生产能力饼状图</a:t>
            </a:r>
            <a:endParaRPr lang="ru-RU" sz="1600" b="1" dirty="0">
              <a:cs typeface="Times New Roman" panose="02020603050405020304" pitchFamily="18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6849160" y="4241296"/>
            <a:ext cx="1338448" cy="1564420"/>
            <a:chOff x="6839635" y="4241292"/>
            <a:chExt cx="1338448" cy="1564420"/>
          </a:xfrm>
        </p:grpSpPr>
        <p:pic>
          <p:nvPicPr>
            <p:cNvPr id="58" name="Picture 5" descr="\\192.168.3.5\share3\RUSAGRO\Layout\ppt\pic\14.jp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912"/>
            <a:stretch/>
          </p:blipFill>
          <p:spPr bwMode="auto">
            <a:xfrm>
              <a:off x="6839635" y="4241292"/>
              <a:ext cx="1338448" cy="15644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1353" b="89614" l="6766" r="9273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5903" y="4552283"/>
              <a:ext cx="1058808" cy="722089"/>
            </a:xfrm>
            <a:prstGeom prst="rect">
              <a:avLst/>
            </a:prstGeom>
          </p:spPr>
        </p:pic>
      </p:grp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323091618"/>
              </p:ext>
            </p:extLst>
          </p:nvPr>
        </p:nvGraphicFramePr>
        <p:xfrm>
          <a:off x="246791" y="4993972"/>
          <a:ext cx="4370207" cy="17727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pic>
        <p:nvPicPr>
          <p:cNvPr id="15" name="Рисунок 14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127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83" y="1994011"/>
            <a:ext cx="3145212" cy="244519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 rot="4668819">
            <a:off x="-12472" y="3591393"/>
            <a:ext cx="1245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 smtClean="0">
                <a:solidFill>
                  <a:schemeClr val="bg1">
                    <a:lumMod val="50000"/>
                  </a:schemeClr>
                </a:solidFill>
              </a:rPr>
              <a:t>乌克兰</a:t>
            </a:r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 rot="19505852">
            <a:off x="513465" y="2050363"/>
            <a:ext cx="1114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 smtClean="0">
                <a:solidFill>
                  <a:schemeClr val="bg1">
                    <a:lumMod val="50000"/>
                  </a:schemeClr>
                </a:solidFill>
              </a:rPr>
              <a:t>白俄罗斯</a:t>
            </a:r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82783" y="3192224"/>
            <a:ext cx="6004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" dirty="0"/>
              <a:t>库尔斯克</a:t>
            </a:r>
            <a:endParaRPr lang="ru-RU" sz="800" dirty="0"/>
          </a:p>
        </p:txBody>
      </p:sp>
      <p:sp>
        <p:nvSpPr>
          <p:cNvPr id="51" name="TextBox 50"/>
          <p:cNvSpPr txBox="1"/>
          <p:nvPr/>
        </p:nvSpPr>
        <p:spPr>
          <a:xfrm>
            <a:off x="1729288" y="3895676"/>
            <a:ext cx="68301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" dirty="0"/>
              <a:t>坦波夫</a:t>
            </a:r>
            <a:endParaRPr lang="ru-RU" sz="800" dirty="0"/>
          </a:p>
        </p:txBody>
      </p:sp>
      <p:sp>
        <p:nvSpPr>
          <p:cNvPr id="52" name="TextBox 51"/>
          <p:cNvSpPr txBox="1"/>
          <p:nvPr/>
        </p:nvSpPr>
        <p:spPr>
          <a:xfrm>
            <a:off x="844502" y="3666126"/>
            <a:ext cx="76118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" dirty="0"/>
              <a:t>别尔哥罗德</a:t>
            </a:r>
            <a:endParaRPr lang="ru-RU" sz="800" dirty="0"/>
          </a:p>
        </p:txBody>
      </p:sp>
      <p:sp>
        <p:nvSpPr>
          <p:cNvPr id="53" name="TextBox 52"/>
          <p:cNvSpPr txBox="1"/>
          <p:nvPr/>
        </p:nvSpPr>
        <p:spPr>
          <a:xfrm>
            <a:off x="1316329" y="3276404"/>
            <a:ext cx="49877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" dirty="0"/>
              <a:t>奥廖尔</a:t>
            </a:r>
            <a:endParaRPr lang="ru-RU" sz="800" dirty="0"/>
          </a:p>
        </p:txBody>
      </p:sp>
      <p:grpSp>
        <p:nvGrpSpPr>
          <p:cNvPr id="35" name="Группа 34"/>
          <p:cNvGrpSpPr/>
          <p:nvPr/>
        </p:nvGrpSpPr>
        <p:grpSpPr>
          <a:xfrm>
            <a:off x="1404672" y="3087817"/>
            <a:ext cx="181768" cy="166592"/>
            <a:chOff x="336099" y="2740166"/>
            <a:chExt cx="243886" cy="378281"/>
          </a:xfrm>
          <a:solidFill>
            <a:srgbClr val="FF0000"/>
          </a:solidFill>
        </p:grpSpPr>
        <p:cxnSp>
          <p:nvCxnSpPr>
            <p:cNvPr id="25" name="Прямая соединительная линия 24"/>
            <p:cNvCxnSpPr/>
            <p:nvPr/>
          </p:nvCxnSpPr>
          <p:spPr>
            <a:xfrm flipH="1" flipV="1">
              <a:off x="336099" y="2740166"/>
              <a:ext cx="2805" cy="378281"/>
            </a:xfrm>
            <a:prstGeom prst="lin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Волна 27"/>
            <p:cNvSpPr/>
            <p:nvPr/>
          </p:nvSpPr>
          <p:spPr>
            <a:xfrm>
              <a:off x="338904" y="2743200"/>
              <a:ext cx="241081" cy="178466"/>
            </a:xfrm>
            <a:prstGeom prst="wave">
              <a:avLst/>
            </a:pr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>
                <a:solidFill>
                  <a:srgbClr val="FF0000"/>
                </a:solidFill>
              </a:endParaRPr>
            </a:p>
          </p:txBody>
        </p:sp>
      </p:grpSp>
      <p:grpSp>
        <p:nvGrpSpPr>
          <p:cNvPr id="57" name="Группа 56"/>
          <p:cNvGrpSpPr/>
          <p:nvPr/>
        </p:nvGrpSpPr>
        <p:grpSpPr>
          <a:xfrm>
            <a:off x="1113660" y="3363489"/>
            <a:ext cx="181768" cy="166592"/>
            <a:chOff x="336099" y="2740166"/>
            <a:chExt cx="243886" cy="378281"/>
          </a:xfrm>
          <a:solidFill>
            <a:srgbClr val="FF0000"/>
          </a:solidFill>
        </p:grpSpPr>
        <p:cxnSp>
          <p:nvCxnSpPr>
            <p:cNvPr id="62" name="Прямая соединительная линия 61"/>
            <p:cNvCxnSpPr/>
            <p:nvPr/>
          </p:nvCxnSpPr>
          <p:spPr>
            <a:xfrm flipH="1" flipV="1">
              <a:off x="336099" y="2740166"/>
              <a:ext cx="2805" cy="378281"/>
            </a:xfrm>
            <a:prstGeom prst="lin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Волна 63"/>
            <p:cNvSpPr/>
            <p:nvPr/>
          </p:nvSpPr>
          <p:spPr>
            <a:xfrm>
              <a:off x="338904" y="2743200"/>
              <a:ext cx="241081" cy="178466"/>
            </a:xfrm>
            <a:prstGeom prst="wave">
              <a:avLst/>
            </a:pr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>
                <a:solidFill>
                  <a:srgbClr val="FF0000"/>
                </a:solidFill>
              </a:endParaRPr>
            </a:p>
          </p:txBody>
        </p:sp>
      </p:grpSp>
      <p:grpSp>
        <p:nvGrpSpPr>
          <p:cNvPr id="66" name="Группа 65"/>
          <p:cNvGrpSpPr/>
          <p:nvPr/>
        </p:nvGrpSpPr>
        <p:grpSpPr>
          <a:xfrm>
            <a:off x="1940857" y="3729084"/>
            <a:ext cx="137587" cy="166592"/>
            <a:chOff x="336099" y="2740166"/>
            <a:chExt cx="243886" cy="378281"/>
          </a:xfrm>
          <a:solidFill>
            <a:srgbClr val="FF0000"/>
          </a:solidFill>
        </p:grpSpPr>
        <p:cxnSp>
          <p:nvCxnSpPr>
            <p:cNvPr id="67" name="Прямая соединительная линия 66"/>
            <p:cNvCxnSpPr/>
            <p:nvPr/>
          </p:nvCxnSpPr>
          <p:spPr>
            <a:xfrm flipH="1" flipV="1">
              <a:off x="336099" y="2740166"/>
              <a:ext cx="2805" cy="378281"/>
            </a:xfrm>
            <a:prstGeom prst="lin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Волна 67"/>
            <p:cNvSpPr/>
            <p:nvPr/>
          </p:nvSpPr>
          <p:spPr>
            <a:xfrm>
              <a:off x="338904" y="2743200"/>
              <a:ext cx="241081" cy="178466"/>
            </a:xfrm>
            <a:prstGeom prst="wave">
              <a:avLst/>
            </a:pr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9" name="Группа 68"/>
          <p:cNvGrpSpPr/>
          <p:nvPr/>
        </p:nvGrpSpPr>
        <p:grpSpPr>
          <a:xfrm>
            <a:off x="1862412" y="3617987"/>
            <a:ext cx="137587" cy="166592"/>
            <a:chOff x="336099" y="2740166"/>
            <a:chExt cx="243886" cy="378281"/>
          </a:xfrm>
          <a:solidFill>
            <a:srgbClr val="FF0000"/>
          </a:solidFill>
        </p:grpSpPr>
        <p:cxnSp>
          <p:nvCxnSpPr>
            <p:cNvPr id="70" name="Прямая соединительная линия 69"/>
            <p:cNvCxnSpPr/>
            <p:nvPr/>
          </p:nvCxnSpPr>
          <p:spPr>
            <a:xfrm flipH="1" flipV="1">
              <a:off x="336099" y="2740166"/>
              <a:ext cx="2805" cy="378281"/>
            </a:xfrm>
            <a:prstGeom prst="lin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Волна 70"/>
            <p:cNvSpPr/>
            <p:nvPr/>
          </p:nvSpPr>
          <p:spPr>
            <a:xfrm>
              <a:off x="338904" y="2743200"/>
              <a:ext cx="241081" cy="178466"/>
            </a:xfrm>
            <a:prstGeom prst="wave">
              <a:avLst/>
            </a:pr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2" name="Группа 71"/>
          <p:cNvGrpSpPr/>
          <p:nvPr/>
        </p:nvGrpSpPr>
        <p:grpSpPr>
          <a:xfrm>
            <a:off x="1071676" y="3557470"/>
            <a:ext cx="137587" cy="166592"/>
            <a:chOff x="336099" y="2740166"/>
            <a:chExt cx="243886" cy="378281"/>
          </a:xfrm>
          <a:solidFill>
            <a:srgbClr val="FF0000"/>
          </a:solidFill>
        </p:grpSpPr>
        <p:cxnSp>
          <p:nvCxnSpPr>
            <p:cNvPr id="73" name="Прямая соединительная линия 72"/>
            <p:cNvCxnSpPr/>
            <p:nvPr/>
          </p:nvCxnSpPr>
          <p:spPr>
            <a:xfrm flipH="1" flipV="1">
              <a:off x="336099" y="2740166"/>
              <a:ext cx="2805" cy="378281"/>
            </a:xfrm>
            <a:prstGeom prst="lin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Волна 73"/>
            <p:cNvSpPr/>
            <p:nvPr/>
          </p:nvSpPr>
          <p:spPr>
            <a:xfrm>
              <a:off x="338904" y="2743200"/>
              <a:ext cx="241081" cy="178466"/>
            </a:xfrm>
            <a:prstGeom prst="wave">
              <a:avLst/>
            </a:pr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5" name="Группа 74"/>
          <p:cNvGrpSpPr/>
          <p:nvPr/>
        </p:nvGrpSpPr>
        <p:grpSpPr>
          <a:xfrm>
            <a:off x="923037" y="3485925"/>
            <a:ext cx="137587" cy="166592"/>
            <a:chOff x="336099" y="2740166"/>
            <a:chExt cx="243886" cy="378281"/>
          </a:xfrm>
          <a:solidFill>
            <a:srgbClr val="FF0000"/>
          </a:solidFill>
        </p:grpSpPr>
        <p:cxnSp>
          <p:nvCxnSpPr>
            <p:cNvPr id="76" name="Прямая соединительная линия 75"/>
            <p:cNvCxnSpPr/>
            <p:nvPr/>
          </p:nvCxnSpPr>
          <p:spPr>
            <a:xfrm flipH="1" flipV="1">
              <a:off x="336099" y="2740166"/>
              <a:ext cx="2805" cy="378281"/>
            </a:xfrm>
            <a:prstGeom prst="lin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Волна 76"/>
            <p:cNvSpPr/>
            <p:nvPr/>
          </p:nvSpPr>
          <p:spPr>
            <a:xfrm>
              <a:off x="338904" y="2743200"/>
              <a:ext cx="241081" cy="178466"/>
            </a:xfrm>
            <a:prstGeom prst="wave">
              <a:avLst/>
            </a:pr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0000"/>
                </a:solidFill>
              </a:endParaRPr>
            </a:p>
          </p:txBody>
        </p:sp>
      </p:grpSp>
      <p:grpSp>
        <p:nvGrpSpPr>
          <p:cNvPr id="78" name="Группа 77"/>
          <p:cNvGrpSpPr/>
          <p:nvPr/>
        </p:nvGrpSpPr>
        <p:grpSpPr>
          <a:xfrm>
            <a:off x="1245929" y="3490350"/>
            <a:ext cx="137587" cy="166592"/>
            <a:chOff x="336099" y="2740166"/>
            <a:chExt cx="243886" cy="378281"/>
          </a:xfrm>
          <a:solidFill>
            <a:srgbClr val="FF0000"/>
          </a:solidFill>
        </p:grpSpPr>
        <p:cxnSp>
          <p:nvCxnSpPr>
            <p:cNvPr id="79" name="Прямая соединительная линия 78"/>
            <p:cNvCxnSpPr/>
            <p:nvPr/>
          </p:nvCxnSpPr>
          <p:spPr>
            <a:xfrm flipH="1" flipV="1">
              <a:off x="336099" y="2740166"/>
              <a:ext cx="2805" cy="378281"/>
            </a:xfrm>
            <a:prstGeom prst="lin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Волна 79"/>
            <p:cNvSpPr/>
            <p:nvPr/>
          </p:nvSpPr>
          <p:spPr>
            <a:xfrm>
              <a:off x="338904" y="2743200"/>
              <a:ext cx="241081" cy="178466"/>
            </a:xfrm>
            <a:prstGeom prst="wave">
              <a:avLst/>
            </a:pr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1" name="Группа 80"/>
          <p:cNvGrpSpPr/>
          <p:nvPr/>
        </p:nvGrpSpPr>
        <p:grpSpPr>
          <a:xfrm>
            <a:off x="1070885" y="3803655"/>
            <a:ext cx="137587" cy="166592"/>
            <a:chOff x="336099" y="2740166"/>
            <a:chExt cx="243886" cy="378281"/>
          </a:xfrm>
          <a:solidFill>
            <a:srgbClr val="FF0000"/>
          </a:solidFill>
        </p:grpSpPr>
        <p:cxnSp>
          <p:nvCxnSpPr>
            <p:cNvPr id="82" name="Прямая соединительная линия 81"/>
            <p:cNvCxnSpPr/>
            <p:nvPr/>
          </p:nvCxnSpPr>
          <p:spPr>
            <a:xfrm flipH="1" flipV="1">
              <a:off x="336099" y="2740166"/>
              <a:ext cx="2805" cy="378281"/>
            </a:xfrm>
            <a:prstGeom prst="lin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Волна 82"/>
            <p:cNvSpPr/>
            <p:nvPr/>
          </p:nvSpPr>
          <p:spPr>
            <a:xfrm>
              <a:off x="338904" y="2743200"/>
              <a:ext cx="241081" cy="178466"/>
            </a:xfrm>
            <a:prstGeom prst="wave">
              <a:avLst/>
            </a:pr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0000"/>
                </a:solidFill>
              </a:endParaRPr>
            </a:p>
          </p:txBody>
        </p:sp>
      </p:grpSp>
      <p:grpSp>
        <p:nvGrpSpPr>
          <p:cNvPr id="87" name="Группа 86"/>
          <p:cNvGrpSpPr/>
          <p:nvPr/>
        </p:nvGrpSpPr>
        <p:grpSpPr>
          <a:xfrm>
            <a:off x="1771368" y="3853334"/>
            <a:ext cx="137587" cy="166592"/>
            <a:chOff x="336099" y="2740166"/>
            <a:chExt cx="243886" cy="378281"/>
          </a:xfrm>
          <a:solidFill>
            <a:srgbClr val="FF0000"/>
          </a:solidFill>
        </p:grpSpPr>
        <p:cxnSp>
          <p:nvCxnSpPr>
            <p:cNvPr id="88" name="Прямая соединительная линия 87"/>
            <p:cNvCxnSpPr/>
            <p:nvPr/>
          </p:nvCxnSpPr>
          <p:spPr>
            <a:xfrm flipH="1" flipV="1">
              <a:off x="336099" y="2740166"/>
              <a:ext cx="2805" cy="378281"/>
            </a:xfrm>
            <a:prstGeom prst="lin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Волна 90"/>
            <p:cNvSpPr/>
            <p:nvPr/>
          </p:nvSpPr>
          <p:spPr>
            <a:xfrm>
              <a:off x="338904" y="2743200"/>
              <a:ext cx="241081" cy="178466"/>
            </a:xfrm>
            <a:prstGeom prst="wave">
              <a:avLst/>
            </a:pr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0000"/>
                </a:solidFill>
              </a:endParaRPr>
            </a:p>
          </p:txBody>
        </p:sp>
      </p:grpSp>
      <p:sp>
        <p:nvSpPr>
          <p:cNvPr id="92" name="TextBox 91"/>
          <p:cNvSpPr txBox="1"/>
          <p:nvPr/>
        </p:nvSpPr>
        <p:spPr>
          <a:xfrm rot="19505852">
            <a:off x="2211849" y="3691476"/>
            <a:ext cx="14778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 dirty="0" smtClean="0">
                <a:solidFill>
                  <a:schemeClr val="bg1">
                    <a:lumMod val="50000"/>
                  </a:schemeClr>
                </a:solidFill>
              </a:rPr>
              <a:t>俄罗斯南部地区</a:t>
            </a:r>
            <a:endParaRPr lang="ru-RU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93" name="Группа 92"/>
          <p:cNvGrpSpPr/>
          <p:nvPr/>
        </p:nvGrpSpPr>
        <p:grpSpPr>
          <a:xfrm>
            <a:off x="7384680" y="1509360"/>
            <a:ext cx="1735656" cy="1535081"/>
            <a:chOff x="4436245" y="1007485"/>
            <a:chExt cx="1735656" cy="1535081"/>
          </a:xfrm>
        </p:grpSpPr>
        <p:sp>
          <p:nvSpPr>
            <p:cNvPr id="94" name="TextBox 93"/>
            <p:cNvSpPr txBox="1"/>
            <p:nvPr/>
          </p:nvSpPr>
          <p:spPr>
            <a:xfrm>
              <a:off x="4569949" y="1007485"/>
              <a:ext cx="1601952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latin typeface="Algerian" panose="04020705040A02060702" pitchFamily="82" charset="0"/>
                </a:rPr>
                <a:t>排名第</a:t>
              </a:r>
              <a:r>
                <a:rPr lang="ru-RU" sz="8800" dirty="0" smtClean="0">
                  <a:latin typeface="Algerian" panose="04020705040A02060702" pitchFamily="82" charset="0"/>
                </a:rPr>
                <a:t>1</a:t>
              </a:r>
              <a:endParaRPr lang="ru-RU" sz="8800" dirty="0"/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4436245" y="2173234"/>
              <a:ext cx="16058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 smtClean="0">
                  <a:latin typeface="Algerian" panose="04020705040A02060702" pitchFamily="82" charset="0"/>
                </a:rPr>
                <a:t>在</a:t>
              </a:r>
              <a:r>
                <a:rPr lang="en-US" dirty="0" smtClean="0">
                  <a:latin typeface="Algerian" panose="04020705040A02060702" pitchFamily="82" charset="0"/>
                </a:rPr>
                <a:t>B2C </a:t>
              </a:r>
              <a:r>
                <a:rPr lang="zh-CN" altLang="en-US" dirty="0" smtClean="0">
                  <a:latin typeface="Algerian" panose="04020705040A02060702" pitchFamily="82" charset="0"/>
                </a:rPr>
                <a:t>类别中</a:t>
              </a:r>
              <a:endParaRPr lang="ru-RU" dirty="0"/>
            </a:p>
          </p:txBody>
        </p:sp>
      </p:grpSp>
      <p:sp>
        <p:nvSpPr>
          <p:cNvPr id="96" name="TextBox 95"/>
          <p:cNvSpPr txBox="1"/>
          <p:nvPr/>
        </p:nvSpPr>
        <p:spPr>
          <a:xfrm>
            <a:off x="1383208" y="2671386"/>
            <a:ext cx="15506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 dirty="0" smtClean="0">
                <a:solidFill>
                  <a:schemeClr val="bg1">
                    <a:lumMod val="50000"/>
                  </a:schemeClr>
                </a:solidFill>
              </a:rPr>
              <a:t>中部地区</a:t>
            </a:r>
            <a:endParaRPr lang="ru-RU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85" name="Picture 7" descr="86082776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85" b="1881"/>
          <a:stretch>
            <a:fillRect/>
          </a:stretch>
        </p:blipFill>
        <p:spPr bwMode="auto">
          <a:xfrm>
            <a:off x="9617621" y="1915825"/>
            <a:ext cx="1427645" cy="1366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132238" y="1398510"/>
            <a:ext cx="60452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在俄罗斯，每两勺糖中就有一勺是产自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RUSAGRO</a:t>
            </a:r>
            <a:r>
              <a:rPr lang="zh-CN" alt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集团！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latin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32238" y="5735424"/>
            <a:ext cx="12331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品牌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Symbol"/>
              </a:rPr>
              <a:t> </a:t>
            </a: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白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方糖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Symbol"/>
              </a:rPr>
              <a:t> </a:t>
            </a: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白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冰糖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6901818" y="5733256"/>
            <a:ext cx="1387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特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级糖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sym typeface="Symbol"/>
              </a:rPr>
              <a:t>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白方糖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sym typeface="Symbol"/>
              </a:rPr>
              <a:t>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白冰糖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7766969" y="5528717"/>
            <a:ext cx="5739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/>
              <a:t>品</a:t>
            </a:r>
            <a:r>
              <a:rPr lang="zh-CN" altLang="en-US" sz="1200" dirty="0" smtClean="0"/>
              <a:t>牌</a:t>
            </a:r>
            <a:endParaRPr lang="ru-RU" sz="1200" dirty="0"/>
          </a:p>
        </p:txBody>
      </p:sp>
      <p:sp>
        <p:nvSpPr>
          <p:cNvPr id="89" name="TextBox 88"/>
          <p:cNvSpPr txBox="1"/>
          <p:nvPr/>
        </p:nvSpPr>
        <p:spPr>
          <a:xfrm>
            <a:off x="9455890" y="5570019"/>
            <a:ext cx="5739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/>
              <a:t>品牌</a:t>
            </a:r>
            <a:endParaRPr lang="ru-RU" sz="1200" dirty="0"/>
          </a:p>
        </p:txBody>
      </p:sp>
      <p:sp>
        <p:nvSpPr>
          <p:cNvPr id="90" name="TextBox 89"/>
          <p:cNvSpPr txBox="1"/>
          <p:nvPr/>
        </p:nvSpPr>
        <p:spPr>
          <a:xfrm>
            <a:off x="8642396" y="5847018"/>
            <a:ext cx="1387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特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级糖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sym typeface="Symbol"/>
              </a:rPr>
              <a:t>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白糖方块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10992544" y="5452790"/>
            <a:ext cx="5739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/>
              <a:t>品牌</a:t>
            </a:r>
            <a:endParaRPr lang="ru-RU" sz="1200" dirty="0"/>
          </a:p>
        </p:txBody>
      </p:sp>
      <p:sp>
        <p:nvSpPr>
          <p:cNvPr id="98" name="TextBox 97"/>
          <p:cNvSpPr txBox="1"/>
          <p:nvPr/>
        </p:nvSpPr>
        <p:spPr>
          <a:xfrm>
            <a:off x="10344472" y="5832505"/>
            <a:ext cx="1387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sym typeface="Symbol"/>
              </a:rPr>
              <a:t>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红蔗糖块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sym typeface="Symbol"/>
              </a:rPr>
              <a:t>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蔗砂糖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67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b="72168"/>
          <a:stretch/>
        </p:blipFill>
        <p:spPr>
          <a:xfrm>
            <a:off x="0" y="0"/>
            <a:ext cx="12192000" cy="190869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639824" y="1274064"/>
            <a:ext cx="4240152" cy="5354646"/>
          </a:xfrm>
          <a:prstGeom prst="rect">
            <a:avLst/>
          </a:prstGeom>
        </p:spPr>
        <p:txBody>
          <a:bodyPr lIns="0" tIns="0" rIns="0" bIns="0" rtlCol="0">
            <a:noAutofit/>
          </a:bodyPr>
          <a:lstStyle/>
          <a:p>
            <a:pPr marL="12700" indent="0" rtl="0">
              <a:spcAft>
                <a:spcPts val="210"/>
              </a:spcAft>
            </a:pPr>
            <a:r>
              <a:rPr lang="en-US" sz="1200" dirty="0">
                <a:latin typeface="Arial"/>
                <a:sym typeface="Arial"/>
              </a:rPr>
              <a:t>• RUSAGRO </a:t>
            </a:r>
            <a:r>
              <a:rPr lang="zh-CN" altLang="en-US" sz="1200" smtClean="0">
                <a:latin typeface="Arial"/>
                <a:sym typeface="Arial"/>
              </a:rPr>
              <a:t>集团糖产品</a:t>
            </a:r>
            <a:endParaRPr lang="ru-RU" sz="1200" dirty="0" smtClean="0">
              <a:latin typeface="Arial"/>
              <a:sym typeface="Arial"/>
            </a:endParaRPr>
          </a:p>
          <a:p>
            <a:pPr marL="12700">
              <a:spcAft>
                <a:spcPts val="210"/>
              </a:spcAft>
            </a:pPr>
            <a:r>
              <a:rPr lang="en-US" sz="1200" dirty="0" err="1" smtClean="0">
                <a:latin typeface="Arial"/>
                <a:sym typeface="Arial"/>
              </a:rPr>
              <a:t>Rusagro</a:t>
            </a:r>
            <a:r>
              <a:rPr lang="en-US" sz="1200" dirty="0" smtClean="0">
                <a:latin typeface="Arial"/>
                <a:sym typeface="Arial"/>
              </a:rPr>
              <a:t> </a:t>
            </a:r>
            <a:r>
              <a:rPr lang="zh-CN" altLang="en-US" sz="1200" dirty="0" smtClean="0">
                <a:latin typeface="Arial"/>
                <a:sym typeface="Arial"/>
              </a:rPr>
              <a:t>是俄罗斯</a:t>
            </a:r>
            <a:r>
              <a:rPr lang="zh-CN" altLang="en-US" sz="1200" dirty="0">
                <a:latin typeface="Arial"/>
                <a:sym typeface="Arial"/>
              </a:rPr>
              <a:t>领先</a:t>
            </a:r>
            <a:r>
              <a:rPr lang="zh-CN" altLang="en-US" sz="1200" dirty="0" smtClean="0">
                <a:latin typeface="Arial"/>
                <a:sym typeface="Arial"/>
              </a:rPr>
              <a:t>的的甜菜糖和粗</a:t>
            </a:r>
            <a:r>
              <a:rPr lang="zh-CN" altLang="en-US" sz="1200" smtClean="0">
                <a:latin typeface="Arial"/>
                <a:sym typeface="Arial"/>
              </a:rPr>
              <a:t>糖生产商。</a:t>
            </a:r>
            <a:endParaRPr lang="en-US" sz="1200" dirty="0">
              <a:latin typeface="Arial"/>
              <a:sym typeface="Arial"/>
            </a:endParaRPr>
          </a:p>
          <a:p>
            <a:pPr marL="12700">
              <a:lnSpc>
                <a:spcPts val="1440"/>
              </a:lnSpc>
              <a:spcAft>
                <a:spcPts val="840"/>
              </a:spcAft>
            </a:pPr>
            <a:r>
              <a:rPr lang="en-US" altLang="zh-CN" sz="1200" kern="0" dirty="0" smtClean="0">
                <a:solidFill>
                  <a:schemeClr val="tx1">
                    <a:lumMod val="100000"/>
                  </a:schemeClr>
                </a:solidFill>
                <a:latin typeface="Arial"/>
                <a:sym typeface="Arial"/>
              </a:rPr>
              <a:t>2011</a:t>
            </a:r>
            <a:r>
              <a:rPr lang="zh-CN" altLang="en-US" sz="1200" kern="0" dirty="0" smtClean="0">
                <a:solidFill>
                  <a:schemeClr val="tx1">
                    <a:lumMod val="100000"/>
                  </a:schemeClr>
                </a:solidFill>
                <a:latin typeface="Arial"/>
                <a:sym typeface="Arial"/>
              </a:rPr>
              <a:t>年，</a:t>
            </a:r>
            <a:r>
              <a:rPr lang="en-US" altLang="zh-CN" sz="1200" kern="0" dirty="0" err="1" smtClean="0">
                <a:solidFill>
                  <a:schemeClr val="tx1">
                    <a:lumMod val="100000"/>
                  </a:schemeClr>
                </a:solidFill>
                <a:latin typeface="Arial"/>
                <a:sym typeface="Arial"/>
              </a:rPr>
              <a:t>Rusagro</a:t>
            </a:r>
            <a:r>
              <a:rPr lang="zh-CN" altLang="en-US" sz="1200" kern="0" dirty="0" smtClean="0">
                <a:solidFill>
                  <a:schemeClr val="tx1">
                    <a:lumMod val="100000"/>
                  </a:schemeClr>
                </a:solidFill>
                <a:latin typeface="Arial"/>
                <a:sym typeface="Arial"/>
              </a:rPr>
              <a:t>在伦敦证券交易所上市，首次公开募股</a:t>
            </a:r>
            <a:r>
              <a:rPr lang="en-US" altLang="zh-CN" sz="1200" kern="0" dirty="0" smtClean="0">
                <a:solidFill>
                  <a:schemeClr val="tx1">
                    <a:lumMod val="100000"/>
                  </a:schemeClr>
                </a:solidFill>
                <a:latin typeface="Arial"/>
                <a:sym typeface="Arial"/>
              </a:rPr>
              <a:t>3.3</a:t>
            </a:r>
            <a:r>
              <a:rPr lang="zh-CN" altLang="en-US" sz="1200" kern="0" dirty="0" smtClean="0">
                <a:solidFill>
                  <a:schemeClr val="tx1">
                    <a:lumMod val="100000"/>
                  </a:schemeClr>
                </a:solidFill>
                <a:latin typeface="Arial"/>
                <a:sym typeface="Arial"/>
              </a:rPr>
              <a:t>亿美元。</a:t>
            </a:r>
            <a:r>
              <a:rPr lang="en-US" altLang="zh-CN" sz="1200" kern="0" dirty="0" smtClean="0">
                <a:solidFill>
                  <a:schemeClr val="tx1">
                    <a:lumMod val="100000"/>
                  </a:schemeClr>
                </a:solidFill>
                <a:latin typeface="Arial"/>
                <a:sym typeface="Arial"/>
              </a:rPr>
              <a:t>2016</a:t>
            </a:r>
            <a:r>
              <a:rPr lang="zh-CN" altLang="en-US" sz="1200" kern="0" dirty="0" smtClean="0">
                <a:solidFill>
                  <a:schemeClr val="tx1">
                    <a:lumMod val="100000"/>
                  </a:schemeClr>
                </a:solidFill>
                <a:latin typeface="Arial"/>
                <a:sym typeface="Arial"/>
              </a:rPr>
              <a:t>年，公司 再次公开募股，集资</a:t>
            </a:r>
            <a:r>
              <a:rPr lang="en-US" altLang="zh-CN" sz="1200" kern="0" dirty="0" smtClean="0">
                <a:solidFill>
                  <a:schemeClr val="tx1">
                    <a:lumMod val="100000"/>
                  </a:schemeClr>
                </a:solidFill>
                <a:latin typeface="Arial"/>
                <a:sym typeface="Arial"/>
              </a:rPr>
              <a:t>2.5</a:t>
            </a:r>
            <a:r>
              <a:rPr lang="zh-CN" altLang="en-US" sz="1200" kern="0" dirty="0" smtClean="0">
                <a:solidFill>
                  <a:schemeClr val="tx1">
                    <a:lumMod val="100000"/>
                  </a:schemeClr>
                </a:solidFill>
                <a:latin typeface="Arial"/>
                <a:sym typeface="Arial"/>
              </a:rPr>
              <a:t>亿美元。</a:t>
            </a:r>
            <a:r>
              <a:rPr lang="en-US" altLang="zh-CN" sz="1200" kern="0" dirty="0" smtClean="0">
                <a:solidFill>
                  <a:schemeClr val="tx1">
                    <a:lumMod val="100000"/>
                  </a:schemeClr>
                </a:solidFill>
                <a:latin typeface="Arial"/>
                <a:sym typeface="Arial"/>
              </a:rPr>
              <a:t> </a:t>
            </a:r>
            <a:endParaRPr lang="en-US" sz="1200" kern="0" dirty="0">
              <a:solidFill>
                <a:schemeClr val="tx1">
                  <a:lumMod val="100000"/>
                </a:schemeClr>
              </a:solidFill>
              <a:latin typeface="Arial"/>
              <a:sym typeface="Arial"/>
            </a:endParaRPr>
          </a:p>
          <a:p>
            <a:pPr marL="12700" marR="723900" algn="just">
              <a:lnSpc>
                <a:spcPts val="1440"/>
              </a:lnSpc>
              <a:spcAft>
                <a:spcPts val="840"/>
              </a:spcAft>
            </a:pPr>
            <a:r>
              <a:rPr lang="en-US" sz="1200" dirty="0">
                <a:latin typeface="Arial"/>
                <a:sym typeface="Arial"/>
              </a:rPr>
              <a:t>• </a:t>
            </a:r>
            <a:r>
              <a:rPr lang="en-US" sz="1200" dirty="0" err="1" smtClean="0">
                <a:latin typeface="Arial"/>
                <a:sym typeface="Arial"/>
              </a:rPr>
              <a:t>Rusagro</a:t>
            </a:r>
            <a:r>
              <a:rPr lang="zh-CN" altLang="en-US" sz="1200" dirty="0" smtClean="0">
                <a:latin typeface="Arial"/>
                <a:sym typeface="Arial"/>
              </a:rPr>
              <a:t>糖产品是由俄罗斯最好的糖厂生产出来的，是全</a:t>
            </a:r>
            <a:r>
              <a:rPr lang="zh-CN" altLang="en-US" sz="1200" dirty="0">
                <a:latin typeface="Arial"/>
                <a:sym typeface="Arial"/>
              </a:rPr>
              <a:t>俄罗斯的贸易博览会</a:t>
            </a:r>
            <a:r>
              <a:rPr lang="zh-CN" altLang="en-US" sz="1200" dirty="0" smtClean="0">
                <a:latin typeface="Arial"/>
                <a:sym typeface="Arial"/>
              </a:rPr>
              <a:t>和贸易比赛的冠军。</a:t>
            </a:r>
            <a:endParaRPr lang="en-US" altLang="zh-CN" sz="1200" dirty="0" smtClean="0">
              <a:latin typeface="Arial"/>
              <a:sym typeface="Arial"/>
            </a:endParaRPr>
          </a:p>
          <a:p>
            <a:pPr marL="12700" marR="723900" algn="just">
              <a:lnSpc>
                <a:spcPts val="1440"/>
              </a:lnSpc>
              <a:spcAft>
                <a:spcPts val="840"/>
              </a:spcAft>
            </a:pPr>
            <a:r>
              <a:rPr lang="en-US" altLang="zh-CN" sz="1200" dirty="0" smtClean="0">
                <a:latin typeface="Arial"/>
                <a:sym typeface="Arial"/>
              </a:rPr>
              <a:t>• </a:t>
            </a:r>
            <a:r>
              <a:rPr lang="en-US" sz="1200" dirty="0" err="1" smtClean="0">
                <a:latin typeface="Arial"/>
                <a:sym typeface="Arial"/>
              </a:rPr>
              <a:t>Rusagro</a:t>
            </a:r>
            <a:r>
              <a:rPr lang="zh-CN" altLang="en-US" sz="1200" smtClean="0">
                <a:latin typeface="Arial"/>
                <a:sym typeface="Arial"/>
              </a:rPr>
              <a:t>是俄罗斯要求最高的食品</a:t>
            </a:r>
            <a:r>
              <a:rPr lang="zh-CN" altLang="en-US" sz="1200" dirty="0">
                <a:latin typeface="Arial"/>
                <a:sym typeface="Arial"/>
              </a:rPr>
              <a:t>生产商、联邦组织和主要零售网络</a:t>
            </a:r>
            <a:r>
              <a:rPr lang="zh-CN" altLang="en-US" sz="1200">
                <a:latin typeface="Arial"/>
                <a:sym typeface="Arial"/>
              </a:rPr>
              <a:t>的</a:t>
            </a:r>
            <a:r>
              <a:rPr lang="zh-CN" altLang="en-US" sz="1200" smtClean="0">
                <a:latin typeface="Arial"/>
                <a:sym typeface="Arial"/>
              </a:rPr>
              <a:t>定期供应商</a:t>
            </a:r>
            <a:r>
              <a:rPr lang="zh-CN" altLang="en-US" sz="1200" dirty="0" smtClean="0">
                <a:latin typeface="Arial"/>
                <a:sym typeface="Arial"/>
              </a:rPr>
              <a:t>。</a:t>
            </a:r>
            <a:endParaRPr lang="en-US" altLang="zh-CN" sz="1200" dirty="0" smtClean="0">
              <a:latin typeface="Arial"/>
              <a:sym typeface="Arial"/>
            </a:endParaRPr>
          </a:p>
          <a:p>
            <a:pPr marL="12700" marR="723900" algn="just">
              <a:lnSpc>
                <a:spcPts val="1440"/>
              </a:lnSpc>
              <a:spcAft>
                <a:spcPts val="840"/>
              </a:spcAft>
            </a:pPr>
            <a:r>
              <a:rPr lang="en-US" sz="1200" dirty="0" smtClean="0">
                <a:latin typeface="Arial"/>
                <a:sym typeface="Arial"/>
              </a:rPr>
              <a:t>• </a:t>
            </a:r>
            <a:r>
              <a:rPr lang="zh-CN" altLang="en-US" sz="1200" kern="0" dirty="0" smtClean="0">
                <a:solidFill>
                  <a:schemeClr val="tx1">
                    <a:lumMod val="100000"/>
                  </a:schemeClr>
                </a:solidFill>
                <a:latin typeface="Arial"/>
                <a:sym typeface="Arial"/>
              </a:rPr>
              <a:t>根据 </a:t>
            </a:r>
            <a:r>
              <a:rPr lang="en-US" altLang="zh-CN" sz="1200" kern="0" dirty="0">
                <a:solidFill>
                  <a:schemeClr val="tx1">
                    <a:lumMod val="100000"/>
                  </a:schemeClr>
                </a:solidFill>
                <a:latin typeface="Arial"/>
                <a:sym typeface="Arial"/>
              </a:rPr>
              <a:t>AC </a:t>
            </a:r>
            <a:r>
              <a:rPr lang="zh-CN" altLang="en-US" sz="1200" kern="0" dirty="0">
                <a:solidFill>
                  <a:schemeClr val="tx1">
                    <a:lumMod val="100000"/>
                  </a:schemeClr>
                </a:solidFill>
                <a:latin typeface="Arial"/>
                <a:sym typeface="Arial"/>
              </a:rPr>
              <a:t>尼尔森的</a:t>
            </a:r>
            <a:r>
              <a:rPr lang="zh-CN" altLang="en-US" sz="1200" kern="0" dirty="0" smtClean="0">
                <a:solidFill>
                  <a:schemeClr val="tx1">
                    <a:lumMod val="100000"/>
                  </a:schemeClr>
                </a:solidFill>
                <a:latin typeface="Arial"/>
                <a:sym typeface="Arial"/>
              </a:rPr>
              <a:t>零售</a:t>
            </a:r>
            <a:r>
              <a:rPr lang="zh-CN" altLang="en-US" sz="1200" kern="0" dirty="0">
                <a:solidFill>
                  <a:schemeClr val="tx1">
                    <a:lumMod val="100000"/>
                  </a:schemeClr>
                </a:solidFill>
                <a:latin typeface="Arial"/>
                <a:sym typeface="Arial"/>
              </a:rPr>
              <a:t>审计</a:t>
            </a:r>
            <a:r>
              <a:rPr lang="zh-CN" altLang="en-US" sz="1200" kern="0" dirty="0" smtClean="0">
                <a:solidFill>
                  <a:schemeClr val="tx1">
                    <a:lumMod val="100000"/>
                  </a:schemeClr>
                </a:solidFill>
                <a:latin typeface="Arial"/>
                <a:sym typeface="Arial"/>
              </a:rPr>
              <a:t>数据和</a:t>
            </a:r>
            <a:r>
              <a:rPr lang="en-US" altLang="zh-CN" sz="1200" kern="0" dirty="0" err="1" smtClean="0">
                <a:solidFill>
                  <a:schemeClr val="tx1">
                    <a:lumMod val="100000"/>
                  </a:schemeClr>
                </a:solidFill>
                <a:latin typeface="Arial"/>
                <a:sym typeface="Arial"/>
              </a:rPr>
              <a:t>Comcon</a:t>
            </a:r>
            <a:r>
              <a:rPr lang="zh-CN" altLang="en-US" sz="1200" kern="0" dirty="0" smtClean="0">
                <a:solidFill>
                  <a:schemeClr val="tx1">
                    <a:lumMod val="100000"/>
                  </a:schemeClr>
                </a:solidFill>
                <a:latin typeface="Arial"/>
                <a:sym typeface="Arial"/>
              </a:rPr>
              <a:t>的顾客偏好跟踪数据，</a:t>
            </a:r>
            <a:r>
              <a:rPr lang="en-US" altLang="zh-CN" sz="1200" kern="0" dirty="0" err="1" smtClean="0">
                <a:solidFill>
                  <a:schemeClr val="tx1">
                    <a:lumMod val="100000"/>
                  </a:schemeClr>
                </a:solidFill>
                <a:latin typeface="Arial"/>
                <a:sym typeface="Arial"/>
              </a:rPr>
              <a:t>Rusagro</a:t>
            </a:r>
            <a:r>
              <a:rPr lang="zh-CN" altLang="en-US" sz="1200" kern="0" dirty="0" smtClean="0">
                <a:solidFill>
                  <a:schemeClr val="tx1">
                    <a:lumMod val="100000"/>
                  </a:schemeClr>
                </a:solidFill>
                <a:latin typeface="Arial"/>
                <a:sym typeface="Arial"/>
              </a:rPr>
              <a:t>集团的品牌</a:t>
            </a:r>
            <a:r>
              <a:rPr lang="en-US" altLang="zh-CN" sz="1200" kern="0" err="1" smtClean="0">
                <a:solidFill>
                  <a:schemeClr val="tx1">
                    <a:lumMod val="100000"/>
                  </a:schemeClr>
                </a:solidFill>
                <a:latin typeface="Arial"/>
                <a:sym typeface="Arial"/>
              </a:rPr>
              <a:t>Russkii</a:t>
            </a:r>
            <a:r>
              <a:rPr lang="en-US" altLang="zh-CN" sz="1200" kern="0" smtClean="0">
                <a:solidFill>
                  <a:schemeClr val="tx1">
                    <a:lumMod val="100000"/>
                  </a:schemeClr>
                </a:solidFill>
                <a:latin typeface="Arial"/>
                <a:sym typeface="Arial"/>
              </a:rPr>
              <a:t> Nam</a:t>
            </a:r>
            <a:r>
              <a:rPr lang="zh-CN" altLang="en-US" sz="1200" kern="0" smtClean="0">
                <a:solidFill>
                  <a:schemeClr val="tx1">
                    <a:lumMod val="100000"/>
                  </a:schemeClr>
                </a:solidFill>
                <a:latin typeface="Arial"/>
                <a:sym typeface="Arial"/>
              </a:rPr>
              <a:t>、</a:t>
            </a:r>
            <a:r>
              <a:rPr lang="en-US" altLang="zh-CN" sz="1200" kern="0" smtClean="0">
                <a:solidFill>
                  <a:schemeClr val="tx1">
                    <a:lumMod val="100000"/>
                  </a:schemeClr>
                </a:solidFill>
                <a:latin typeface="Arial"/>
                <a:sym typeface="Arial"/>
              </a:rPr>
              <a:t>Chaikofsky</a:t>
            </a:r>
            <a:r>
              <a:rPr lang="zh-CN" altLang="en-US" sz="1200" kern="0" dirty="0" smtClean="0">
                <a:solidFill>
                  <a:schemeClr val="tx1">
                    <a:lumMod val="100000"/>
                  </a:schemeClr>
                </a:solidFill>
                <a:latin typeface="Arial"/>
                <a:sym typeface="Arial"/>
              </a:rPr>
              <a:t>和</a:t>
            </a:r>
            <a:r>
              <a:rPr lang="en-US" altLang="zh-CN" sz="1200" dirty="0" err="1">
                <a:latin typeface="Arial"/>
                <a:sym typeface="Arial"/>
              </a:rPr>
              <a:t>Brauni</a:t>
            </a:r>
            <a:r>
              <a:rPr lang="zh-CN" altLang="en-US" sz="1200" kern="0" dirty="0" smtClean="0">
                <a:solidFill>
                  <a:schemeClr val="tx1">
                    <a:lumMod val="100000"/>
                  </a:schemeClr>
                </a:solidFill>
                <a:latin typeface="Arial"/>
                <a:sym typeface="Arial"/>
              </a:rPr>
              <a:t>是</a:t>
            </a:r>
            <a:r>
              <a:rPr lang="zh-CN" altLang="en-US" sz="1200" kern="0" dirty="0">
                <a:solidFill>
                  <a:schemeClr val="tx1">
                    <a:lumMod val="100000"/>
                  </a:schemeClr>
                </a:solidFill>
                <a:latin typeface="Arial"/>
                <a:sym typeface="Arial"/>
              </a:rPr>
              <a:t>最</a:t>
            </a:r>
            <a:r>
              <a:rPr lang="zh-CN" altLang="en-US" sz="1200" kern="0" dirty="0" smtClean="0">
                <a:solidFill>
                  <a:schemeClr val="tx1">
                    <a:lumMod val="100000"/>
                  </a:schemeClr>
                </a:solidFill>
                <a:latin typeface="Arial"/>
                <a:sym typeface="Arial"/>
              </a:rPr>
              <a:t>受</a:t>
            </a:r>
            <a:r>
              <a:rPr lang="zh-CN" altLang="en-US" sz="1200" kern="0" dirty="0">
                <a:solidFill>
                  <a:schemeClr val="tx1">
                    <a:lumMod val="100000"/>
                  </a:schemeClr>
                </a:solidFill>
                <a:latin typeface="Arial"/>
                <a:sym typeface="Arial"/>
              </a:rPr>
              <a:t>俄罗斯消费者</a:t>
            </a:r>
            <a:r>
              <a:rPr lang="zh-CN" altLang="en-US" sz="1200" kern="0" dirty="0" smtClean="0">
                <a:solidFill>
                  <a:schemeClr val="tx1">
                    <a:lumMod val="100000"/>
                  </a:schemeClr>
                </a:solidFill>
                <a:latin typeface="Arial"/>
                <a:sym typeface="Arial"/>
              </a:rPr>
              <a:t>欢迎</a:t>
            </a:r>
            <a:r>
              <a:rPr lang="zh-CN" altLang="en-US" sz="1200" kern="0">
                <a:solidFill>
                  <a:schemeClr val="tx1">
                    <a:lumMod val="100000"/>
                  </a:schemeClr>
                </a:solidFill>
                <a:latin typeface="Arial"/>
                <a:sym typeface="Arial"/>
              </a:rPr>
              <a:t>的</a:t>
            </a:r>
            <a:r>
              <a:rPr lang="zh-CN" altLang="en-US" sz="1200" kern="0" smtClean="0">
                <a:solidFill>
                  <a:schemeClr val="tx1">
                    <a:lumMod val="100000"/>
                  </a:schemeClr>
                </a:solidFill>
                <a:latin typeface="Arial"/>
                <a:sym typeface="Arial"/>
              </a:rPr>
              <a:t>品牌。</a:t>
            </a:r>
            <a:r>
              <a:rPr lang="en-US" altLang="zh-CN" sz="1200" kern="0" smtClean="0">
                <a:solidFill>
                  <a:schemeClr val="tx1">
                    <a:lumMod val="100000"/>
                  </a:schemeClr>
                </a:solidFill>
                <a:latin typeface="Arial"/>
                <a:sym typeface="Arial"/>
              </a:rPr>
              <a:t> </a:t>
            </a:r>
            <a:r>
              <a:rPr lang="en-US" altLang="zh-CN" sz="1200" kern="0" err="1" smtClean="0">
                <a:solidFill>
                  <a:schemeClr val="tx1">
                    <a:lumMod val="100000"/>
                  </a:schemeClr>
                </a:solidFill>
                <a:latin typeface="Arial"/>
                <a:sym typeface="Arial"/>
              </a:rPr>
              <a:t>Rusagro</a:t>
            </a:r>
            <a:r>
              <a:rPr lang="zh-CN" altLang="en-US" sz="1200" kern="0" smtClean="0">
                <a:solidFill>
                  <a:schemeClr val="tx1">
                    <a:lumMod val="100000"/>
                  </a:schemeClr>
                </a:solidFill>
                <a:latin typeface="Arial"/>
                <a:sym typeface="Arial"/>
              </a:rPr>
              <a:t>品牌在品牌</a:t>
            </a:r>
            <a:r>
              <a:rPr lang="zh-CN" altLang="en-US" sz="1200" kern="0" dirty="0">
                <a:solidFill>
                  <a:schemeClr val="tx1">
                    <a:lumMod val="100000"/>
                  </a:schemeClr>
                </a:solidFill>
                <a:latin typeface="Arial"/>
                <a:sym typeface="Arial"/>
              </a:rPr>
              <a:t>知名度</a:t>
            </a:r>
            <a:r>
              <a:rPr lang="zh-CN" altLang="en-US" sz="1200" kern="0">
                <a:solidFill>
                  <a:schemeClr val="tx1">
                    <a:lumMod val="100000"/>
                  </a:schemeClr>
                </a:solidFill>
                <a:latin typeface="Arial"/>
                <a:sym typeface="Arial"/>
              </a:rPr>
              <a:t>、</a:t>
            </a:r>
            <a:r>
              <a:rPr lang="zh-CN" altLang="en-US" sz="1200" kern="0" smtClean="0">
                <a:solidFill>
                  <a:schemeClr val="tx1">
                    <a:lumMod val="100000"/>
                  </a:schemeClr>
                </a:solidFill>
                <a:latin typeface="Arial"/>
                <a:sym typeface="Arial"/>
              </a:rPr>
              <a:t>消费和消费者忠诚度指标上得分最高。</a:t>
            </a:r>
            <a:endParaRPr lang="en-US" sz="1200" kern="0" dirty="0">
              <a:solidFill>
                <a:schemeClr val="tx1">
                  <a:lumMod val="100000"/>
                </a:schemeClr>
              </a:solidFill>
              <a:latin typeface="Arial"/>
              <a:sym typeface="Arial"/>
            </a:endParaRPr>
          </a:p>
          <a:p>
            <a:pPr marL="12700" indent="0" rtl="0">
              <a:lnSpc>
                <a:spcPts val="1440"/>
              </a:lnSpc>
            </a:pPr>
            <a:endParaRPr lang="en-US" sz="1200" kern="0" dirty="0" smtClean="0">
              <a:solidFill>
                <a:schemeClr val="tx1">
                  <a:lumMod val="100000"/>
                </a:schemeClr>
              </a:solidFill>
              <a:latin typeface="Arial"/>
              <a:sym typeface="Arial"/>
            </a:endParaRPr>
          </a:p>
          <a:p>
            <a:pPr marL="12700">
              <a:lnSpc>
                <a:spcPts val="1440"/>
              </a:lnSpc>
            </a:pPr>
            <a:r>
              <a:rPr lang="zh-CN" altLang="en-US" sz="1200" kern="0" dirty="0" smtClean="0">
                <a:solidFill>
                  <a:schemeClr val="tx1">
                    <a:lumMod val="100000"/>
                  </a:schemeClr>
                </a:solidFill>
                <a:latin typeface="Arial"/>
                <a:sym typeface="Arial"/>
              </a:rPr>
              <a:t>鉴于国内糖产量的</a:t>
            </a:r>
            <a:r>
              <a:rPr lang="zh-CN" altLang="en-US" sz="1200" kern="0" dirty="0">
                <a:solidFill>
                  <a:schemeClr val="tx1">
                    <a:lumMod val="100000"/>
                  </a:schemeClr>
                </a:solidFill>
                <a:latin typeface="Arial"/>
                <a:sym typeface="Arial"/>
              </a:rPr>
              <a:t>增加</a:t>
            </a:r>
            <a:r>
              <a:rPr lang="zh-CN" altLang="en-US" sz="1200" kern="0" dirty="0" smtClean="0">
                <a:solidFill>
                  <a:schemeClr val="tx1">
                    <a:lumMod val="100000"/>
                  </a:schemeClr>
                </a:solidFill>
                <a:latin typeface="Arial"/>
                <a:sym typeface="Arial"/>
              </a:rPr>
              <a:t>，</a:t>
            </a:r>
            <a:r>
              <a:rPr lang="en-US" altLang="zh-CN" sz="1200" kern="0" dirty="0" err="1" smtClean="0">
                <a:solidFill>
                  <a:schemeClr val="tx1">
                    <a:lumMod val="100000"/>
                  </a:schemeClr>
                </a:solidFill>
                <a:latin typeface="Arial"/>
                <a:sym typeface="Arial"/>
              </a:rPr>
              <a:t>Rusagro</a:t>
            </a:r>
            <a:r>
              <a:rPr lang="zh-CN" altLang="en-US" sz="1200" kern="0" dirty="0" smtClean="0">
                <a:solidFill>
                  <a:schemeClr val="tx1">
                    <a:lumMod val="100000"/>
                  </a:schemeClr>
                </a:solidFill>
                <a:latin typeface="Arial"/>
                <a:sym typeface="Arial"/>
              </a:rPr>
              <a:t>认为</a:t>
            </a:r>
            <a:r>
              <a:rPr lang="zh-CN" altLang="en-US" sz="1200" kern="0" dirty="0">
                <a:solidFill>
                  <a:schemeClr val="tx1">
                    <a:lumMod val="100000"/>
                  </a:schemeClr>
                </a:solidFill>
                <a:latin typeface="Arial"/>
                <a:sym typeface="Arial"/>
              </a:rPr>
              <a:t>这是一个巨大的</a:t>
            </a:r>
            <a:r>
              <a:rPr lang="zh-CN" altLang="en-US" sz="1200" kern="0" dirty="0" smtClean="0">
                <a:solidFill>
                  <a:schemeClr val="tx1">
                    <a:lumMod val="100000"/>
                  </a:schemeClr>
                </a:solidFill>
                <a:latin typeface="Arial"/>
                <a:sym typeface="Arial"/>
              </a:rPr>
              <a:t>机会，推销糖产品到</a:t>
            </a:r>
            <a:r>
              <a:rPr lang="zh-CN" altLang="en-US" sz="1200" kern="0" dirty="0">
                <a:solidFill>
                  <a:schemeClr val="tx1">
                    <a:lumMod val="100000"/>
                  </a:schemeClr>
                </a:solidFill>
                <a:latin typeface="Arial"/>
                <a:sym typeface="Arial"/>
              </a:rPr>
              <a:t>中国，并希望与中国的进口商长期合作</a:t>
            </a:r>
            <a:r>
              <a:rPr lang="zh-CN" altLang="en-US" sz="1200" kern="0" dirty="0" smtClean="0">
                <a:solidFill>
                  <a:schemeClr val="tx1">
                    <a:lumMod val="100000"/>
                  </a:schemeClr>
                </a:solidFill>
                <a:latin typeface="Arial"/>
                <a:sym typeface="Arial"/>
              </a:rPr>
              <a:t>。</a:t>
            </a:r>
            <a:endParaRPr lang="en-US" sz="1200" kern="0" dirty="0" smtClean="0">
              <a:solidFill>
                <a:schemeClr val="tx1">
                  <a:lumMod val="100000"/>
                </a:schemeClr>
              </a:solidFill>
              <a:latin typeface="Arial"/>
              <a:sym typeface="Arial"/>
            </a:endParaRPr>
          </a:p>
          <a:p>
            <a:pPr marL="12700" indent="0" rtl="0">
              <a:lnSpc>
                <a:spcPts val="1440"/>
              </a:lnSpc>
            </a:pPr>
            <a:endParaRPr lang="en-US" sz="1200" kern="0" dirty="0" smtClean="0">
              <a:solidFill>
                <a:schemeClr val="tx1">
                  <a:lumMod val="100000"/>
                </a:schemeClr>
              </a:solidFill>
              <a:latin typeface="Arial"/>
              <a:sym typeface="Arial"/>
            </a:endParaRPr>
          </a:p>
          <a:p>
            <a:pPr marL="12700" indent="0" rtl="0">
              <a:lnSpc>
                <a:spcPts val="1440"/>
              </a:lnSpc>
            </a:pPr>
            <a:endParaRPr lang="en-US" sz="1200" kern="0" dirty="0">
              <a:solidFill>
                <a:schemeClr val="tx1">
                  <a:lumMod val="100000"/>
                </a:schemeClr>
              </a:solidFill>
              <a:latin typeface="Arial"/>
              <a:sym typeface="Arial"/>
            </a:endParaRPr>
          </a:p>
          <a:p>
            <a:pPr marL="12700" indent="0" rtl="0">
              <a:lnSpc>
                <a:spcPts val="1440"/>
              </a:lnSpc>
            </a:pPr>
            <a:endParaRPr lang="en-US" sz="1200" kern="0" dirty="0" smtClean="0">
              <a:solidFill>
                <a:schemeClr val="tx1">
                  <a:lumMod val="100000"/>
                </a:schemeClr>
              </a:solidFill>
              <a:latin typeface="Arial"/>
              <a:sym typeface="Arial"/>
            </a:endParaRPr>
          </a:p>
          <a:p>
            <a:pPr marL="12700" indent="0" rtl="0">
              <a:lnSpc>
                <a:spcPts val="1440"/>
              </a:lnSpc>
            </a:pPr>
            <a:endParaRPr lang="en-US" sz="1200" kern="0" dirty="0">
              <a:solidFill>
                <a:schemeClr val="tx1">
                  <a:lumMod val="100000"/>
                </a:schemeClr>
              </a:solidFill>
              <a:latin typeface="Arial"/>
              <a:sym typeface="Arial"/>
            </a:endParaRPr>
          </a:p>
          <a:p>
            <a:pPr marL="12700" indent="0" rtl="0">
              <a:lnSpc>
                <a:spcPts val="1440"/>
              </a:lnSpc>
            </a:pPr>
            <a:endParaRPr lang="en-US" sz="1200" kern="0" dirty="0" smtClean="0">
              <a:solidFill>
                <a:schemeClr val="tx1">
                  <a:lumMod val="100000"/>
                </a:schemeClr>
              </a:solidFill>
              <a:latin typeface="Arial"/>
              <a:sym typeface="Arial"/>
            </a:endParaRPr>
          </a:p>
          <a:p>
            <a:pPr marL="12700" indent="0" rtl="0">
              <a:lnSpc>
                <a:spcPts val="1440"/>
              </a:lnSpc>
            </a:pPr>
            <a:endParaRPr lang="en-US" sz="1200" kern="0" dirty="0">
              <a:solidFill>
                <a:schemeClr val="tx1">
                  <a:lumMod val="100000"/>
                </a:schemeClr>
              </a:solidFill>
              <a:latin typeface="Arial"/>
              <a:sym typeface="Arial"/>
            </a:endParaRPr>
          </a:p>
          <a:p>
            <a:pPr marL="12700" indent="0" rtl="0">
              <a:lnSpc>
                <a:spcPts val="1440"/>
              </a:lnSpc>
            </a:pPr>
            <a:endParaRPr lang="en-US" sz="1200" kern="0" dirty="0" smtClean="0">
              <a:solidFill>
                <a:schemeClr val="tx1">
                  <a:lumMod val="100000"/>
                </a:schemeClr>
              </a:solidFill>
              <a:latin typeface="Arial"/>
              <a:sym typeface="Arial"/>
            </a:endParaRPr>
          </a:p>
          <a:p>
            <a:pPr marL="12700" indent="0" rtl="0">
              <a:lnSpc>
                <a:spcPts val="1440"/>
              </a:lnSpc>
            </a:pPr>
            <a:endParaRPr lang="en-US" sz="1200" kern="0" dirty="0">
              <a:solidFill>
                <a:schemeClr val="tx1">
                  <a:lumMod val="100000"/>
                </a:schemeClr>
              </a:solidFill>
              <a:latin typeface="Arial"/>
              <a:sym typeface="Arial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394704" y="1261872"/>
            <a:ext cx="3828288" cy="5160264"/>
          </a:xfrm>
          <a:prstGeom prst="rect">
            <a:avLst/>
          </a:prstGeom>
        </p:spPr>
        <p:txBody>
          <a:bodyPr lIns="0" tIns="0" rIns="0" bIns="0" rtlCol="0">
            <a:noAutofit/>
          </a:bodyPr>
          <a:lstStyle/>
          <a:p>
            <a:pPr marL="12700" marR="88900">
              <a:lnSpc>
                <a:spcPts val="1440"/>
              </a:lnSpc>
            </a:pPr>
            <a:r>
              <a:rPr lang="en-US" sz="1200" dirty="0">
                <a:latin typeface="Arial"/>
                <a:sym typeface="Arial"/>
              </a:rPr>
              <a:t>• </a:t>
            </a:r>
            <a:r>
              <a:rPr lang="en-US" altLang="zh-CN" sz="1200" dirty="0" smtClean="0">
                <a:latin typeface="Arial"/>
                <a:sym typeface="Arial"/>
              </a:rPr>
              <a:t>2015</a:t>
            </a:r>
            <a:r>
              <a:rPr lang="zh-CN" altLang="en-US" sz="1200" dirty="0" smtClean="0">
                <a:latin typeface="Arial"/>
                <a:sym typeface="Arial"/>
              </a:rPr>
              <a:t>年，糖产品业务部开始研究一</a:t>
            </a:r>
            <a:r>
              <a:rPr lang="zh-CN" altLang="en-US" sz="1200" dirty="0">
                <a:latin typeface="Arial"/>
                <a:sym typeface="Arial"/>
              </a:rPr>
              <a:t>个</a:t>
            </a:r>
            <a:r>
              <a:rPr lang="zh-CN" altLang="en-US" sz="1200" dirty="0" smtClean="0">
                <a:latin typeface="Arial"/>
                <a:sym typeface="Arial"/>
              </a:rPr>
              <a:t>新的产品种类</a:t>
            </a:r>
            <a:r>
              <a:rPr lang="en-US" altLang="zh-CN" sz="1200" dirty="0" smtClean="0">
                <a:latin typeface="Arial"/>
                <a:sym typeface="Arial"/>
              </a:rPr>
              <a:t>“</a:t>
            </a:r>
            <a:r>
              <a:rPr lang="zh-CN" altLang="en-US" sz="1200" dirty="0" smtClean="0">
                <a:latin typeface="Arial"/>
                <a:sym typeface="Arial"/>
              </a:rPr>
              <a:t>谷物</a:t>
            </a:r>
            <a:r>
              <a:rPr lang="en-US" altLang="zh-CN" sz="1200" dirty="0" smtClean="0">
                <a:latin typeface="Arial"/>
                <a:sym typeface="Arial"/>
              </a:rPr>
              <a:t>”</a:t>
            </a:r>
            <a:r>
              <a:rPr lang="zh-CN" altLang="en-US" sz="1200" smtClean="0">
                <a:latin typeface="Arial"/>
                <a:sym typeface="Arial"/>
              </a:rPr>
              <a:t>。</a:t>
            </a:r>
            <a:r>
              <a:rPr lang="en-US" altLang="zh-CN" sz="1200" smtClean="0">
                <a:latin typeface="Arial"/>
                <a:sym typeface="Arial"/>
              </a:rPr>
              <a:t> </a:t>
            </a:r>
            <a:r>
              <a:rPr lang="zh-CN" altLang="en-US" sz="1200" smtClean="0">
                <a:latin typeface="Arial"/>
                <a:sym typeface="Arial"/>
              </a:rPr>
              <a:t>公司的新品牌，在</a:t>
            </a:r>
            <a:r>
              <a:rPr lang="zh-CN" altLang="en-US" sz="1200" dirty="0">
                <a:latin typeface="Arial"/>
                <a:sym typeface="Arial"/>
              </a:rPr>
              <a:t>俄罗斯</a:t>
            </a:r>
            <a:r>
              <a:rPr lang="en-US" altLang="zh-CN" sz="1200" dirty="0" smtClean="0">
                <a:latin typeface="Arial"/>
                <a:sym typeface="Arial"/>
              </a:rPr>
              <a:t>“</a:t>
            </a:r>
            <a:r>
              <a:rPr lang="zh-CN" altLang="en-US" sz="1200" dirty="0">
                <a:latin typeface="Arial"/>
                <a:sym typeface="Arial"/>
              </a:rPr>
              <a:t>谷物</a:t>
            </a:r>
            <a:r>
              <a:rPr lang="en-US" altLang="zh-CN" sz="1200" dirty="0">
                <a:latin typeface="Arial"/>
                <a:sym typeface="Arial"/>
              </a:rPr>
              <a:t>” </a:t>
            </a:r>
            <a:r>
              <a:rPr lang="zh-CN" altLang="en-US" sz="1200" dirty="0" smtClean="0">
                <a:latin typeface="Arial"/>
                <a:sym typeface="Arial"/>
              </a:rPr>
              <a:t>种类属于国内传统</a:t>
            </a:r>
            <a:r>
              <a:rPr lang="zh-CN" altLang="en-US" sz="1200" smtClean="0">
                <a:latin typeface="Arial"/>
                <a:sym typeface="Arial"/>
              </a:rPr>
              <a:t>商标，该品牌下销售</a:t>
            </a:r>
            <a:r>
              <a:rPr lang="zh-CN" altLang="en-US" sz="1200" dirty="0">
                <a:latin typeface="Arial"/>
                <a:sym typeface="Arial"/>
              </a:rPr>
              <a:t>的</a:t>
            </a:r>
            <a:r>
              <a:rPr lang="zh-CN" altLang="en-US" sz="1200" dirty="0" smtClean="0">
                <a:latin typeface="Arial"/>
                <a:sym typeface="Arial"/>
              </a:rPr>
              <a:t>产品主要是长粒白米、长粒非白米、短</a:t>
            </a:r>
            <a:r>
              <a:rPr lang="zh-CN" altLang="en-US" sz="1200" smtClean="0">
                <a:latin typeface="Arial"/>
                <a:sym typeface="Arial"/>
              </a:rPr>
              <a:t>粒米和</a:t>
            </a:r>
            <a:r>
              <a:rPr lang="zh-CN" altLang="en-US" sz="1200" dirty="0" smtClean="0">
                <a:latin typeface="Arial"/>
                <a:sym typeface="Arial"/>
              </a:rPr>
              <a:t>荞麦。</a:t>
            </a:r>
            <a:r>
              <a:rPr lang="en-US" altLang="zh-CN" sz="1200" dirty="0" smtClean="0">
                <a:latin typeface="Arial"/>
                <a:sym typeface="Arial"/>
              </a:rPr>
              <a:t> </a:t>
            </a:r>
            <a:r>
              <a:rPr lang="en-US" altLang="zh-CN" sz="1200" dirty="0" err="1">
                <a:latin typeface="Arial"/>
                <a:sym typeface="Arial"/>
              </a:rPr>
              <a:t>Rusagro</a:t>
            </a:r>
            <a:r>
              <a:rPr lang="en-US" altLang="zh-CN" sz="1200" dirty="0">
                <a:latin typeface="Arial"/>
                <a:sym typeface="Arial"/>
              </a:rPr>
              <a:t> </a:t>
            </a:r>
            <a:r>
              <a:rPr lang="zh-CN" altLang="en-US" sz="1200" dirty="0">
                <a:latin typeface="Arial"/>
                <a:sym typeface="Arial"/>
              </a:rPr>
              <a:t>计划增加</a:t>
            </a:r>
            <a:r>
              <a:rPr lang="zh-CN" altLang="en-US" sz="1200" dirty="0" smtClean="0">
                <a:latin typeface="Arial"/>
                <a:sym typeface="Arial"/>
              </a:rPr>
              <a:t>其</a:t>
            </a:r>
            <a:r>
              <a:rPr lang="zh-CN" altLang="en-US" sz="1200" smtClean="0">
                <a:latin typeface="Arial"/>
                <a:sym typeface="Arial"/>
              </a:rPr>
              <a:t>产量，用于</a:t>
            </a:r>
            <a:r>
              <a:rPr lang="zh-CN" altLang="en-US" sz="1200" dirty="0" smtClean="0">
                <a:latin typeface="Arial"/>
                <a:sym typeface="Arial"/>
              </a:rPr>
              <a:t>制造</a:t>
            </a:r>
            <a:r>
              <a:rPr lang="en-US" altLang="zh-CN" sz="1200" smtClean="0">
                <a:latin typeface="Arial"/>
                <a:sym typeface="Arial"/>
              </a:rPr>
              <a:t>“</a:t>
            </a:r>
            <a:r>
              <a:rPr lang="zh-CN" altLang="en-US" sz="1200" smtClean="0">
                <a:latin typeface="Arial"/>
                <a:sym typeface="Arial"/>
              </a:rPr>
              <a:t>谷物”类别</a:t>
            </a:r>
            <a:r>
              <a:rPr lang="zh-CN" altLang="en-US" sz="1200" dirty="0" smtClean="0">
                <a:latin typeface="Arial"/>
                <a:sym typeface="Arial"/>
              </a:rPr>
              <a:t>中的</a:t>
            </a:r>
            <a:r>
              <a:rPr lang="zh-CN" altLang="en-US" sz="1200" smtClean="0">
                <a:latin typeface="Arial"/>
                <a:sym typeface="Arial"/>
              </a:rPr>
              <a:t>产品 。</a:t>
            </a:r>
            <a:r>
              <a:rPr lang="en-US" altLang="zh-CN" sz="1200" smtClean="0">
                <a:latin typeface="Arial"/>
                <a:sym typeface="Arial"/>
              </a:rPr>
              <a:t> </a:t>
            </a:r>
            <a:endParaRPr lang="en-US" sz="1200" dirty="0">
              <a:latin typeface="Arial"/>
              <a:sym typeface="Arial"/>
            </a:endParaRPr>
          </a:p>
          <a:p>
            <a:pPr marL="12700" indent="0" rtl="0">
              <a:lnSpc>
                <a:spcPts val="1440"/>
              </a:lnSpc>
            </a:pPr>
            <a:r>
              <a:rPr lang="en-US" sz="1200" dirty="0">
                <a:latin typeface="Arial"/>
                <a:sym typeface="Arial"/>
              </a:rPr>
              <a:t>• </a:t>
            </a:r>
            <a:r>
              <a:rPr lang="en-US" altLang="zh-CN" sz="1200" dirty="0" err="1" smtClean="0">
                <a:latin typeface="Arial"/>
                <a:sym typeface="Arial"/>
              </a:rPr>
              <a:t>Rusagro</a:t>
            </a:r>
            <a:r>
              <a:rPr lang="zh-CN" altLang="en-US" sz="1200" smtClean="0">
                <a:latin typeface="Arial"/>
                <a:sym typeface="Arial"/>
              </a:rPr>
              <a:t>负责执行全套相关工作</a:t>
            </a:r>
            <a:r>
              <a:rPr lang="zh-CN" altLang="en-US" sz="1200" dirty="0" smtClean="0">
                <a:latin typeface="Arial"/>
                <a:sym typeface="Arial"/>
              </a:rPr>
              <a:t>，包括交付</a:t>
            </a:r>
            <a:r>
              <a:rPr lang="zh-CN" altLang="en-US" sz="1200" dirty="0">
                <a:latin typeface="Arial"/>
                <a:sym typeface="Arial"/>
              </a:rPr>
              <a:t>、重新包装和</a:t>
            </a:r>
            <a:r>
              <a:rPr lang="zh-CN" altLang="en-US" sz="1200" dirty="0" smtClean="0">
                <a:latin typeface="Arial"/>
                <a:sym typeface="Arial"/>
              </a:rPr>
              <a:t>贸易信贷。 </a:t>
            </a:r>
            <a:endParaRPr lang="zh-CN" altLang="en-US" sz="1200" dirty="0">
              <a:latin typeface="Arial"/>
              <a:sym typeface="Arial"/>
            </a:endParaRPr>
          </a:p>
          <a:p>
            <a:pPr marL="12700">
              <a:lnSpc>
                <a:spcPts val="1440"/>
              </a:lnSpc>
            </a:pPr>
            <a:r>
              <a:rPr lang="zh-CN" altLang="en-US" sz="1200" dirty="0" smtClean="0">
                <a:latin typeface="Arial"/>
                <a:sym typeface="Arial"/>
              </a:rPr>
              <a:t>分销</a:t>
            </a:r>
            <a:r>
              <a:rPr lang="zh-CN" altLang="en-US" sz="1200" dirty="0">
                <a:latin typeface="Arial"/>
                <a:sym typeface="Arial"/>
              </a:rPr>
              <a:t>网络覆盖了俄罗斯和独联体国家的</a:t>
            </a:r>
            <a:r>
              <a:rPr lang="en-US" altLang="zh-CN" sz="1200" dirty="0">
                <a:latin typeface="Arial"/>
                <a:sym typeface="Arial"/>
              </a:rPr>
              <a:t>60</a:t>
            </a:r>
            <a:r>
              <a:rPr lang="zh-CN" altLang="en-US" sz="1200">
                <a:latin typeface="Arial"/>
                <a:sym typeface="Arial"/>
              </a:rPr>
              <a:t>多</a:t>
            </a:r>
            <a:r>
              <a:rPr lang="zh-CN" altLang="en-US" sz="1200" smtClean="0">
                <a:latin typeface="Arial"/>
                <a:sym typeface="Arial"/>
              </a:rPr>
              <a:t>个地区，能够帮助</a:t>
            </a:r>
            <a:r>
              <a:rPr lang="zh-CN" altLang="en-US" sz="1200" dirty="0">
                <a:latin typeface="Arial"/>
                <a:sym typeface="Arial"/>
              </a:rPr>
              <a:t>我们的</a:t>
            </a:r>
            <a:r>
              <a:rPr lang="zh-CN" altLang="en-US" sz="1200" dirty="0" smtClean="0">
                <a:latin typeface="Arial"/>
                <a:sym typeface="Arial"/>
              </a:rPr>
              <a:t>客户</a:t>
            </a:r>
            <a:r>
              <a:rPr lang="zh-CN" altLang="en-US" sz="1200" dirty="0">
                <a:latin typeface="Arial"/>
                <a:sym typeface="Arial"/>
              </a:rPr>
              <a:t>在最</a:t>
            </a:r>
            <a:r>
              <a:rPr lang="zh-CN" altLang="en-US" sz="1200" dirty="0" smtClean="0">
                <a:latin typeface="Arial"/>
                <a:sym typeface="Arial"/>
              </a:rPr>
              <a:t>短时间内、最佳条件</a:t>
            </a:r>
            <a:r>
              <a:rPr lang="zh-CN" altLang="en-US" sz="1200" smtClean="0">
                <a:latin typeface="Arial"/>
                <a:sym typeface="Arial"/>
              </a:rPr>
              <a:t>下获得优质糖</a:t>
            </a:r>
            <a:r>
              <a:rPr lang="zh-CN" altLang="en-US" sz="1200" dirty="0" smtClean="0">
                <a:latin typeface="Arial"/>
                <a:sym typeface="Arial"/>
              </a:rPr>
              <a:t>产品。</a:t>
            </a:r>
            <a:endParaRPr lang="ru-RU" sz="1200" dirty="0" smtClean="0">
              <a:latin typeface="Arial"/>
              <a:sym typeface="Arial"/>
            </a:endParaRPr>
          </a:p>
          <a:p>
            <a:pPr marL="12700" indent="0" rtl="0">
              <a:lnSpc>
                <a:spcPts val="1440"/>
              </a:lnSpc>
            </a:pPr>
            <a:endParaRPr lang="ru-RU" sz="1200" dirty="0">
              <a:latin typeface="Arial"/>
              <a:sym typeface="Arial"/>
            </a:endParaRPr>
          </a:p>
          <a:p>
            <a:pPr marL="12700">
              <a:lnSpc>
                <a:spcPts val="1440"/>
              </a:lnSpc>
            </a:pPr>
            <a:r>
              <a:rPr lang="zh-CN" altLang="en-US" sz="1200" kern="0" dirty="0" smtClean="0">
                <a:solidFill>
                  <a:schemeClr val="tx1">
                    <a:lumMod val="100000"/>
                  </a:schemeClr>
                </a:solidFill>
                <a:sym typeface="Arial"/>
              </a:rPr>
              <a:t>联系方式：</a:t>
            </a:r>
            <a:endParaRPr lang="en-US" sz="1200" kern="0" dirty="0">
              <a:solidFill>
                <a:schemeClr val="tx1">
                  <a:lumMod val="100000"/>
                </a:schemeClr>
              </a:solidFill>
              <a:sym typeface="Arial"/>
            </a:endParaRPr>
          </a:p>
          <a:p>
            <a:pPr marL="12700">
              <a:lnSpc>
                <a:spcPts val="1440"/>
              </a:lnSpc>
            </a:pPr>
            <a:r>
              <a:rPr lang="zh-CN" altLang="en-US" sz="1200" kern="0" dirty="0" smtClean="0">
                <a:solidFill>
                  <a:schemeClr val="tx1">
                    <a:lumMod val="100000"/>
                  </a:schemeClr>
                </a:solidFill>
                <a:sym typeface="Arial"/>
              </a:rPr>
              <a:t>英语及俄语客户：</a:t>
            </a:r>
            <a:endParaRPr lang="en-US" sz="1200" dirty="0" smtClean="0"/>
          </a:p>
          <a:p>
            <a:r>
              <a:rPr lang="zh-CN" altLang="en-US" sz="1200" dirty="0" smtClean="0"/>
              <a:t>亚历山德拉</a:t>
            </a:r>
            <a:r>
              <a:rPr lang="en-US" altLang="zh-CN" sz="1200" dirty="0" smtClean="0"/>
              <a:t>·</a:t>
            </a:r>
            <a:r>
              <a:rPr lang="zh-CN" altLang="en-US" sz="1200" dirty="0" smtClean="0"/>
              <a:t>普拉克希娜 （</a:t>
            </a:r>
            <a:r>
              <a:rPr lang="en-US" altLang="zh-CN" sz="1200" dirty="0" smtClean="0"/>
              <a:t>Alexandra </a:t>
            </a:r>
            <a:r>
              <a:rPr lang="en-US" sz="1200" dirty="0" err="1" smtClean="0"/>
              <a:t>Plaksina</a:t>
            </a:r>
            <a:r>
              <a:rPr lang="zh-CN" altLang="en-US" sz="1200" dirty="0" smtClean="0"/>
              <a:t>）</a:t>
            </a:r>
            <a:endParaRPr lang="ru-RU" sz="1200" dirty="0"/>
          </a:p>
          <a:p>
            <a:r>
              <a:rPr lang="zh-CN" altLang="en-US" sz="1200" dirty="0" smtClean="0"/>
              <a:t>出口销售部（糖产品业务）</a:t>
            </a:r>
            <a:endParaRPr lang="ru-RU" sz="1200" dirty="0"/>
          </a:p>
          <a:p>
            <a:r>
              <a:rPr lang="en-US" sz="1200" dirty="0" err="1"/>
              <a:t>Rusagro</a:t>
            </a:r>
            <a:r>
              <a:rPr lang="en-US" sz="1200" dirty="0"/>
              <a:t> </a:t>
            </a:r>
            <a:r>
              <a:rPr lang="zh-CN" altLang="en-US" sz="1200" dirty="0" smtClean="0"/>
              <a:t>集团</a:t>
            </a:r>
            <a:endParaRPr lang="ru-RU" sz="1200" dirty="0"/>
          </a:p>
          <a:p>
            <a:r>
              <a:rPr lang="zh-CN" altLang="en-US" sz="1200" dirty="0" smtClean="0"/>
              <a:t>电话：</a:t>
            </a:r>
            <a:r>
              <a:rPr lang="en-US" sz="1200" dirty="0" smtClean="0"/>
              <a:t>+</a:t>
            </a:r>
            <a:r>
              <a:rPr lang="en-US" sz="1200" dirty="0"/>
              <a:t>7(495)363-16-61 ext. 1883</a:t>
            </a:r>
            <a:endParaRPr lang="ru-RU" sz="1200" dirty="0"/>
          </a:p>
          <a:p>
            <a:r>
              <a:rPr lang="en-US" sz="1200" u="sng" dirty="0" smtClean="0">
                <a:solidFill>
                  <a:schemeClr val="accent1"/>
                </a:solidFill>
                <a:hlinkClick r:id="rId3"/>
              </a:rPr>
              <a:t>APlaksina@rusagrogroup.ru</a:t>
            </a:r>
            <a:endParaRPr lang="ru-RU" sz="1200" u="sng" dirty="0" smtClean="0">
              <a:solidFill>
                <a:schemeClr val="accent1"/>
              </a:solidFill>
            </a:endParaRPr>
          </a:p>
          <a:p>
            <a:endParaRPr lang="ru-RU" sz="1200" u="sng" dirty="0"/>
          </a:p>
          <a:p>
            <a:r>
              <a:rPr lang="zh-CN" altLang="en-US" sz="1200" dirty="0" smtClean="0"/>
              <a:t>塔拉申科</a:t>
            </a:r>
            <a:r>
              <a:rPr lang="en-US" altLang="zh-CN" sz="1200" dirty="0" smtClean="0"/>
              <a:t>·</a:t>
            </a:r>
            <a:r>
              <a:rPr lang="zh-CN" altLang="en-US" sz="1200" dirty="0" smtClean="0"/>
              <a:t>鲁斯兰（</a:t>
            </a:r>
            <a:r>
              <a:rPr lang="en-US" altLang="zh-CN" sz="1200" dirty="0" err="1" smtClean="0"/>
              <a:t>T</a:t>
            </a:r>
            <a:r>
              <a:rPr lang="en-US" sz="1200" dirty="0" err="1" smtClean="0"/>
              <a:t>arasenko</a:t>
            </a:r>
            <a:r>
              <a:rPr lang="en-US" sz="1200" dirty="0" smtClean="0"/>
              <a:t> </a:t>
            </a:r>
            <a:r>
              <a:rPr lang="en-US" sz="1200" dirty="0" err="1" smtClean="0"/>
              <a:t>Ruslan</a:t>
            </a:r>
            <a:r>
              <a:rPr lang="zh-CN" altLang="en-US" sz="1200" dirty="0" smtClean="0"/>
              <a:t>）</a:t>
            </a:r>
            <a:endParaRPr lang="en-US" sz="1200" dirty="0" smtClean="0"/>
          </a:p>
          <a:p>
            <a:r>
              <a:rPr lang="zh-CN" altLang="en-US" sz="1200" dirty="0"/>
              <a:t>销售部总监</a:t>
            </a:r>
            <a:endParaRPr lang="en-US" altLang="zh-CN" sz="1200" dirty="0"/>
          </a:p>
          <a:p>
            <a:r>
              <a:rPr lang="en-US" sz="1200" u="sng" dirty="0" smtClean="0">
                <a:solidFill>
                  <a:schemeClr val="accent1"/>
                </a:solidFill>
              </a:rPr>
              <a:t>rtarasenko@rusagrogroup.ru</a:t>
            </a:r>
            <a:endParaRPr lang="ru-RU" sz="1200" u="sng" dirty="0">
              <a:solidFill>
                <a:schemeClr val="accent1"/>
              </a:solidFill>
            </a:endParaRPr>
          </a:p>
          <a:p>
            <a:pPr marL="12700" indent="0" rtl="0">
              <a:lnSpc>
                <a:spcPts val="1440"/>
              </a:lnSpc>
            </a:pPr>
            <a:endParaRPr lang="en-US" sz="1200" dirty="0">
              <a:latin typeface="Arial"/>
              <a:sym typeface="Arial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68752" y="548680"/>
            <a:ext cx="4279376" cy="448056"/>
          </a:xfrm>
          <a:prstGeom prst="rect">
            <a:avLst/>
          </a:prstGeom>
        </p:spPr>
        <p:txBody>
          <a:bodyPr lIns="0" tIns="0" rIns="0" bIns="0" rtlCol="0">
            <a:noAutofit/>
          </a:bodyPr>
          <a:lstStyle/>
          <a:p>
            <a:pPr indent="0" rtl="0"/>
            <a:r>
              <a:rPr lang="en-US" sz="2400" dirty="0">
                <a:solidFill>
                  <a:srgbClr val="FFFFFF"/>
                </a:solidFill>
                <a:latin typeface="Arial"/>
                <a:sym typeface="Arial"/>
              </a:rPr>
              <a:t>RUSAGRO </a:t>
            </a:r>
            <a:r>
              <a:rPr lang="zh-CN" altLang="en-US" sz="2400" smtClean="0">
                <a:solidFill>
                  <a:srgbClr val="FFFFFF"/>
                </a:solidFill>
                <a:latin typeface="Arial"/>
                <a:sym typeface="Arial"/>
              </a:rPr>
              <a:t>集团糖产品</a:t>
            </a:r>
            <a:endParaRPr lang="en-US" sz="2400" dirty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000656" y="6628710"/>
            <a:ext cx="14401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rtl="0"/>
            <a:fld id="{B0DD748A-43B4-4ED8-9FAE-0576D0C7433B}" type="slidenum">
              <a:rPr lang="ru-RU" sz="1200" smtClean="0">
                <a:latin typeface="Arial"/>
                <a:sym typeface="Arial"/>
              </a:rPr>
              <a:pPr rtl="0"/>
              <a:t>4</a:t>
            </a:fld>
            <a:endParaRPr lang="ru-RU" sz="1200" dirty="0">
              <a:latin typeface="Arial"/>
              <a:sym typeface="Arial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/>
          <a:srcRect b="72168"/>
          <a:stretch/>
        </p:blipFill>
        <p:spPr>
          <a:xfrm>
            <a:off x="0" y="0"/>
            <a:ext cx="12192000" cy="190869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780" y="4282440"/>
            <a:ext cx="2197216" cy="252069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11936" y="532672"/>
            <a:ext cx="10412656" cy="448056"/>
          </a:xfrm>
          <a:prstGeom prst="rect">
            <a:avLst/>
          </a:prstGeom>
          <a:noFill/>
        </p:spPr>
        <p:txBody>
          <a:bodyPr lIns="0" tIns="0" rIns="0" bIns="0" rtlCol="0">
            <a:noAutofit/>
          </a:bodyPr>
          <a:lstStyle/>
          <a:p>
            <a:pPr indent="0" algn="ctr" rtl="0">
              <a:spcAft>
                <a:spcPts val="2940"/>
              </a:spcAft>
            </a:pPr>
            <a:r>
              <a:rPr lang="zh-CN" altLang="en-US" sz="2400" dirty="0" smtClean="0">
                <a:solidFill>
                  <a:srgbClr val="FFFFFF"/>
                </a:solidFill>
                <a:latin typeface="Arial"/>
                <a:sym typeface="Arial"/>
              </a:rPr>
              <a:t>集团拥有</a:t>
            </a:r>
            <a:r>
              <a:rPr lang="en-US" altLang="zh-CN" sz="2400" dirty="0" smtClean="0">
                <a:solidFill>
                  <a:srgbClr val="FFFFFF"/>
                </a:solidFill>
                <a:latin typeface="Arial"/>
                <a:sym typeface="Arial"/>
              </a:rPr>
              <a:t>9</a:t>
            </a:r>
            <a:r>
              <a:rPr lang="zh-CN" altLang="en-US" sz="2400" smtClean="0">
                <a:solidFill>
                  <a:srgbClr val="FFFFFF"/>
                </a:solidFill>
                <a:latin typeface="Arial"/>
                <a:sym typeface="Arial"/>
              </a:rPr>
              <a:t>家糖厂、</a:t>
            </a:r>
            <a:r>
              <a:rPr lang="en-US" altLang="zh-CN" sz="2400" smtClean="0">
                <a:solidFill>
                  <a:srgbClr val="FFFFFF"/>
                </a:solidFill>
                <a:latin typeface="Arial"/>
                <a:sym typeface="Arial"/>
              </a:rPr>
              <a:t>1</a:t>
            </a:r>
            <a:r>
              <a:rPr lang="zh-CN" altLang="en-US" sz="2400" dirty="0" smtClean="0">
                <a:solidFill>
                  <a:srgbClr val="FFFFFF"/>
                </a:solidFill>
                <a:latin typeface="Arial"/>
                <a:sym typeface="Arial"/>
              </a:rPr>
              <a:t>家荞麦及燕麦加工厂</a:t>
            </a:r>
            <a:endParaRPr lang="en-US" sz="2400" dirty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11936" y="1231392"/>
            <a:ext cx="9457944" cy="368808"/>
          </a:xfrm>
          <a:prstGeom prst="rect">
            <a:avLst/>
          </a:prstGeom>
        </p:spPr>
        <p:txBody>
          <a:bodyPr lIns="0" tIns="0" rIns="0" bIns="0" rtlCol="0">
            <a:noAutofit/>
          </a:bodyPr>
          <a:lstStyle/>
          <a:p>
            <a:pPr marL="1803400">
              <a:spcBef>
                <a:spcPts val="2940"/>
              </a:spcBef>
            </a:pPr>
            <a:r>
              <a:rPr lang="zh-CN" altLang="en-US" dirty="0" smtClean="0">
                <a:latin typeface="Arial"/>
                <a:sym typeface="Arial"/>
              </a:rPr>
              <a:t>别尔哥罗德地区 </a:t>
            </a:r>
            <a:r>
              <a:rPr lang="en-US" dirty="0" smtClean="0">
                <a:latin typeface="Arial"/>
                <a:sym typeface="Arial"/>
              </a:rPr>
              <a:t>– 3</a:t>
            </a:r>
            <a:r>
              <a:rPr lang="zh-CN" altLang="en-US" dirty="0" smtClean="0">
                <a:latin typeface="Arial"/>
                <a:sym typeface="Arial"/>
              </a:rPr>
              <a:t>家糖厂</a:t>
            </a:r>
            <a:endParaRPr lang="en-US" dirty="0">
              <a:latin typeface="Arial"/>
              <a:sym typeface="Arial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28344" y="1828800"/>
            <a:ext cx="4523232" cy="2002536"/>
          </a:xfrm>
          <a:prstGeom prst="rect">
            <a:avLst/>
          </a:prstGeom>
        </p:spPr>
        <p:txBody>
          <a:bodyPr lIns="0" tIns="0" rIns="0" bIns="0" rtlCol="0">
            <a:noAutofit/>
          </a:bodyPr>
          <a:lstStyle/>
          <a:p>
            <a:pPr marL="12700" indent="0" rtl="0">
              <a:lnSpc>
                <a:spcPts val="1440"/>
              </a:lnSpc>
            </a:pPr>
            <a:r>
              <a:rPr lang="en-US" sz="1600" dirty="0" err="1">
                <a:solidFill>
                  <a:srgbClr val="10526F"/>
                </a:solidFill>
                <a:latin typeface="Arial"/>
                <a:sym typeface="Arial"/>
              </a:rPr>
              <a:t>Valuikisakhar</a:t>
            </a:r>
            <a:r>
              <a:rPr lang="en-US" sz="1600" dirty="0">
                <a:solidFill>
                  <a:srgbClr val="10526F"/>
                </a:solidFill>
                <a:latin typeface="Arial"/>
                <a:sym typeface="Arial"/>
              </a:rPr>
              <a:t> </a:t>
            </a:r>
            <a:r>
              <a:rPr lang="zh-CN" altLang="en-US" sz="1600" dirty="0" smtClean="0">
                <a:solidFill>
                  <a:srgbClr val="10526F"/>
                </a:solidFill>
                <a:latin typeface="Arial"/>
                <a:sym typeface="Arial"/>
              </a:rPr>
              <a:t>股份有限公司</a:t>
            </a:r>
            <a:endParaRPr lang="en-US" sz="1600" dirty="0">
              <a:solidFill>
                <a:srgbClr val="10526F"/>
              </a:solidFill>
              <a:latin typeface="Arial"/>
              <a:sym typeface="Arial"/>
            </a:endParaRPr>
          </a:p>
          <a:p>
            <a:pPr marL="12700" marR="1320800">
              <a:lnSpc>
                <a:spcPts val="1440"/>
              </a:lnSpc>
              <a:spcAft>
                <a:spcPts val="1890"/>
              </a:spcAft>
            </a:pPr>
            <a:r>
              <a:rPr lang="zh-CN" altLang="en-US" sz="1200" dirty="0" smtClean="0">
                <a:latin typeface="Arial"/>
                <a:sym typeface="Arial"/>
              </a:rPr>
              <a:t>糖厂产量：甜菜加工</a:t>
            </a:r>
            <a:r>
              <a:rPr lang="en-US" sz="1200" dirty="0" smtClean="0">
                <a:latin typeface="Arial"/>
                <a:sym typeface="Arial"/>
              </a:rPr>
              <a:t> – 5,250</a:t>
            </a:r>
            <a:r>
              <a:rPr lang="zh-CN" altLang="en-US" sz="1200" dirty="0" smtClean="0">
                <a:latin typeface="Arial"/>
                <a:sym typeface="Arial"/>
              </a:rPr>
              <a:t>吨</a:t>
            </a:r>
            <a:r>
              <a:rPr lang="en-US" sz="1200" dirty="0" smtClean="0">
                <a:latin typeface="Arial"/>
                <a:sym typeface="Arial"/>
              </a:rPr>
              <a:t>/</a:t>
            </a:r>
            <a:r>
              <a:rPr lang="zh-CN" altLang="en-US" sz="1200" dirty="0" smtClean="0">
                <a:latin typeface="Arial"/>
                <a:sym typeface="Arial"/>
              </a:rPr>
              <a:t>天，粗糖加工</a:t>
            </a:r>
            <a:r>
              <a:rPr lang="en-US" sz="1200" dirty="0" smtClean="0">
                <a:latin typeface="Arial"/>
                <a:sym typeface="Arial"/>
              </a:rPr>
              <a:t> </a:t>
            </a:r>
            <a:r>
              <a:rPr lang="en-US" sz="1200" dirty="0">
                <a:latin typeface="Arial"/>
                <a:sym typeface="Arial"/>
              </a:rPr>
              <a:t>– </a:t>
            </a:r>
            <a:r>
              <a:rPr lang="en-US" sz="1200" dirty="0" smtClean="0">
                <a:latin typeface="Arial"/>
                <a:sym typeface="Arial"/>
              </a:rPr>
              <a:t>750</a:t>
            </a:r>
            <a:r>
              <a:rPr lang="zh-CN" altLang="en-US" sz="1200" dirty="0" smtClean="0">
                <a:latin typeface="Arial"/>
                <a:sym typeface="Arial"/>
              </a:rPr>
              <a:t>吨</a:t>
            </a:r>
            <a:r>
              <a:rPr lang="en-US" sz="1200" dirty="0" smtClean="0">
                <a:latin typeface="Arial"/>
                <a:sym typeface="Arial"/>
              </a:rPr>
              <a:t>/</a:t>
            </a:r>
            <a:r>
              <a:rPr lang="zh-CN" altLang="en-US" sz="1200" dirty="0" smtClean="0">
                <a:latin typeface="Arial"/>
                <a:sym typeface="Arial"/>
              </a:rPr>
              <a:t>天</a:t>
            </a:r>
            <a:r>
              <a:rPr lang="zh-CN" altLang="en-US" sz="1200" smtClean="0">
                <a:latin typeface="Arial"/>
                <a:sym typeface="Arial"/>
              </a:rPr>
              <a:t>。</a:t>
            </a:r>
            <a:r>
              <a:rPr lang="en-US" sz="1200" smtClean="0">
                <a:latin typeface="Arial"/>
                <a:sym typeface="Arial"/>
              </a:rPr>
              <a:t> </a:t>
            </a:r>
            <a:r>
              <a:rPr lang="zh-CN" altLang="en-US" sz="1200" smtClean="0">
                <a:latin typeface="Arial"/>
                <a:sym typeface="Arial"/>
              </a:rPr>
              <a:t>产品</a:t>
            </a:r>
            <a:r>
              <a:rPr lang="zh-CN" altLang="en-US" sz="1200" dirty="0" smtClean="0">
                <a:latin typeface="Arial"/>
                <a:sym typeface="Arial"/>
              </a:rPr>
              <a:t>种类：</a:t>
            </a:r>
            <a:r>
              <a:rPr lang="en-US" sz="1200" dirty="0" smtClean="0">
                <a:latin typeface="Arial"/>
                <a:sym typeface="Arial"/>
              </a:rPr>
              <a:t> </a:t>
            </a:r>
            <a:r>
              <a:rPr lang="zh-CN" altLang="en-US" sz="1200" smtClean="0">
                <a:latin typeface="Arial"/>
                <a:sym typeface="Arial"/>
              </a:rPr>
              <a:t>砂糖，符合俄罗斯</a:t>
            </a:r>
            <a:r>
              <a:rPr lang="zh-CN" altLang="en-US" sz="1200" dirty="0" smtClean="0">
                <a:latin typeface="Arial"/>
                <a:sym typeface="Arial"/>
              </a:rPr>
              <a:t>国家标准</a:t>
            </a:r>
            <a:r>
              <a:rPr lang="en-US" sz="1200" dirty="0">
                <a:latin typeface="Arial"/>
                <a:sym typeface="Arial"/>
              </a:rPr>
              <a:t> 21-94 </a:t>
            </a:r>
            <a:r>
              <a:rPr lang="zh-CN" altLang="en-US" sz="1200" dirty="0" smtClean="0">
                <a:latin typeface="Arial"/>
                <a:sym typeface="Arial"/>
              </a:rPr>
              <a:t>，以</a:t>
            </a:r>
            <a:r>
              <a:rPr lang="en-US" sz="1200" dirty="0" smtClean="0">
                <a:latin typeface="Arial"/>
                <a:sym typeface="Arial"/>
              </a:rPr>
              <a:t>50kg </a:t>
            </a:r>
            <a:r>
              <a:rPr lang="zh-CN" altLang="en-US" sz="1200" smtClean="0">
                <a:latin typeface="Arial"/>
                <a:sym typeface="Arial"/>
              </a:rPr>
              <a:t>和</a:t>
            </a:r>
            <a:r>
              <a:rPr lang="en-US" sz="1200" smtClean="0">
                <a:latin typeface="Arial"/>
                <a:sym typeface="Arial"/>
              </a:rPr>
              <a:t>1kg</a:t>
            </a:r>
            <a:r>
              <a:rPr lang="zh-CN" altLang="en-US" sz="1200" smtClean="0">
                <a:latin typeface="Arial"/>
                <a:sym typeface="Arial"/>
              </a:rPr>
              <a:t>一</a:t>
            </a:r>
            <a:r>
              <a:rPr lang="zh-CN" altLang="en-US" sz="1200" dirty="0">
                <a:latin typeface="Arial"/>
                <a:sym typeface="Arial"/>
              </a:rPr>
              <a:t>袋包装</a:t>
            </a:r>
            <a:r>
              <a:rPr lang="zh-CN" altLang="en-US" sz="1200" dirty="0" smtClean="0">
                <a:latin typeface="Arial"/>
                <a:sym typeface="Arial"/>
              </a:rPr>
              <a:t>。</a:t>
            </a:r>
            <a:r>
              <a:rPr lang="en-US" sz="1200" dirty="0" smtClean="0">
                <a:latin typeface="Arial"/>
                <a:sym typeface="Arial"/>
              </a:rPr>
              <a:t> </a:t>
            </a:r>
            <a:r>
              <a:rPr lang="zh-CN" altLang="en-US" sz="1200" dirty="0" smtClean="0">
                <a:latin typeface="Arial"/>
                <a:sym typeface="Arial"/>
              </a:rPr>
              <a:t>糖厂</a:t>
            </a:r>
            <a:r>
              <a:rPr lang="zh-CN" altLang="en-US" sz="1200" dirty="0">
                <a:latin typeface="Arial"/>
                <a:sym typeface="Arial"/>
              </a:rPr>
              <a:t>地址：</a:t>
            </a:r>
            <a:r>
              <a:rPr lang="zh-CN" altLang="en-US" sz="1200" dirty="0" smtClean="0">
                <a:latin typeface="Arial"/>
                <a:sym typeface="Arial"/>
              </a:rPr>
              <a:t>别尔哥罗德州 ，</a:t>
            </a:r>
            <a:r>
              <a:rPr lang="en-US" altLang="zh-CN" sz="1200" dirty="0" err="1" smtClean="0">
                <a:latin typeface="Arial"/>
                <a:sym typeface="Arial"/>
              </a:rPr>
              <a:t>Valuiki</a:t>
            </a:r>
            <a:r>
              <a:rPr lang="zh-CN" altLang="en-US" sz="1200" dirty="0" smtClean="0">
                <a:latin typeface="Arial"/>
                <a:sym typeface="Arial"/>
              </a:rPr>
              <a:t>市，</a:t>
            </a:r>
            <a:r>
              <a:rPr lang="en-US" sz="1200" dirty="0" smtClean="0">
                <a:latin typeface="Arial"/>
                <a:sym typeface="Arial"/>
              </a:rPr>
              <a:t> </a:t>
            </a:r>
            <a:r>
              <a:rPr lang="en-US" sz="1200" dirty="0" err="1" smtClean="0">
                <a:latin typeface="Arial"/>
                <a:sym typeface="Arial"/>
              </a:rPr>
              <a:t>Stepnoy</a:t>
            </a:r>
            <a:r>
              <a:rPr lang="en-US" sz="1200" dirty="0" smtClean="0">
                <a:latin typeface="Arial"/>
                <a:sym typeface="Arial"/>
              </a:rPr>
              <a:t> </a:t>
            </a:r>
            <a:r>
              <a:rPr lang="zh-CN" altLang="en-US" sz="1200" dirty="0" smtClean="0">
                <a:latin typeface="Arial"/>
                <a:sym typeface="Arial"/>
              </a:rPr>
              <a:t>路</a:t>
            </a:r>
            <a:r>
              <a:rPr lang="en-US" altLang="zh-CN" sz="1200" dirty="0" smtClean="0">
                <a:latin typeface="Arial"/>
                <a:sym typeface="Arial"/>
              </a:rPr>
              <a:t>34 </a:t>
            </a:r>
            <a:r>
              <a:rPr lang="zh-CN" altLang="en-US" sz="1200" dirty="0" smtClean="0">
                <a:latin typeface="Arial"/>
                <a:sym typeface="Arial"/>
              </a:rPr>
              <a:t>号，邮编</a:t>
            </a:r>
            <a:r>
              <a:rPr lang="en-US" sz="1200" dirty="0" smtClean="0">
                <a:latin typeface="Arial"/>
                <a:sym typeface="Arial"/>
              </a:rPr>
              <a:t>309994</a:t>
            </a:r>
            <a:r>
              <a:rPr lang="zh-CN" altLang="en-US" sz="1200" dirty="0">
                <a:latin typeface="Arial"/>
                <a:sym typeface="Arial"/>
              </a:rPr>
              <a:t>。</a:t>
            </a:r>
            <a:endParaRPr lang="en-US" sz="1200" dirty="0">
              <a:latin typeface="Arial"/>
              <a:sym typeface="Arial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28344" y="4059936"/>
            <a:ext cx="4523232" cy="435864"/>
          </a:xfrm>
          <a:prstGeom prst="rect">
            <a:avLst/>
          </a:prstGeom>
        </p:spPr>
        <p:txBody>
          <a:bodyPr lIns="0" tIns="0" rIns="0" bIns="0" rtlCol="0">
            <a:noAutofit/>
          </a:bodyPr>
          <a:lstStyle/>
          <a:p>
            <a:pPr marL="12700" marR="12700" indent="0" rtl="0">
              <a:lnSpc>
                <a:spcPts val="1440"/>
              </a:lnSpc>
              <a:spcBef>
                <a:spcPts val="1890"/>
              </a:spcBef>
            </a:pPr>
            <a:r>
              <a:rPr lang="en-US" sz="1200" dirty="0" err="1">
                <a:solidFill>
                  <a:srgbClr val="10526F"/>
                </a:solidFill>
                <a:latin typeface="Arial"/>
                <a:sym typeface="Arial"/>
              </a:rPr>
              <a:t>Valuikisakhar</a:t>
            </a:r>
            <a:r>
              <a:rPr lang="en-US" sz="1200" dirty="0">
                <a:solidFill>
                  <a:srgbClr val="10526F"/>
                </a:solidFill>
                <a:latin typeface="Arial"/>
                <a:sym typeface="Arial"/>
              </a:rPr>
              <a:t> </a:t>
            </a:r>
            <a:r>
              <a:rPr lang="zh-CN" altLang="en-US" sz="1200" dirty="0" smtClean="0">
                <a:solidFill>
                  <a:srgbClr val="10526F"/>
                </a:solidFill>
                <a:latin typeface="Arial"/>
                <a:sym typeface="Arial"/>
              </a:rPr>
              <a:t>股份有限公司</a:t>
            </a:r>
            <a:r>
              <a:rPr lang="en-US" sz="1200" smtClean="0">
                <a:solidFill>
                  <a:srgbClr val="10526F"/>
                </a:solidFill>
                <a:latin typeface="Arial"/>
                <a:sym typeface="Arial"/>
              </a:rPr>
              <a:t>– </a:t>
            </a:r>
            <a:r>
              <a:rPr lang="zh-CN" altLang="en-US" sz="1200" smtClean="0">
                <a:solidFill>
                  <a:srgbClr val="10526F"/>
                </a:solidFill>
                <a:latin typeface="Arial"/>
                <a:sym typeface="Arial"/>
              </a:rPr>
              <a:t>（切尔尼扬斯基）</a:t>
            </a:r>
            <a:r>
              <a:rPr lang="en-US" sz="1200" smtClean="0">
                <a:solidFill>
                  <a:srgbClr val="10526F"/>
                </a:solidFill>
                <a:latin typeface="Arial"/>
                <a:sym typeface="Arial"/>
              </a:rPr>
              <a:t>Chernyansky</a:t>
            </a:r>
            <a:r>
              <a:rPr lang="zh-CN" altLang="en-US" sz="1200" smtClean="0">
                <a:solidFill>
                  <a:srgbClr val="10526F"/>
                </a:solidFill>
                <a:latin typeface="Arial"/>
                <a:sym typeface="Arial"/>
              </a:rPr>
              <a:t>糖厂，</a:t>
            </a:r>
            <a:r>
              <a:rPr lang="en-US" sz="1200" smtClean="0">
                <a:solidFill>
                  <a:srgbClr val="10526F"/>
                </a:solidFill>
                <a:latin typeface="Arial"/>
                <a:sym typeface="Arial"/>
              </a:rPr>
              <a:t>Valuikisakhar </a:t>
            </a:r>
            <a:r>
              <a:rPr lang="zh-CN" altLang="en-US" sz="1200" smtClean="0">
                <a:solidFill>
                  <a:srgbClr val="10526F"/>
                </a:solidFill>
                <a:latin typeface="Arial"/>
                <a:sym typeface="Arial"/>
              </a:rPr>
              <a:t>股份有限公司分公司</a:t>
            </a:r>
            <a:endParaRPr lang="en-US" sz="1200" dirty="0">
              <a:solidFill>
                <a:srgbClr val="10526F"/>
              </a:solidFill>
              <a:latin typeface="Arial"/>
              <a:sym typeface="Arial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28344" y="4529328"/>
            <a:ext cx="3444240" cy="1426464"/>
          </a:xfrm>
          <a:prstGeom prst="rect">
            <a:avLst/>
          </a:prstGeom>
        </p:spPr>
        <p:txBody>
          <a:bodyPr lIns="0" tIns="0" rIns="0" bIns="0" rtlCol="0">
            <a:noAutofit/>
          </a:bodyPr>
          <a:lstStyle/>
          <a:p>
            <a:pPr marL="12700" marR="12700">
              <a:lnSpc>
                <a:spcPts val="1440"/>
              </a:lnSpc>
            </a:pPr>
            <a:r>
              <a:rPr lang="zh-CN" altLang="en-US" sz="1200" dirty="0">
                <a:latin typeface="Arial"/>
                <a:sym typeface="Arial"/>
              </a:rPr>
              <a:t>糖厂</a:t>
            </a:r>
            <a:r>
              <a:rPr lang="zh-CN" altLang="en-US" sz="1200" dirty="0" smtClean="0">
                <a:latin typeface="Arial"/>
                <a:sym typeface="Arial"/>
              </a:rPr>
              <a:t>产量：甜菜</a:t>
            </a:r>
            <a:r>
              <a:rPr lang="zh-CN" altLang="en-US" sz="1200" dirty="0">
                <a:latin typeface="Arial"/>
                <a:sym typeface="Arial"/>
              </a:rPr>
              <a:t>加工 </a:t>
            </a:r>
            <a:r>
              <a:rPr lang="en-US" altLang="zh-CN" sz="1200" dirty="0">
                <a:latin typeface="Arial"/>
                <a:sym typeface="Arial"/>
              </a:rPr>
              <a:t>– </a:t>
            </a:r>
            <a:r>
              <a:rPr lang="en-US" altLang="zh-CN" sz="1200" dirty="0" smtClean="0">
                <a:latin typeface="Arial"/>
                <a:sym typeface="Arial"/>
              </a:rPr>
              <a:t>5,550</a:t>
            </a:r>
            <a:r>
              <a:rPr lang="zh-CN" altLang="en-US" sz="1200" dirty="0">
                <a:latin typeface="Arial"/>
                <a:sym typeface="Arial"/>
              </a:rPr>
              <a:t>吨</a:t>
            </a:r>
            <a:r>
              <a:rPr lang="en-US" altLang="zh-CN" sz="1200" dirty="0">
                <a:latin typeface="Arial"/>
                <a:sym typeface="Arial"/>
              </a:rPr>
              <a:t>/</a:t>
            </a:r>
            <a:r>
              <a:rPr lang="zh-CN" altLang="en-US" sz="1200" dirty="0">
                <a:latin typeface="Arial"/>
                <a:sym typeface="Arial"/>
              </a:rPr>
              <a:t>天，粗糖加工 </a:t>
            </a:r>
            <a:r>
              <a:rPr lang="en-US" altLang="zh-CN" sz="1200" dirty="0">
                <a:latin typeface="Arial"/>
                <a:sym typeface="Arial"/>
              </a:rPr>
              <a:t>– 750</a:t>
            </a:r>
            <a:r>
              <a:rPr lang="zh-CN" altLang="en-US" sz="1200" dirty="0">
                <a:latin typeface="Arial"/>
                <a:sym typeface="Arial"/>
              </a:rPr>
              <a:t>吨</a:t>
            </a:r>
            <a:r>
              <a:rPr lang="en-US" altLang="zh-CN" sz="1200" dirty="0">
                <a:latin typeface="Arial"/>
                <a:sym typeface="Arial"/>
              </a:rPr>
              <a:t>/</a:t>
            </a:r>
            <a:r>
              <a:rPr lang="zh-CN" altLang="en-US" sz="1200" dirty="0">
                <a:latin typeface="Arial"/>
                <a:sym typeface="Arial"/>
              </a:rPr>
              <a:t>天。 产品种类： </a:t>
            </a:r>
            <a:r>
              <a:rPr lang="zh-CN" altLang="en-US" sz="1200">
                <a:latin typeface="Arial"/>
                <a:sym typeface="Arial"/>
              </a:rPr>
              <a:t>砂糖</a:t>
            </a:r>
            <a:r>
              <a:rPr lang="zh-CN" altLang="en-US" sz="1200" smtClean="0">
                <a:latin typeface="Arial"/>
                <a:sym typeface="Arial"/>
              </a:rPr>
              <a:t>，符合俄罗斯</a:t>
            </a:r>
            <a:r>
              <a:rPr lang="zh-CN" altLang="en-US" sz="1200" dirty="0">
                <a:latin typeface="Arial"/>
                <a:sym typeface="Arial"/>
              </a:rPr>
              <a:t>国家标准 </a:t>
            </a:r>
            <a:r>
              <a:rPr lang="en-US" altLang="zh-CN" sz="1200" dirty="0">
                <a:latin typeface="Arial"/>
                <a:sym typeface="Arial"/>
              </a:rPr>
              <a:t>21-94 </a:t>
            </a:r>
            <a:r>
              <a:rPr lang="zh-CN" altLang="en-US" sz="1200" dirty="0" smtClean="0">
                <a:latin typeface="Arial"/>
                <a:sym typeface="Arial"/>
              </a:rPr>
              <a:t>，以</a:t>
            </a:r>
            <a:r>
              <a:rPr lang="en-US" altLang="zh-CN" sz="1200" dirty="0" smtClean="0">
                <a:latin typeface="Arial"/>
                <a:sym typeface="Arial"/>
              </a:rPr>
              <a:t>50kg</a:t>
            </a:r>
            <a:r>
              <a:rPr lang="zh-CN" altLang="en-US" sz="1200" dirty="0">
                <a:latin typeface="Arial"/>
                <a:sym typeface="Arial"/>
              </a:rPr>
              <a:t>一袋</a:t>
            </a:r>
            <a:r>
              <a:rPr lang="zh-CN" altLang="en-US" sz="1200" dirty="0" smtClean="0">
                <a:latin typeface="Arial"/>
                <a:sym typeface="Arial"/>
              </a:rPr>
              <a:t>包装。糖厂</a:t>
            </a:r>
            <a:r>
              <a:rPr lang="zh-CN" altLang="en-US" sz="1200" dirty="0">
                <a:latin typeface="Arial"/>
                <a:sym typeface="Arial"/>
              </a:rPr>
              <a:t>地址：别尔哥罗</a:t>
            </a:r>
            <a:r>
              <a:rPr lang="zh-CN" altLang="en-US" sz="1200">
                <a:latin typeface="Arial"/>
                <a:sym typeface="Arial"/>
              </a:rPr>
              <a:t>德州 </a:t>
            </a:r>
            <a:r>
              <a:rPr lang="zh-CN" altLang="en-US" sz="1200" smtClean="0">
                <a:latin typeface="Arial"/>
                <a:sym typeface="Arial"/>
              </a:rPr>
              <a:t>，切尔尼扬卡（</a:t>
            </a:r>
            <a:r>
              <a:rPr lang="en-US" altLang="zh-CN" sz="1200" smtClean="0">
                <a:latin typeface="Arial"/>
                <a:sym typeface="Arial"/>
              </a:rPr>
              <a:t>Chernyanka</a:t>
            </a:r>
            <a:r>
              <a:rPr lang="zh-CN" altLang="en-US" sz="1200" smtClean="0">
                <a:latin typeface="Arial"/>
                <a:sym typeface="Arial"/>
              </a:rPr>
              <a:t>）城市</a:t>
            </a:r>
            <a:r>
              <a:rPr lang="zh-CN" altLang="en-US" sz="1200" dirty="0" smtClean="0">
                <a:latin typeface="Arial"/>
                <a:sym typeface="Arial"/>
              </a:rPr>
              <a:t>区， </a:t>
            </a:r>
            <a:r>
              <a:rPr lang="en-US" altLang="zh-CN" sz="1200" dirty="0" err="1">
                <a:latin typeface="Arial"/>
                <a:sym typeface="Arial"/>
              </a:rPr>
              <a:t>Stroitelnaya</a:t>
            </a:r>
            <a:r>
              <a:rPr lang="en-US" altLang="zh-CN" sz="1200" dirty="0">
                <a:latin typeface="Arial"/>
                <a:sym typeface="Arial"/>
              </a:rPr>
              <a:t> </a:t>
            </a:r>
            <a:r>
              <a:rPr lang="zh-CN" altLang="en-US" sz="1200" dirty="0" smtClean="0">
                <a:latin typeface="Arial"/>
                <a:sym typeface="Arial"/>
              </a:rPr>
              <a:t>街</a:t>
            </a:r>
            <a:r>
              <a:rPr lang="en-US" altLang="zh-CN" sz="1200" dirty="0" smtClean="0">
                <a:latin typeface="Arial"/>
                <a:sym typeface="Arial"/>
              </a:rPr>
              <a:t>19 </a:t>
            </a:r>
            <a:r>
              <a:rPr lang="zh-CN" altLang="en-US" sz="1200" dirty="0">
                <a:latin typeface="Arial"/>
                <a:sym typeface="Arial"/>
              </a:rPr>
              <a:t>号，邮编</a:t>
            </a:r>
            <a:r>
              <a:rPr lang="en-US" altLang="zh-CN" sz="1200" dirty="0" smtClean="0">
                <a:latin typeface="Arial"/>
                <a:sym typeface="Arial"/>
              </a:rPr>
              <a:t>309560</a:t>
            </a:r>
            <a:r>
              <a:rPr lang="zh-CN" altLang="en-US" sz="1200" dirty="0" smtClean="0">
                <a:latin typeface="Arial"/>
                <a:sym typeface="Arial"/>
              </a:rPr>
              <a:t>。</a:t>
            </a:r>
            <a:endParaRPr lang="en-US" altLang="zh-CN" sz="1200" dirty="0">
              <a:latin typeface="Arial"/>
              <a:sym typeface="Arial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925056" y="1642872"/>
            <a:ext cx="4154424" cy="3398520"/>
          </a:xfrm>
          <a:prstGeom prst="rect">
            <a:avLst/>
          </a:prstGeom>
        </p:spPr>
        <p:txBody>
          <a:bodyPr lIns="0" tIns="0" rIns="0" bIns="0" rtlCol="0">
            <a:noAutofit/>
          </a:bodyPr>
          <a:lstStyle/>
          <a:p>
            <a:pPr marL="12700" indent="0" rtl="0">
              <a:lnSpc>
                <a:spcPts val="1440"/>
              </a:lnSpc>
            </a:pPr>
            <a:r>
              <a:rPr lang="en-US" sz="1200" dirty="0" err="1">
                <a:solidFill>
                  <a:srgbClr val="10526F"/>
                </a:solidFill>
                <a:latin typeface="Arial"/>
                <a:sym typeface="Arial"/>
              </a:rPr>
              <a:t>Valuikisakhar</a:t>
            </a:r>
            <a:r>
              <a:rPr lang="en-US" sz="1200" dirty="0">
                <a:solidFill>
                  <a:srgbClr val="10526F"/>
                </a:solidFill>
                <a:latin typeface="Arial"/>
                <a:sym typeface="Arial"/>
              </a:rPr>
              <a:t> </a:t>
            </a:r>
            <a:r>
              <a:rPr lang="zh-CN" altLang="en-US" sz="1200" dirty="0" smtClean="0">
                <a:solidFill>
                  <a:srgbClr val="10526F"/>
                </a:solidFill>
                <a:latin typeface="Arial"/>
                <a:sym typeface="Arial"/>
              </a:rPr>
              <a:t>股份有限公司</a:t>
            </a:r>
            <a:r>
              <a:rPr lang="en-US" sz="1200" smtClean="0">
                <a:solidFill>
                  <a:srgbClr val="10526F"/>
                </a:solidFill>
                <a:latin typeface="Arial"/>
                <a:sym typeface="Arial"/>
              </a:rPr>
              <a:t>– </a:t>
            </a:r>
            <a:r>
              <a:rPr lang="zh-CN" altLang="en-US" sz="1200" smtClean="0">
                <a:solidFill>
                  <a:srgbClr val="10526F"/>
                </a:solidFill>
                <a:latin typeface="Arial"/>
                <a:sym typeface="Arial"/>
              </a:rPr>
              <a:t>尼卡（</a:t>
            </a:r>
            <a:r>
              <a:rPr lang="en-US" altLang="zh-CN" sz="1200" smtClean="0">
                <a:solidFill>
                  <a:srgbClr val="10526F"/>
                </a:solidFill>
                <a:latin typeface="Arial"/>
                <a:sym typeface="Arial"/>
              </a:rPr>
              <a:t>Nika</a:t>
            </a:r>
            <a:r>
              <a:rPr lang="zh-CN" altLang="en-US" sz="1200" smtClean="0">
                <a:solidFill>
                  <a:srgbClr val="10526F"/>
                </a:solidFill>
                <a:latin typeface="Arial"/>
                <a:sym typeface="Arial"/>
              </a:rPr>
              <a:t>）糖厂</a:t>
            </a:r>
            <a:endParaRPr lang="en-US" altLang="zh-CN" sz="1200" dirty="0" smtClean="0">
              <a:solidFill>
                <a:srgbClr val="10526F"/>
              </a:solidFill>
              <a:latin typeface="Arial"/>
              <a:sym typeface="Arial"/>
            </a:endParaRPr>
          </a:p>
          <a:p>
            <a:pPr marL="12700">
              <a:lnSpc>
                <a:spcPts val="1440"/>
              </a:lnSpc>
            </a:pPr>
            <a:endParaRPr lang="en-US" altLang="zh-CN" sz="1200" dirty="0" smtClean="0">
              <a:latin typeface="Arial"/>
              <a:sym typeface="Arial"/>
            </a:endParaRPr>
          </a:p>
          <a:p>
            <a:pPr marL="12700">
              <a:lnSpc>
                <a:spcPts val="1440"/>
              </a:lnSpc>
            </a:pPr>
            <a:r>
              <a:rPr lang="zh-CN" altLang="en-US" sz="1200" dirty="0" smtClean="0">
                <a:latin typeface="Arial"/>
                <a:sym typeface="Arial"/>
              </a:rPr>
              <a:t>此糖厂</a:t>
            </a:r>
            <a:r>
              <a:rPr lang="zh-CN" altLang="en-US" sz="1200" dirty="0">
                <a:latin typeface="Arial"/>
                <a:sym typeface="Arial"/>
              </a:rPr>
              <a:t>是别尔哥罗德</a:t>
            </a:r>
            <a:r>
              <a:rPr lang="zh-CN" altLang="en-US" sz="1200" dirty="0" smtClean="0">
                <a:latin typeface="Arial"/>
                <a:sym typeface="Arial"/>
              </a:rPr>
              <a:t>地区唯一按照俄罗斯国家标准</a:t>
            </a:r>
            <a:r>
              <a:rPr lang="en-US" altLang="zh-CN" sz="1200" dirty="0">
                <a:latin typeface="Arial"/>
                <a:sym typeface="Arial"/>
              </a:rPr>
              <a:t>GOST R</a:t>
            </a:r>
            <a:r>
              <a:rPr lang="en-US" altLang="zh-CN" sz="1200">
                <a:latin typeface="Arial"/>
                <a:sym typeface="Arial"/>
              </a:rPr>
              <a:t> </a:t>
            </a:r>
            <a:r>
              <a:rPr lang="en-US" altLang="zh-CN" sz="1200" smtClean="0">
                <a:latin typeface="Arial"/>
                <a:sym typeface="Arial"/>
              </a:rPr>
              <a:t>31895-2012</a:t>
            </a:r>
            <a:r>
              <a:rPr lang="zh-CN" altLang="en-US" sz="1200" smtClean="0">
                <a:latin typeface="Arial"/>
                <a:sym typeface="Arial"/>
              </a:rPr>
              <a:t>生产方糖的</a:t>
            </a:r>
            <a:r>
              <a:rPr lang="zh-CN" altLang="en-US" sz="1200" dirty="0" smtClean="0">
                <a:latin typeface="Arial"/>
                <a:sym typeface="Arial"/>
              </a:rPr>
              <a:t>工</a:t>
            </a:r>
            <a:r>
              <a:rPr lang="zh-CN" altLang="en-US" sz="1200" smtClean="0">
                <a:latin typeface="Arial"/>
                <a:sym typeface="Arial"/>
              </a:rPr>
              <a:t>厂</a:t>
            </a:r>
            <a:r>
              <a:rPr lang="zh-CN" altLang="en-US" sz="1200" dirty="0" smtClean="0">
                <a:latin typeface="Arial"/>
                <a:sym typeface="Arial"/>
              </a:rPr>
              <a:t>。</a:t>
            </a:r>
            <a:endParaRPr lang="en-US" altLang="zh-CN" sz="1200" dirty="0">
              <a:latin typeface="Arial"/>
              <a:sym typeface="Arial"/>
            </a:endParaRPr>
          </a:p>
          <a:p>
            <a:pPr marL="12700">
              <a:lnSpc>
                <a:spcPts val="1440"/>
              </a:lnSpc>
            </a:pPr>
            <a:r>
              <a:rPr lang="zh-CN" altLang="en-US" sz="1200" dirty="0" smtClean="0">
                <a:latin typeface="Arial"/>
                <a:sym typeface="Arial"/>
              </a:rPr>
              <a:t>糖厂</a:t>
            </a:r>
            <a:r>
              <a:rPr lang="zh-CN" altLang="en-US" sz="1200" dirty="0">
                <a:latin typeface="Arial"/>
                <a:sym typeface="Arial"/>
              </a:rPr>
              <a:t>产量：甜菜加工</a:t>
            </a:r>
            <a:r>
              <a:rPr lang="en-US" altLang="zh-CN" sz="1200" dirty="0">
                <a:latin typeface="Arial"/>
                <a:sym typeface="Arial"/>
              </a:rPr>
              <a:t> – </a:t>
            </a:r>
            <a:r>
              <a:rPr lang="en-US" altLang="zh-CN" sz="1200" dirty="0" smtClean="0">
                <a:latin typeface="Arial"/>
                <a:sym typeface="Arial"/>
              </a:rPr>
              <a:t>4,950</a:t>
            </a:r>
            <a:r>
              <a:rPr lang="zh-CN" altLang="en-US" sz="1200" dirty="0">
                <a:latin typeface="Arial"/>
                <a:sym typeface="Arial"/>
              </a:rPr>
              <a:t>吨</a:t>
            </a:r>
            <a:r>
              <a:rPr lang="en-US" altLang="zh-CN" sz="1200" dirty="0">
                <a:latin typeface="Arial"/>
                <a:sym typeface="Arial"/>
              </a:rPr>
              <a:t>/</a:t>
            </a:r>
            <a:r>
              <a:rPr lang="zh-CN" altLang="en-US" sz="1200" dirty="0">
                <a:latin typeface="Arial"/>
                <a:sym typeface="Arial"/>
              </a:rPr>
              <a:t>天，粗糖加工</a:t>
            </a:r>
            <a:r>
              <a:rPr lang="en-US" altLang="zh-CN" sz="1200" dirty="0">
                <a:latin typeface="Arial"/>
                <a:sym typeface="Arial"/>
              </a:rPr>
              <a:t> – </a:t>
            </a:r>
            <a:r>
              <a:rPr lang="en-US" altLang="zh-CN" sz="1200" dirty="0" smtClean="0">
                <a:latin typeface="Arial"/>
                <a:sym typeface="Arial"/>
              </a:rPr>
              <a:t>720</a:t>
            </a:r>
            <a:r>
              <a:rPr lang="zh-CN" altLang="en-US" sz="1200" dirty="0">
                <a:latin typeface="Arial"/>
                <a:sym typeface="Arial"/>
              </a:rPr>
              <a:t>吨</a:t>
            </a:r>
            <a:r>
              <a:rPr lang="en-US" altLang="zh-CN" sz="1200" dirty="0">
                <a:latin typeface="Arial"/>
                <a:sym typeface="Arial"/>
              </a:rPr>
              <a:t>/</a:t>
            </a:r>
            <a:r>
              <a:rPr lang="zh-CN" altLang="en-US" sz="1200" dirty="0">
                <a:latin typeface="Arial"/>
                <a:sym typeface="Arial"/>
              </a:rPr>
              <a:t>天。</a:t>
            </a:r>
            <a:r>
              <a:rPr lang="en-US" altLang="zh-CN" sz="1200" dirty="0">
                <a:latin typeface="Arial"/>
                <a:sym typeface="Arial"/>
              </a:rPr>
              <a:t> </a:t>
            </a:r>
            <a:r>
              <a:rPr lang="zh-CN" altLang="en-US" sz="1200" dirty="0">
                <a:latin typeface="Arial"/>
                <a:sym typeface="Arial"/>
              </a:rPr>
              <a:t>产品种类：</a:t>
            </a:r>
            <a:r>
              <a:rPr lang="en-US" altLang="zh-CN" sz="1200" dirty="0">
                <a:latin typeface="Arial"/>
                <a:sym typeface="Arial"/>
              </a:rPr>
              <a:t> </a:t>
            </a:r>
            <a:endParaRPr lang="en-US" altLang="zh-CN" sz="1200" dirty="0" smtClean="0">
              <a:latin typeface="Arial"/>
              <a:sym typeface="Arial"/>
            </a:endParaRPr>
          </a:p>
          <a:p>
            <a:pPr marL="12700">
              <a:lnSpc>
                <a:spcPts val="1440"/>
              </a:lnSpc>
            </a:pPr>
            <a:r>
              <a:rPr lang="zh-CN" altLang="en-US" sz="1200" dirty="0" smtClean="0">
                <a:latin typeface="Arial"/>
                <a:sym typeface="Arial"/>
              </a:rPr>
              <a:t>压缩即</a:t>
            </a:r>
            <a:r>
              <a:rPr lang="zh-CN" altLang="en-US" sz="1200" smtClean="0">
                <a:latin typeface="Arial"/>
                <a:sym typeface="Arial"/>
              </a:rPr>
              <a:t>食糖，符合俄罗斯</a:t>
            </a:r>
            <a:r>
              <a:rPr lang="zh-CN" altLang="en-US" sz="1200" dirty="0">
                <a:latin typeface="Arial"/>
                <a:sym typeface="Arial"/>
              </a:rPr>
              <a:t>国家标准</a:t>
            </a:r>
            <a:r>
              <a:rPr lang="en-US" altLang="zh-CN" sz="1200" dirty="0">
                <a:latin typeface="Arial"/>
                <a:sym typeface="Arial"/>
              </a:rPr>
              <a:t> GOST </a:t>
            </a:r>
            <a:r>
              <a:rPr lang="en-US" altLang="zh-CN" sz="1200" dirty="0" smtClean="0">
                <a:latin typeface="Arial"/>
                <a:sym typeface="Arial"/>
              </a:rPr>
              <a:t>31895-2012 </a:t>
            </a:r>
            <a:r>
              <a:rPr lang="zh-CN" altLang="en-US" sz="1200" dirty="0" smtClean="0">
                <a:latin typeface="Arial"/>
                <a:sym typeface="Arial"/>
              </a:rPr>
              <a:t>，</a:t>
            </a:r>
            <a:r>
              <a:rPr lang="en-US" altLang="zh-CN" sz="1200" dirty="0">
                <a:latin typeface="Arial"/>
                <a:sym typeface="Arial"/>
              </a:rPr>
              <a:t>TU</a:t>
            </a:r>
            <a:r>
              <a:rPr lang="en-US" altLang="zh-CN" sz="1200">
                <a:latin typeface="Arial"/>
                <a:sym typeface="Arial"/>
              </a:rPr>
              <a:t> </a:t>
            </a:r>
            <a:r>
              <a:rPr lang="en-US" altLang="zh-CN" sz="1200" smtClean="0">
                <a:latin typeface="Arial"/>
                <a:sym typeface="Arial"/>
              </a:rPr>
              <a:t>9111-002-00335841-2004</a:t>
            </a:r>
            <a:r>
              <a:rPr lang="zh-CN" altLang="en-US" sz="1200" smtClean="0">
                <a:latin typeface="Arial"/>
                <a:sym typeface="Arial"/>
              </a:rPr>
              <a:t>、砂糖</a:t>
            </a:r>
            <a:r>
              <a:rPr lang="zh-CN" altLang="en-US" sz="1200" dirty="0" smtClean="0">
                <a:latin typeface="Arial"/>
                <a:sym typeface="Arial"/>
              </a:rPr>
              <a:t>标准</a:t>
            </a:r>
            <a:r>
              <a:rPr lang="en-US" altLang="zh-CN" sz="1200" dirty="0" smtClean="0">
                <a:latin typeface="Arial"/>
                <a:sym typeface="Arial"/>
              </a:rPr>
              <a:t>GOST</a:t>
            </a:r>
            <a:r>
              <a:rPr lang="en-US" altLang="zh-CN" sz="1200" dirty="0">
                <a:latin typeface="Arial"/>
                <a:sym typeface="Arial"/>
              </a:rPr>
              <a:t> R</a:t>
            </a:r>
            <a:r>
              <a:rPr lang="en-US" altLang="zh-CN" sz="1200">
                <a:latin typeface="Arial"/>
                <a:sym typeface="Arial"/>
              </a:rPr>
              <a:t> </a:t>
            </a:r>
            <a:r>
              <a:rPr lang="en-US" altLang="zh-CN" sz="1200" smtClean="0">
                <a:latin typeface="Arial"/>
                <a:sym typeface="Arial"/>
              </a:rPr>
              <a:t>31895-2012</a:t>
            </a:r>
            <a:r>
              <a:rPr lang="zh-CN" altLang="en-US" sz="1200" smtClean="0">
                <a:latin typeface="Arial"/>
                <a:sym typeface="Arial"/>
              </a:rPr>
              <a:t>，以</a:t>
            </a:r>
            <a:r>
              <a:rPr lang="en-US" altLang="zh-CN" sz="1200" dirty="0" smtClean="0">
                <a:latin typeface="Arial"/>
                <a:sym typeface="Arial"/>
              </a:rPr>
              <a:t>0.9kg</a:t>
            </a:r>
            <a:r>
              <a:rPr lang="zh-CN" altLang="en-US" sz="1200" dirty="0">
                <a:latin typeface="Arial"/>
                <a:sym typeface="Arial"/>
              </a:rPr>
              <a:t>一袋</a:t>
            </a:r>
            <a:r>
              <a:rPr lang="zh-CN" altLang="en-US" sz="1200" smtClean="0">
                <a:latin typeface="Arial"/>
                <a:sym typeface="Arial"/>
              </a:rPr>
              <a:t>包装，符合砂糖</a:t>
            </a:r>
            <a:r>
              <a:rPr lang="zh-CN" altLang="en-US" sz="1200" dirty="0" smtClean="0">
                <a:latin typeface="Arial"/>
                <a:sym typeface="Arial"/>
              </a:rPr>
              <a:t>标准</a:t>
            </a:r>
            <a:r>
              <a:rPr lang="en-US" altLang="zh-CN" sz="1200" dirty="0" smtClean="0">
                <a:latin typeface="Arial"/>
                <a:sym typeface="Arial"/>
              </a:rPr>
              <a:t>GOST</a:t>
            </a:r>
            <a:r>
              <a:rPr lang="en-US" altLang="zh-CN" sz="1200">
                <a:latin typeface="Arial"/>
                <a:sym typeface="Arial"/>
              </a:rPr>
              <a:t> </a:t>
            </a:r>
            <a:r>
              <a:rPr lang="en-US" altLang="zh-CN" sz="1200" smtClean="0">
                <a:latin typeface="Arial"/>
                <a:sym typeface="Arial"/>
              </a:rPr>
              <a:t>21-94</a:t>
            </a:r>
            <a:r>
              <a:rPr lang="zh-CN" altLang="en-US" sz="1200" smtClean="0">
                <a:latin typeface="Arial"/>
                <a:sym typeface="Arial"/>
              </a:rPr>
              <a:t>，以</a:t>
            </a:r>
            <a:r>
              <a:rPr lang="en-US" altLang="zh-CN" sz="1200" dirty="0" smtClean="0">
                <a:latin typeface="Arial"/>
                <a:sym typeface="Arial"/>
              </a:rPr>
              <a:t>1kg</a:t>
            </a:r>
            <a:r>
              <a:rPr lang="zh-CN" altLang="en-US" sz="1200" dirty="0">
                <a:latin typeface="Arial"/>
                <a:sym typeface="Arial"/>
              </a:rPr>
              <a:t>一袋</a:t>
            </a:r>
            <a:r>
              <a:rPr lang="zh-CN" altLang="en-US" sz="1200" dirty="0" smtClean="0">
                <a:latin typeface="Arial"/>
                <a:sym typeface="Arial"/>
              </a:rPr>
              <a:t>包装，部分糖棒、压缩红糖以</a:t>
            </a:r>
            <a:r>
              <a:rPr lang="en-US" altLang="zh-CN" sz="1200" dirty="0" smtClean="0">
                <a:latin typeface="Arial"/>
                <a:sym typeface="Arial"/>
              </a:rPr>
              <a:t>0.5kg</a:t>
            </a:r>
            <a:r>
              <a:rPr lang="zh-CN" altLang="en-US" sz="1200" dirty="0">
                <a:latin typeface="Arial"/>
                <a:sym typeface="Arial"/>
              </a:rPr>
              <a:t>一袋包装</a:t>
            </a:r>
            <a:r>
              <a:rPr lang="zh-CN" altLang="en-US" sz="1200" dirty="0" smtClean="0">
                <a:latin typeface="Arial"/>
                <a:sym typeface="Arial"/>
              </a:rPr>
              <a:t>。</a:t>
            </a:r>
            <a:endParaRPr lang="en-US" altLang="zh-CN" sz="1200" dirty="0" smtClean="0">
              <a:latin typeface="Arial"/>
              <a:sym typeface="Arial"/>
            </a:endParaRPr>
          </a:p>
          <a:p>
            <a:pPr marL="12700">
              <a:lnSpc>
                <a:spcPts val="1440"/>
              </a:lnSpc>
            </a:pPr>
            <a:r>
              <a:rPr lang="en-US" altLang="zh-CN" sz="1200" dirty="0" smtClean="0">
                <a:latin typeface="Arial"/>
                <a:sym typeface="Arial"/>
              </a:rPr>
              <a:t> </a:t>
            </a:r>
            <a:r>
              <a:rPr lang="zh-CN" altLang="en-US" sz="1200" dirty="0">
                <a:latin typeface="Arial"/>
                <a:sym typeface="Arial"/>
              </a:rPr>
              <a:t>糖厂地址：别尔哥罗</a:t>
            </a:r>
            <a:r>
              <a:rPr lang="zh-CN" altLang="en-US" sz="1200">
                <a:latin typeface="Arial"/>
                <a:sym typeface="Arial"/>
              </a:rPr>
              <a:t>德州 </a:t>
            </a:r>
            <a:r>
              <a:rPr lang="zh-CN" altLang="en-US" sz="1200" smtClean="0">
                <a:latin typeface="Arial"/>
                <a:sym typeface="Arial"/>
              </a:rPr>
              <a:t>，沃洛克诺夫斯基（</a:t>
            </a:r>
            <a:r>
              <a:rPr lang="en-US" sz="1200" smtClean="0">
                <a:latin typeface="Arial"/>
                <a:sym typeface="Arial"/>
              </a:rPr>
              <a:t> Volokonovsky </a:t>
            </a:r>
            <a:r>
              <a:rPr lang="zh-CN" altLang="en-US" sz="1200" smtClean="0">
                <a:latin typeface="Arial"/>
                <a:sym typeface="Arial"/>
              </a:rPr>
              <a:t>）区，</a:t>
            </a:r>
            <a:r>
              <a:rPr lang="en-US" altLang="zh-CN" sz="1200" smtClean="0">
                <a:latin typeface="Arial"/>
                <a:sym typeface="Arial"/>
              </a:rPr>
              <a:t>Pyatnitskoye</a:t>
            </a:r>
            <a:r>
              <a:rPr lang="zh-CN" altLang="en-US" sz="1200" smtClean="0">
                <a:latin typeface="Arial"/>
                <a:sym typeface="Arial"/>
              </a:rPr>
              <a:t>居民点，</a:t>
            </a:r>
            <a:r>
              <a:rPr lang="en-US" altLang="zh-CN" sz="1200" smtClean="0">
                <a:latin typeface="Arial"/>
                <a:sym typeface="Arial"/>
              </a:rPr>
              <a:t>  </a:t>
            </a:r>
            <a:r>
              <a:rPr lang="en-US" altLang="zh-CN" sz="1200" dirty="0" err="1">
                <a:latin typeface="Arial"/>
                <a:sym typeface="Arial"/>
              </a:rPr>
              <a:t>Maresevoy</a:t>
            </a:r>
            <a:r>
              <a:rPr lang="en-US" altLang="zh-CN" sz="1200" dirty="0">
                <a:latin typeface="Arial"/>
                <a:sym typeface="Arial"/>
              </a:rPr>
              <a:t> </a:t>
            </a:r>
            <a:r>
              <a:rPr lang="en-US" altLang="zh-CN" sz="1200" dirty="0" err="1" smtClean="0">
                <a:latin typeface="Arial"/>
                <a:sym typeface="Arial"/>
              </a:rPr>
              <a:t>Stepnoy</a:t>
            </a:r>
            <a:r>
              <a:rPr lang="en-US" altLang="zh-CN" sz="1200" dirty="0" smtClean="0">
                <a:latin typeface="Arial"/>
                <a:sym typeface="Arial"/>
              </a:rPr>
              <a:t> </a:t>
            </a:r>
            <a:r>
              <a:rPr lang="zh-CN" altLang="en-US" sz="1200" dirty="0" smtClean="0">
                <a:latin typeface="Arial"/>
                <a:sym typeface="Arial"/>
              </a:rPr>
              <a:t>大街</a:t>
            </a:r>
            <a:r>
              <a:rPr lang="en-US" altLang="zh-CN" sz="1200" dirty="0" smtClean="0">
                <a:latin typeface="Arial"/>
                <a:sym typeface="Arial"/>
              </a:rPr>
              <a:t>21</a:t>
            </a:r>
            <a:r>
              <a:rPr lang="zh-CN" altLang="en-US" sz="1200" dirty="0" smtClean="0">
                <a:latin typeface="Arial"/>
                <a:sym typeface="Arial"/>
              </a:rPr>
              <a:t>号</a:t>
            </a:r>
            <a:r>
              <a:rPr lang="zh-CN" altLang="en-US" sz="1200" dirty="0">
                <a:latin typeface="Arial"/>
                <a:sym typeface="Arial"/>
              </a:rPr>
              <a:t>，</a:t>
            </a:r>
            <a:r>
              <a:rPr lang="zh-CN" altLang="en-US" sz="1200" dirty="0" smtClean="0">
                <a:latin typeface="Arial"/>
                <a:sym typeface="Arial"/>
              </a:rPr>
              <a:t>邮编</a:t>
            </a:r>
            <a:r>
              <a:rPr lang="en-US" altLang="zh-CN" sz="1200" dirty="0" smtClean="0">
                <a:latin typeface="Arial"/>
                <a:sym typeface="Arial"/>
              </a:rPr>
              <a:t>309665</a:t>
            </a:r>
            <a:r>
              <a:rPr lang="zh-CN" altLang="en-US" sz="1200" dirty="0" smtClean="0">
                <a:latin typeface="Arial"/>
                <a:sym typeface="Arial"/>
              </a:rPr>
              <a:t>。</a:t>
            </a:r>
            <a:endParaRPr lang="en-US" altLang="zh-CN" sz="1200" dirty="0">
              <a:latin typeface="Arial"/>
              <a:sym typeface="Arial"/>
            </a:endParaRPr>
          </a:p>
          <a:p>
            <a:pPr marL="12700" indent="0" rtl="0">
              <a:lnSpc>
                <a:spcPts val="1440"/>
              </a:lnSpc>
            </a:pPr>
            <a:endParaRPr lang="en-US" altLang="zh-CN" sz="1200" dirty="0" smtClean="0">
              <a:solidFill>
                <a:srgbClr val="10526F"/>
              </a:solidFill>
              <a:latin typeface="Arial"/>
              <a:sym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000656" y="6628710"/>
            <a:ext cx="14401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rtl="0"/>
            <a:fld id="{B0DD748A-43B4-4ED8-9FAE-0576D0C7433B}" type="slidenum">
              <a:rPr lang="ru-RU" sz="1200" smtClean="0">
                <a:latin typeface="Arial"/>
                <a:sym typeface="Arial"/>
              </a:rPr>
              <a:pPr rtl="0"/>
              <a:t>5</a:t>
            </a:fld>
            <a:endParaRPr lang="ru-RU" sz="1200" dirty="0">
              <a:latin typeface="Arial"/>
              <a:sym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99856" y="4602033"/>
            <a:ext cx="64807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rtl="0"/>
            <a:r>
              <a:rPr lang="zh-CN" altLang="en-US" sz="800" smtClean="0">
                <a:latin typeface="Calibri"/>
                <a:sym typeface="Calibri"/>
              </a:rPr>
              <a:t>别尔哥罗德</a:t>
            </a:r>
            <a:endParaRPr lang="ru-RU" sz="800" dirty="0">
              <a:latin typeface="Calibri"/>
              <a:sym typeface="Calibri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68008" y="5163065"/>
            <a:ext cx="648072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rtl="0"/>
            <a:r>
              <a:rPr lang="zh-CN" altLang="en-US" sz="600" smtClean="0">
                <a:latin typeface="Calibri"/>
                <a:sym typeface="Calibri"/>
              </a:rPr>
              <a:t>切尼扬斯基</a:t>
            </a:r>
            <a:endParaRPr lang="ru-RU" sz="600" dirty="0">
              <a:latin typeface="Calibri"/>
              <a:sym typeface="Calibri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51984" y="5661828"/>
            <a:ext cx="648072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rtl="0"/>
            <a:r>
              <a:rPr lang="zh-CN" altLang="en-US" sz="600" smtClean="0">
                <a:latin typeface="Calibri"/>
                <a:sym typeface="Calibri"/>
              </a:rPr>
              <a:t>尼卡</a:t>
            </a:r>
            <a:endParaRPr lang="ru-RU" sz="600" dirty="0">
              <a:latin typeface="Calibri"/>
              <a:sym typeface="Calibri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23992" y="5928955"/>
            <a:ext cx="648072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rtl="0"/>
            <a:r>
              <a:rPr lang="en-US" sz="600">
                <a:latin typeface="Calibri"/>
                <a:sym typeface="Calibri"/>
              </a:rPr>
              <a:t>Valuikisakhar</a:t>
            </a:r>
            <a:endParaRPr lang="ru-RU" sz="600" dirty="0">
              <a:latin typeface="Calibri"/>
              <a:sym typeface="Calibri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/>
          <a:srcRect b="72168"/>
          <a:stretch/>
        </p:blipFill>
        <p:spPr>
          <a:xfrm>
            <a:off x="0" y="0"/>
            <a:ext cx="12192000" cy="190869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764" y="1725168"/>
            <a:ext cx="8144256" cy="490728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536192" y="1277112"/>
            <a:ext cx="8153400" cy="399288"/>
          </a:xfrm>
          <a:prstGeom prst="rect">
            <a:avLst/>
          </a:prstGeom>
        </p:spPr>
        <p:txBody>
          <a:bodyPr lIns="0" tIns="0" rIns="0" bIns="0" rtlCol="0">
            <a:noAutofit/>
          </a:bodyPr>
          <a:lstStyle/>
          <a:p>
            <a:pPr marL="76200" indent="0" rtl="0">
              <a:spcAft>
                <a:spcPts val="630"/>
              </a:spcAft>
            </a:pPr>
            <a:r>
              <a:rPr lang="zh-CN" altLang="en-US" sz="2400" dirty="0" smtClean="0">
                <a:solidFill>
                  <a:srgbClr val="01BBF2"/>
                </a:solidFill>
                <a:latin typeface="Arial"/>
                <a:sym typeface="Arial"/>
              </a:rPr>
              <a:t>分布网络图</a:t>
            </a:r>
            <a:endParaRPr lang="en-US" sz="2400" dirty="0">
              <a:solidFill>
                <a:srgbClr val="01BBF2"/>
              </a:solidFill>
              <a:latin typeface="Arial"/>
              <a:sym typeface="Arial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24200" y="4395200"/>
            <a:ext cx="523528" cy="185928"/>
          </a:xfrm>
          <a:prstGeom prst="rect">
            <a:avLst/>
          </a:prstGeom>
        </p:spPr>
        <p:txBody>
          <a:bodyPr lIns="0" tIns="0" rIns="0" bIns="0" rtlCol="0">
            <a:noAutofit/>
          </a:bodyPr>
          <a:lstStyle/>
          <a:p>
            <a:r>
              <a:rPr lang="zh-CN" altLang="en-US" sz="900" dirty="0">
                <a:solidFill>
                  <a:srgbClr val="0E5692"/>
                </a:solidFill>
                <a:latin typeface="Arial"/>
                <a:sym typeface="Arial"/>
              </a:rPr>
              <a:t>坦波夫</a:t>
            </a:r>
            <a:endParaRPr lang="ru" sz="900" dirty="0">
              <a:solidFill>
                <a:srgbClr val="0E5692"/>
              </a:solidFill>
              <a:latin typeface="Arial"/>
              <a:sym typeface="Arial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15768" y="4614672"/>
            <a:ext cx="408432" cy="179832"/>
          </a:xfrm>
          <a:prstGeom prst="rect">
            <a:avLst/>
          </a:prstGeom>
        </p:spPr>
        <p:txBody>
          <a:bodyPr lIns="0" tIns="0" rIns="0" bIns="0" rtlCol="0">
            <a:noAutofit/>
          </a:bodyPr>
          <a:lstStyle/>
          <a:p>
            <a:r>
              <a:rPr lang="zh-CN" altLang="en-US" sz="900" dirty="0">
                <a:solidFill>
                  <a:srgbClr val="0E5692"/>
                </a:solidFill>
                <a:latin typeface="Arial"/>
                <a:sym typeface="Arial"/>
              </a:rPr>
              <a:t>奥廖尔</a:t>
            </a:r>
            <a:endParaRPr lang="en-US" sz="900" dirty="0">
              <a:solidFill>
                <a:srgbClr val="0E5692"/>
              </a:solidFill>
              <a:latin typeface="Arial"/>
              <a:sym typeface="Arial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28800" y="4565904"/>
            <a:ext cx="614172" cy="138684"/>
          </a:xfrm>
          <a:prstGeom prst="rect">
            <a:avLst/>
          </a:prstGeom>
        </p:spPr>
        <p:txBody>
          <a:bodyPr lIns="0" tIns="0" rIns="0" bIns="0" rtlCol="0">
            <a:noAutofit/>
          </a:bodyPr>
          <a:lstStyle/>
          <a:p>
            <a:r>
              <a:rPr lang="zh-CN" altLang="en-US" sz="900" dirty="0">
                <a:solidFill>
                  <a:srgbClr val="0E5692"/>
                </a:solidFill>
                <a:latin typeface="Arial"/>
                <a:sym typeface="Arial"/>
              </a:rPr>
              <a:t>别尔哥罗德</a:t>
            </a:r>
            <a:endParaRPr lang="en-US" sz="900" dirty="0">
              <a:solidFill>
                <a:srgbClr val="0E5692"/>
              </a:solidFill>
              <a:latin typeface="Arial"/>
              <a:sym typeface="Arial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76856" y="5218176"/>
            <a:ext cx="585216" cy="176784"/>
          </a:xfrm>
          <a:prstGeom prst="rect">
            <a:avLst/>
          </a:prstGeom>
        </p:spPr>
        <p:txBody>
          <a:bodyPr lIns="0" tIns="0" rIns="0" bIns="0" rtlCol="0">
            <a:noAutofit/>
          </a:bodyPr>
          <a:lstStyle/>
          <a:p>
            <a:r>
              <a:rPr lang="zh-CN" altLang="en-US" sz="900" dirty="0">
                <a:solidFill>
                  <a:srgbClr val="0E5692"/>
                </a:solidFill>
                <a:latin typeface="Arial"/>
                <a:sym typeface="Arial"/>
              </a:rPr>
              <a:t>库尔斯克</a:t>
            </a:r>
            <a:endParaRPr lang="en-US" sz="900" dirty="0">
              <a:solidFill>
                <a:srgbClr val="0E5692"/>
              </a:solidFill>
              <a:latin typeface="Arial"/>
              <a:sym typeface="Arial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18688" y="5047488"/>
            <a:ext cx="717072" cy="185928"/>
          </a:xfrm>
          <a:prstGeom prst="rect">
            <a:avLst/>
          </a:prstGeom>
        </p:spPr>
        <p:txBody>
          <a:bodyPr lIns="0" tIns="0" rIns="0" bIns="0" rtlCol="0">
            <a:noAutofit/>
          </a:bodyPr>
          <a:lstStyle/>
          <a:p>
            <a:r>
              <a:rPr lang="zh-CN" altLang="en-US" sz="900" dirty="0">
                <a:solidFill>
                  <a:srgbClr val="0E5692"/>
                </a:solidFill>
                <a:latin typeface="Arial"/>
                <a:sym typeface="Arial"/>
              </a:rPr>
              <a:t>沃罗涅什</a:t>
            </a:r>
            <a:endParaRPr lang="en-US" sz="900" dirty="0">
              <a:solidFill>
                <a:srgbClr val="0E5692"/>
              </a:solidFill>
              <a:latin typeface="Arial"/>
              <a:sym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000656" y="6628710"/>
            <a:ext cx="14401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rtl="0"/>
            <a:fld id="{B0DD748A-43B4-4ED8-9FAE-0576D0C7433B}" type="slidenum">
              <a:rPr lang="ru-RU" sz="1200" smtClean="0">
                <a:latin typeface="Arial"/>
                <a:sym typeface="Arial"/>
              </a:rPr>
              <a:pPr rtl="0"/>
              <a:t>6</a:t>
            </a:fld>
            <a:endParaRPr lang="ru-RU" sz="1200" dirty="0">
              <a:latin typeface="Arial"/>
              <a:sym typeface="Arial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/>
          <a:srcRect b="72168"/>
          <a:stretch/>
        </p:blipFill>
        <p:spPr>
          <a:xfrm>
            <a:off x="0" y="0"/>
            <a:ext cx="12192000" cy="190869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2688" y="2996184"/>
            <a:ext cx="2767584" cy="345643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78608" y="552104"/>
            <a:ext cx="4684776" cy="356616"/>
          </a:xfrm>
          <a:prstGeom prst="rect">
            <a:avLst/>
          </a:prstGeom>
          <a:noFill/>
        </p:spPr>
        <p:txBody>
          <a:bodyPr lIns="0" tIns="0" rIns="0" bIns="0" rtlCol="0">
            <a:noAutofit/>
          </a:bodyPr>
          <a:lstStyle/>
          <a:p>
            <a:r>
              <a:rPr lang="zh-CN" altLang="en-US" sz="2400" dirty="0" smtClean="0">
                <a:solidFill>
                  <a:srgbClr val="FFFFFF"/>
                </a:solidFill>
                <a:latin typeface="Arial"/>
                <a:sym typeface="Arial"/>
              </a:rPr>
              <a:t>坦波夫地区</a:t>
            </a:r>
            <a:r>
              <a:rPr lang="en-US" sz="2400" dirty="0" smtClean="0">
                <a:solidFill>
                  <a:srgbClr val="FFFFFF"/>
                </a:solidFill>
                <a:latin typeface="Arial"/>
                <a:sym typeface="Arial"/>
              </a:rPr>
              <a:t>– 3</a:t>
            </a:r>
            <a:r>
              <a:rPr lang="zh-CN" altLang="en-US" sz="2400" dirty="0" smtClean="0">
                <a:solidFill>
                  <a:srgbClr val="FFFFFF"/>
                </a:solidFill>
                <a:latin typeface="Arial"/>
                <a:sym typeface="Arial"/>
              </a:rPr>
              <a:t>家糖厂</a:t>
            </a:r>
            <a:r>
              <a:rPr lang="en-US" sz="2400" dirty="0" smtClean="0">
                <a:solidFill>
                  <a:srgbClr val="FFFFFF"/>
                </a:solidFill>
                <a:latin typeface="Arial"/>
                <a:sym typeface="Arial"/>
              </a:rPr>
              <a:t> </a:t>
            </a:r>
            <a:endParaRPr lang="en-US" sz="2400" dirty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50304" y="1237488"/>
            <a:ext cx="3249552" cy="5248656"/>
          </a:xfrm>
          <a:prstGeom prst="rect">
            <a:avLst/>
          </a:prstGeom>
        </p:spPr>
        <p:txBody>
          <a:bodyPr lIns="0" tIns="0" rIns="0" bIns="0" rtlCol="0">
            <a:noAutofit/>
          </a:bodyPr>
          <a:lstStyle/>
          <a:p>
            <a:pPr marL="12700" indent="0" rtl="0">
              <a:spcAft>
                <a:spcPts val="1050"/>
              </a:spcAft>
            </a:pPr>
            <a:r>
              <a:rPr lang="en-US" sz="1200" dirty="0" err="1" smtClean="0">
                <a:solidFill>
                  <a:srgbClr val="10526F"/>
                </a:solidFill>
                <a:latin typeface="Arial"/>
                <a:sym typeface="Arial"/>
              </a:rPr>
              <a:t>Znamensky</a:t>
            </a:r>
            <a:r>
              <a:rPr lang="en-US" sz="1200" dirty="0" smtClean="0">
                <a:solidFill>
                  <a:srgbClr val="10526F"/>
                </a:solidFill>
                <a:latin typeface="Arial"/>
                <a:sym typeface="Arial"/>
              </a:rPr>
              <a:t> </a:t>
            </a:r>
            <a:r>
              <a:rPr lang="zh-CN" altLang="en-US" sz="1200" dirty="0" smtClean="0">
                <a:solidFill>
                  <a:srgbClr val="10526F"/>
                </a:solidFill>
                <a:latin typeface="Arial"/>
                <a:sym typeface="Arial"/>
              </a:rPr>
              <a:t>糖厂股份有限公司</a:t>
            </a:r>
            <a:endParaRPr lang="en-US" sz="1200" dirty="0" smtClean="0">
              <a:solidFill>
                <a:srgbClr val="10526F"/>
              </a:solidFill>
              <a:latin typeface="Arial"/>
              <a:sym typeface="Arial"/>
            </a:endParaRPr>
          </a:p>
          <a:p>
            <a:pPr marL="12700">
              <a:lnSpc>
                <a:spcPts val="1248"/>
              </a:lnSpc>
            </a:pPr>
            <a:r>
              <a:rPr lang="zh-CN" altLang="en-US" sz="1050" dirty="0" smtClean="0">
                <a:latin typeface="Arial"/>
                <a:sym typeface="Arial"/>
              </a:rPr>
              <a:t>根据甜菜采购量，该厂位居俄罗斯糖厂前十。</a:t>
            </a:r>
            <a:endParaRPr lang="en-US" altLang="zh-CN" sz="1050" dirty="0" smtClean="0">
              <a:latin typeface="Arial"/>
              <a:sym typeface="Arial"/>
            </a:endParaRPr>
          </a:p>
          <a:p>
            <a:pPr marL="12700">
              <a:lnSpc>
                <a:spcPts val="1248"/>
              </a:lnSpc>
            </a:pPr>
            <a:r>
              <a:rPr lang="zh-CN" altLang="en-US" sz="1050" dirty="0" smtClean="0">
                <a:latin typeface="Arial"/>
                <a:sym typeface="Arial"/>
              </a:rPr>
              <a:t>糖厂产量：</a:t>
            </a:r>
            <a:endParaRPr lang="en-US" altLang="zh-CN" sz="1050" dirty="0" smtClean="0">
              <a:latin typeface="Arial"/>
              <a:sym typeface="Arial"/>
            </a:endParaRPr>
          </a:p>
          <a:p>
            <a:pPr marL="12700">
              <a:lnSpc>
                <a:spcPts val="1248"/>
              </a:lnSpc>
            </a:pPr>
            <a:r>
              <a:rPr lang="zh-CN" altLang="en-US" sz="1050" dirty="0" smtClean="0">
                <a:latin typeface="Arial"/>
                <a:sym typeface="Arial"/>
              </a:rPr>
              <a:t>甜菜加工 </a:t>
            </a:r>
            <a:r>
              <a:rPr lang="en-US" altLang="zh-CN" sz="1050" dirty="0" smtClean="0">
                <a:latin typeface="Arial"/>
                <a:sym typeface="Arial"/>
              </a:rPr>
              <a:t>– 6,500</a:t>
            </a:r>
            <a:r>
              <a:rPr lang="zh-CN" altLang="en-US" sz="1050" dirty="0" smtClean="0">
                <a:latin typeface="Arial"/>
                <a:sym typeface="Arial"/>
              </a:rPr>
              <a:t>吨</a:t>
            </a:r>
            <a:r>
              <a:rPr lang="en-US" altLang="zh-CN" sz="1050" dirty="0" smtClean="0">
                <a:latin typeface="Arial"/>
                <a:sym typeface="Arial"/>
              </a:rPr>
              <a:t>/</a:t>
            </a:r>
            <a:r>
              <a:rPr lang="zh-CN" altLang="en-US" sz="1050" dirty="0" smtClean="0">
                <a:latin typeface="Arial"/>
                <a:sym typeface="Arial"/>
              </a:rPr>
              <a:t>天，粗糖加工 </a:t>
            </a:r>
            <a:r>
              <a:rPr lang="en-US" altLang="zh-CN" sz="1050" dirty="0" smtClean="0">
                <a:latin typeface="Arial"/>
                <a:sym typeface="Arial"/>
              </a:rPr>
              <a:t>– 850</a:t>
            </a:r>
            <a:r>
              <a:rPr lang="zh-CN" altLang="en-US" sz="1050" dirty="0" smtClean="0">
                <a:latin typeface="Arial"/>
                <a:sym typeface="Arial"/>
              </a:rPr>
              <a:t>吨</a:t>
            </a:r>
            <a:r>
              <a:rPr lang="en-US" altLang="zh-CN" sz="1050" dirty="0" smtClean="0">
                <a:latin typeface="Arial"/>
                <a:sym typeface="Arial"/>
              </a:rPr>
              <a:t>/</a:t>
            </a:r>
            <a:r>
              <a:rPr lang="zh-CN" altLang="en-US" sz="1050" dirty="0" smtClean="0">
                <a:latin typeface="Arial"/>
                <a:sym typeface="Arial"/>
              </a:rPr>
              <a:t>天。 </a:t>
            </a:r>
            <a:endParaRPr lang="en-US" altLang="zh-CN" sz="1050" dirty="0" smtClean="0">
              <a:latin typeface="Arial"/>
              <a:sym typeface="Arial"/>
            </a:endParaRPr>
          </a:p>
          <a:p>
            <a:pPr marL="12700">
              <a:lnSpc>
                <a:spcPts val="1248"/>
              </a:lnSpc>
            </a:pPr>
            <a:r>
              <a:rPr lang="zh-CN" altLang="en-US" sz="1050" dirty="0" smtClean="0">
                <a:latin typeface="Arial"/>
                <a:sym typeface="Arial"/>
              </a:rPr>
              <a:t>产品种类： </a:t>
            </a:r>
          </a:p>
          <a:p>
            <a:pPr marL="12700">
              <a:lnSpc>
                <a:spcPts val="1248"/>
              </a:lnSpc>
            </a:pPr>
            <a:r>
              <a:rPr lang="zh-CN" altLang="en-US" sz="1050" dirty="0" smtClean="0">
                <a:latin typeface="Arial"/>
                <a:sym typeface="Arial"/>
              </a:rPr>
              <a:t>压缩即食糖，符合俄罗斯国家标准 </a:t>
            </a:r>
            <a:r>
              <a:rPr lang="en-US" altLang="zh-CN" sz="1050" dirty="0" smtClean="0">
                <a:latin typeface="Arial"/>
                <a:sym typeface="Arial"/>
              </a:rPr>
              <a:t>GOST </a:t>
            </a:r>
            <a:r>
              <a:rPr lang="en-US" altLang="zh-CN" sz="1050" smtClean="0">
                <a:latin typeface="Arial"/>
                <a:sym typeface="Arial"/>
              </a:rPr>
              <a:t>31895-2012 </a:t>
            </a:r>
            <a:r>
              <a:rPr lang="zh-CN" altLang="en-US" sz="1050" smtClean="0">
                <a:latin typeface="Arial"/>
                <a:sym typeface="Arial"/>
              </a:rPr>
              <a:t>、</a:t>
            </a:r>
            <a:r>
              <a:rPr lang="en-US" altLang="zh-CN" sz="1050" smtClean="0">
                <a:latin typeface="Arial"/>
                <a:sym typeface="Arial"/>
              </a:rPr>
              <a:t>TU</a:t>
            </a:r>
            <a:r>
              <a:rPr lang="en-US" altLang="zh-CN" sz="1050" dirty="0" smtClean="0">
                <a:latin typeface="Arial"/>
                <a:sym typeface="Arial"/>
              </a:rPr>
              <a:t> 9111-002-00335841-2004</a:t>
            </a:r>
            <a:r>
              <a:rPr lang="zh-CN" altLang="en-US" sz="1050" dirty="0" smtClean="0">
                <a:latin typeface="Arial"/>
                <a:sym typeface="Arial"/>
              </a:rPr>
              <a:t>，砂糖标准</a:t>
            </a:r>
            <a:r>
              <a:rPr lang="en-US" altLang="zh-CN" sz="1050" dirty="0" smtClean="0">
                <a:latin typeface="Arial"/>
                <a:sym typeface="Arial"/>
              </a:rPr>
              <a:t>GOST R 31895-2012</a:t>
            </a:r>
            <a:r>
              <a:rPr lang="zh-CN" altLang="en-US" sz="1050" dirty="0" smtClean="0">
                <a:latin typeface="Arial"/>
                <a:sym typeface="Arial"/>
              </a:rPr>
              <a:t>，以</a:t>
            </a:r>
            <a:r>
              <a:rPr lang="en-US" altLang="zh-CN" sz="1050" dirty="0" smtClean="0">
                <a:latin typeface="Arial"/>
                <a:sym typeface="Arial"/>
              </a:rPr>
              <a:t>50kg</a:t>
            </a:r>
            <a:r>
              <a:rPr lang="zh-CN" altLang="en-US" sz="1050" dirty="0" smtClean="0">
                <a:latin typeface="Arial"/>
                <a:sym typeface="Arial"/>
              </a:rPr>
              <a:t>、</a:t>
            </a:r>
            <a:r>
              <a:rPr lang="en-US" altLang="zh-CN" sz="1050" dirty="0" smtClean="0">
                <a:latin typeface="Arial"/>
                <a:sym typeface="Arial"/>
              </a:rPr>
              <a:t>25kg</a:t>
            </a:r>
            <a:r>
              <a:rPr lang="zh-CN" altLang="en-US" sz="1050" dirty="0" smtClean="0">
                <a:latin typeface="Arial"/>
                <a:sym typeface="Arial"/>
              </a:rPr>
              <a:t>、</a:t>
            </a:r>
            <a:r>
              <a:rPr lang="en-US" altLang="zh-CN" sz="1050" dirty="0" smtClean="0">
                <a:latin typeface="Arial"/>
                <a:sym typeface="Arial"/>
              </a:rPr>
              <a:t>5kg</a:t>
            </a:r>
            <a:r>
              <a:rPr lang="zh-CN" altLang="en-US" sz="1050" dirty="0" smtClean="0">
                <a:latin typeface="Arial"/>
                <a:sym typeface="Arial"/>
              </a:rPr>
              <a:t>一袋包装。</a:t>
            </a:r>
          </a:p>
          <a:p>
            <a:pPr marL="12700">
              <a:lnSpc>
                <a:spcPts val="1248"/>
              </a:lnSpc>
            </a:pPr>
            <a:r>
              <a:rPr lang="zh-CN" altLang="en-US" sz="1050" dirty="0" smtClean="0">
                <a:latin typeface="Arial"/>
                <a:sym typeface="Arial"/>
              </a:rPr>
              <a:t>糖厂地址：</a:t>
            </a:r>
            <a:r>
              <a:rPr lang="zh-CN" altLang="en-US" sz="1050" smtClean="0">
                <a:latin typeface="Arial"/>
                <a:sym typeface="Arial"/>
              </a:rPr>
              <a:t>坦波夫，眀纳斯基区，</a:t>
            </a:r>
            <a:r>
              <a:rPr lang="en-US" altLang="zh-CN" sz="1050" smtClean="0">
                <a:latin typeface="Arial"/>
                <a:sym typeface="Arial"/>
              </a:rPr>
              <a:t>Znamenka</a:t>
            </a:r>
            <a:r>
              <a:rPr lang="zh-CN" altLang="en-US" sz="1050" smtClean="0">
                <a:latin typeface="Arial"/>
                <a:sym typeface="Arial"/>
              </a:rPr>
              <a:t>商业区，</a:t>
            </a:r>
            <a:r>
              <a:rPr lang="zh-CN" altLang="en-US" sz="1050" dirty="0" smtClean="0">
                <a:latin typeface="Arial"/>
                <a:sym typeface="Arial"/>
              </a:rPr>
              <a:t>邮编</a:t>
            </a:r>
            <a:r>
              <a:rPr lang="en-US" altLang="zh-CN" sz="1050" dirty="0" smtClean="0">
                <a:latin typeface="Arial"/>
                <a:sym typeface="Arial"/>
              </a:rPr>
              <a:t>393401</a:t>
            </a:r>
            <a:r>
              <a:rPr lang="zh-CN" altLang="en-US" sz="1050" dirty="0" smtClean="0">
                <a:latin typeface="Arial"/>
                <a:sym typeface="Arial"/>
              </a:rPr>
              <a:t>。</a:t>
            </a:r>
          </a:p>
          <a:p>
            <a:pPr marL="12700">
              <a:lnSpc>
                <a:spcPts val="1248"/>
              </a:lnSpc>
            </a:pPr>
            <a:endParaRPr lang="en-US" sz="1050" dirty="0" smtClean="0">
              <a:latin typeface="Arial"/>
              <a:sym typeface="Arial"/>
            </a:endParaRPr>
          </a:p>
          <a:p>
            <a:pPr marL="12700" indent="0" rtl="0">
              <a:lnSpc>
                <a:spcPts val="1248"/>
              </a:lnSpc>
            </a:pPr>
            <a:endParaRPr lang="en-US" sz="1050" dirty="0" smtClean="0">
              <a:latin typeface="Arial"/>
              <a:sym typeface="Arial"/>
            </a:endParaRPr>
          </a:p>
          <a:p>
            <a:pPr marL="12700" indent="0" rtl="0">
              <a:spcAft>
                <a:spcPts val="210"/>
              </a:spcAft>
            </a:pPr>
            <a:r>
              <a:rPr lang="en-US" sz="1200" dirty="0" err="1" smtClean="0">
                <a:solidFill>
                  <a:srgbClr val="10526F"/>
                </a:solidFill>
                <a:latin typeface="Arial"/>
                <a:sym typeface="Arial"/>
              </a:rPr>
              <a:t>Znamensky</a:t>
            </a:r>
            <a:r>
              <a:rPr lang="en-US" sz="1200" dirty="0" smtClean="0">
                <a:solidFill>
                  <a:srgbClr val="10526F"/>
                </a:solidFill>
                <a:latin typeface="Arial"/>
                <a:sym typeface="Arial"/>
              </a:rPr>
              <a:t> </a:t>
            </a:r>
            <a:r>
              <a:rPr lang="zh-CN" altLang="en-US" sz="1200" dirty="0" smtClean="0">
                <a:solidFill>
                  <a:srgbClr val="10526F"/>
                </a:solidFill>
                <a:latin typeface="Arial"/>
                <a:sym typeface="Arial"/>
              </a:rPr>
              <a:t>糖厂股份有限公司</a:t>
            </a:r>
            <a:r>
              <a:rPr lang="en-US" sz="1200" dirty="0" smtClean="0">
                <a:solidFill>
                  <a:srgbClr val="10526F"/>
                </a:solidFill>
                <a:latin typeface="Arial"/>
                <a:sym typeface="Arial"/>
              </a:rPr>
              <a:t>– </a:t>
            </a:r>
            <a:r>
              <a:rPr lang="en-US" sz="1200" dirty="0" err="1" smtClean="0">
                <a:solidFill>
                  <a:srgbClr val="10526F"/>
                </a:solidFill>
                <a:latin typeface="Arial"/>
                <a:sym typeface="Arial"/>
              </a:rPr>
              <a:t>Zherdevsky</a:t>
            </a:r>
            <a:r>
              <a:rPr lang="en-US" sz="1200" dirty="0" smtClean="0">
                <a:solidFill>
                  <a:srgbClr val="10526F"/>
                </a:solidFill>
                <a:latin typeface="Arial"/>
                <a:sym typeface="Arial"/>
              </a:rPr>
              <a:t> </a:t>
            </a:r>
            <a:r>
              <a:rPr lang="zh-CN" altLang="en-US" sz="1200" dirty="0" smtClean="0">
                <a:solidFill>
                  <a:srgbClr val="10526F"/>
                </a:solidFill>
                <a:latin typeface="Arial"/>
                <a:sym typeface="Arial"/>
              </a:rPr>
              <a:t>分公司</a:t>
            </a:r>
            <a:endParaRPr lang="en-US" sz="1200" dirty="0" smtClean="0">
              <a:solidFill>
                <a:srgbClr val="10526F"/>
              </a:solidFill>
              <a:latin typeface="Arial"/>
              <a:sym typeface="Arial"/>
            </a:endParaRPr>
          </a:p>
          <a:p>
            <a:pPr marL="12700" indent="0" rtl="0">
              <a:lnSpc>
                <a:spcPts val="1248"/>
              </a:lnSpc>
            </a:pPr>
            <a:r>
              <a:rPr lang="zh-CN" altLang="en-US" sz="1050" dirty="0" smtClean="0">
                <a:latin typeface="Arial"/>
                <a:sym typeface="Arial"/>
              </a:rPr>
              <a:t>该厂是中央联邦区主要的工业企业之一。</a:t>
            </a:r>
            <a:endParaRPr lang="en-US" altLang="zh-CN" sz="1050" dirty="0" smtClean="0">
              <a:latin typeface="Arial"/>
              <a:sym typeface="Arial"/>
            </a:endParaRPr>
          </a:p>
          <a:p>
            <a:pPr marL="12700">
              <a:lnSpc>
                <a:spcPts val="1248"/>
              </a:lnSpc>
            </a:pPr>
            <a:r>
              <a:rPr lang="zh-CN" altLang="en-US" sz="1050" dirty="0">
                <a:latin typeface="Arial"/>
                <a:sym typeface="Arial"/>
              </a:rPr>
              <a:t>糖厂产量：</a:t>
            </a:r>
          </a:p>
          <a:p>
            <a:pPr marL="12700">
              <a:lnSpc>
                <a:spcPts val="1248"/>
              </a:lnSpc>
            </a:pPr>
            <a:r>
              <a:rPr lang="zh-CN" altLang="en-US" sz="1050" dirty="0">
                <a:latin typeface="Arial"/>
                <a:sym typeface="Arial"/>
              </a:rPr>
              <a:t>甜菜加工 </a:t>
            </a:r>
            <a:r>
              <a:rPr lang="en-US" altLang="zh-CN" sz="1050" dirty="0">
                <a:latin typeface="Arial"/>
                <a:sym typeface="Arial"/>
              </a:rPr>
              <a:t>– </a:t>
            </a:r>
            <a:r>
              <a:rPr lang="en-US" altLang="zh-CN" sz="1050" dirty="0" smtClean="0">
                <a:latin typeface="Arial"/>
                <a:sym typeface="Arial"/>
              </a:rPr>
              <a:t>6,100</a:t>
            </a:r>
            <a:r>
              <a:rPr lang="zh-CN" altLang="en-US" sz="1050" dirty="0">
                <a:latin typeface="Arial"/>
                <a:sym typeface="Arial"/>
              </a:rPr>
              <a:t>吨</a:t>
            </a:r>
            <a:r>
              <a:rPr lang="en-US" altLang="zh-CN" sz="1050" dirty="0">
                <a:latin typeface="Arial"/>
                <a:sym typeface="Arial"/>
              </a:rPr>
              <a:t>/</a:t>
            </a:r>
            <a:r>
              <a:rPr lang="zh-CN" altLang="en-US" sz="1050" dirty="0">
                <a:latin typeface="Arial"/>
                <a:sym typeface="Arial"/>
              </a:rPr>
              <a:t>天，粗糖加工 </a:t>
            </a:r>
            <a:r>
              <a:rPr lang="en-US" altLang="zh-CN" sz="1050">
                <a:latin typeface="Arial"/>
                <a:sym typeface="Arial"/>
              </a:rPr>
              <a:t>– </a:t>
            </a:r>
            <a:r>
              <a:rPr lang="en-US" altLang="zh-CN" sz="1050" smtClean="0">
                <a:latin typeface="Arial"/>
                <a:sym typeface="Arial"/>
              </a:rPr>
              <a:t>720</a:t>
            </a:r>
            <a:r>
              <a:rPr lang="zh-CN" altLang="en-US" sz="1050" dirty="0">
                <a:latin typeface="Arial"/>
                <a:sym typeface="Arial"/>
              </a:rPr>
              <a:t>吨</a:t>
            </a:r>
            <a:r>
              <a:rPr lang="en-US" altLang="zh-CN" sz="1050" dirty="0">
                <a:latin typeface="Arial"/>
                <a:sym typeface="Arial"/>
              </a:rPr>
              <a:t>/</a:t>
            </a:r>
            <a:r>
              <a:rPr lang="zh-CN" altLang="en-US" sz="1050" dirty="0">
                <a:latin typeface="Arial"/>
                <a:sym typeface="Arial"/>
              </a:rPr>
              <a:t>天。 </a:t>
            </a:r>
          </a:p>
          <a:p>
            <a:pPr marL="12700">
              <a:lnSpc>
                <a:spcPts val="1248"/>
              </a:lnSpc>
            </a:pPr>
            <a:r>
              <a:rPr lang="zh-CN" altLang="en-US" sz="1050" dirty="0">
                <a:latin typeface="Arial"/>
                <a:sym typeface="Arial"/>
              </a:rPr>
              <a:t>产品种类： </a:t>
            </a:r>
          </a:p>
          <a:p>
            <a:pPr marL="12700">
              <a:lnSpc>
                <a:spcPts val="1248"/>
              </a:lnSpc>
            </a:pPr>
            <a:r>
              <a:rPr lang="zh-CN" altLang="en-US" sz="1050" dirty="0" smtClean="0">
                <a:latin typeface="Arial"/>
                <a:sym typeface="Arial"/>
              </a:rPr>
              <a:t>砂糖，符合俄罗斯</a:t>
            </a:r>
            <a:r>
              <a:rPr lang="zh-CN" altLang="en-US" sz="1050" dirty="0">
                <a:latin typeface="Arial"/>
                <a:sym typeface="Arial"/>
              </a:rPr>
              <a:t>国家标准 </a:t>
            </a:r>
            <a:r>
              <a:rPr lang="en-US" altLang="zh-CN" sz="1050" dirty="0" smtClean="0">
                <a:latin typeface="Arial"/>
                <a:sym typeface="Arial"/>
              </a:rPr>
              <a:t>GOST</a:t>
            </a:r>
            <a:r>
              <a:rPr lang="en-US" altLang="zh-CN" sz="1050" dirty="0">
                <a:latin typeface="Arial"/>
                <a:sym typeface="Arial"/>
              </a:rPr>
              <a:t>21-94 </a:t>
            </a:r>
            <a:r>
              <a:rPr lang="zh-CN" altLang="en-US" sz="1050" dirty="0" smtClean="0">
                <a:latin typeface="Arial"/>
                <a:sym typeface="Arial"/>
              </a:rPr>
              <a:t>，以</a:t>
            </a:r>
            <a:r>
              <a:rPr lang="en-US" altLang="zh-CN" sz="1050" dirty="0">
                <a:latin typeface="Arial"/>
                <a:sym typeface="Arial"/>
              </a:rPr>
              <a:t>50kg</a:t>
            </a:r>
            <a:r>
              <a:rPr lang="zh-CN" altLang="en-US" sz="1050" dirty="0">
                <a:latin typeface="Arial"/>
                <a:sym typeface="Arial"/>
              </a:rPr>
              <a:t>、</a:t>
            </a:r>
            <a:r>
              <a:rPr lang="en-US" altLang="zh-CN" sz="1050" dirty="0">
                <a:latin typeface="Arial"/>
                <a:sym typeface="Arial"/>
              </a:rPr>
              <a:t>25kg</a:t>
            </a:r>
            <a:r>
              <a:rPr lang="zh-CN" altLang="en-US" sz="1050" dirty="0">
                <a:latin typeface="Arial"/>
                <a:sym typeface="Arial"/>
              </a:rPr>
              <a:t>、</a:t>
            </a:r>
            <a:r>
              <a:rPr lang="en-US" altLang="zh-CN" sz="1050" dirty="0">
                <a:latin typeface="Arial"/>
                <a:sym typeface="Arial"/>
              </a:rPr>
              <a:t>5kg</a:t>
            </a:r>
            <a:r>
              <a:rPr lang="zh-CN" altLang="en-US" sz="1050" dirty="0">
                <a:latin typeface="Arial"/>
                <a:sym typeface="Arial"/>
              </a:rPr>
              <a:t>一袋包装。</a:t>
            </a:r>
          </a:p>
          <a:p>
            <a:pPr marL="12700">
              <a:lnSpc>
                <a:spcPts val="1248"/>
              </a:lnSpc>
            </a:pPr>
            <a:r>
              <a:rPr lang="zh-CN" altLang="en-US" sz="1050" dirty="0">
                <a:latin typeface="Arial"/>
                <a:sym typeface="Arial"/>
              </a:rPr>
              <a:t>糖厂地址：</a:t>
            </a:r>
            <a:r>
              <a:rPr lang="zh-CN" altLang="en-US" sz="1050" dirty="0" smtClean="0">
                <a:latin typeface="Arial"/>
                <a:sym typeface="Arial"/>
              </a:rPr>
              <a:t>坦波夫，热尔杰夫卡，</a:t>
            </a:r>
            <a:r>
              <a:rPr lang="en-US" altLang="zh-CN" sz="1050" dirty="0" err="1" smtClean="0">
                <a:latin typeface="Arial"/>
                <a:sym typeface="Arial"/>
              </a:rPr>
              <a:t>Internatsionalnaya</a:t>
            </a:r>
            <a:r>
              <a:rPr lang="zh-CN" altLang="en-US" sz="1050" smtClean="0">
                <a:latin typeface="Arial"/>
                <a:sym typeface="Arial"/>
              </a:rPr>
              <a:t>街</a:t>
            </a:r>
            <a:r>
              <a:rPr lang="en-US" altLang="zh-CN" sz="1050" smtClean="0">
                <a:latin typeface="Arial"/>
                <a:sym typeface="Arial"/>
              </a:rPr>
              <a:t>1A</a:t>
            </a:r>
            <a:r>
              <a:rPr lang="zh-CN" altLang="en-US" sz="1050" smtClean="0">
                <a:latin typeface="Arial"/>
                <a:sym typeface="Arial"/>
              </a:rPr>
              <a:t>，</a:t>
            </a:r>
            <a:r>
              <a:rPr lang="zh-CN" altLang="en-US" sz="1050" dirty="0" smtClean="0">
                <a:latin typeface="Arial"/>
                <a:sym typeface="Arial"/>
              </a:rPr>
              <a:t>邮编</a:t>
            </a:r>
            <a:r>
              <a:rPr lang="en-US" altLang="zh-CN" sz="1050" dirty="0" smtClean="0">
                <a:latin typeface="Arial"/>
                <a:sym typeface="Arial"/>
              </a:rPr>
              <a:t>393</a:t>
            </a:r>
            <a:r>
              <a:rPr lang="en-US" altLang="zh-CN" sz="1050" dirty="0">
                <a:latin typeface="Arial"/>
                <a:sym typeface="Arial"/>
              </a:rPr>
              <a:t>671</a:t>
            </a:r>
            <a:r>
              <a:rPr lang="zh-CN" altLang="en-US" sz="1050" dirty="0" smtClean="0">
                <a:latin typeface="Arial"/>
                <a:sym typeface="Arial"/>
              </a:rPr>
              <a:t>。</a:t>
            </a:r>
            <a:endParaRPr lang="zh-CN" altLang="en-US" sz="1050" dirty="0">
              <a:latin typeface="Arial"/>
              <a:sym typeface="Arial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602224" y="1213104"/>
            <a:ext cx="3163824" cy="2700528"/>
          </a:xfrm>
          <a:prstGeom prst="rect">
            <a:avLst/>
          </a:prstGeom>
        </p:spPr>
        <p:txBody>
          <a:bodyPr lIns="0" tIns="0" rIns="0" bIns="0" rtlCol="0">
            <a:noAutofit/>
          </a:bodyPr>
          <a:lstStyle/>
          <a:p>
            <a:pPr indent="0" rtl="0">
              <a:spcAft>
                <a:spcPts val="1260"/>
              </a:spcAft>
            </a:pPr>
            <a:r>
              <a:rPr lang="en-US" sz="1200" dirty="0" err="1">
                <a:solidFill>
                  <a:srgbClr val="10526F"/>
                </a:solidFill>
                <a:latin typeface="Arial"/>
                <a:sym typeface="Arial"/>
              </a:rPr>
              <a:t>Nikiforovsky</a:t>
            </a:r>
            <a:r>
              <a:rPr lang="en-US" sz="1200" dirty="0">
                <a:solidFill>
                  <a:srgbClr val="10526F"/>
                </a:solidFill>
                <a:latin typeface="Arial"/>
                <a:sym typeface="Arial"/>
              </a:rPr>
              <a:t> </a:t>
            </a:r>
            <a:r>
              <a:rPr lang="zh-CN" altLang="en-US" sz="1200" dirty="0" smtClean="0">
                <a:solidFill>
                  <a:srgbClr val="10526F"/>
                </a:solidFill>
                <a:latin typeface="Arial"/>
                <a:sym typeface="Arial"/>
              </a:rPr>
              <a:t>分厂</a:t>
            </a:r>
            <a:endParaRPr lang="en-US" sz="1200" dirty="0">
              <a:solidFill>
                <a:srgbClr val="10526F"/>
              </a:solidFill>
              <a:latin typeface="Arial"/>
              <a:sym typeface="Arial"/>
            </a:endParaRPr>
          </a:p>
          <a:p>
            <a:pPr marR="25400">
              <a:lnSpc>
                <a:spcPts val="1440"/>
              </a:lnSpc>
            </a:pPr>
            <a:r>
              <a:rPr lang="zh-CN" altLang="en-US" sz="1200" dirty="0">
                <a:latin typeface="Arial"/>
                <a:sym typeface="Arial"/>
              </a:rPr>
              <a:t>该厂是中央联邦区主要的工业</a:t>
            </a:r>
            <a:r>
              <a:rPr lang="zh-CN" altLang="en-US" sz="1200" dirty="0" smtClean="0">
                <a:latin typeface="Arial"/>
                <a:sym typeface="Arial"/>
              </a:rPr>
              <a:t>企业之一。</a:t>
            </a:r>
            <a:endParaRPr lang="zh-CN" altLang="en-US" sz="1200" dirty="0">
              <a:latin typeface="Arial"/>
              <a:sym typeface="Arial"/>
            </a:endParaRPr>
          </a:p>
          <a:p>
            <a:pPr marR="25400">
              <a:lnSpc>
                <a:spcPts val="1440"/>
              </a:lnSpc>
            </a:pPr>
            <a:r>
              <a:rPr lang="zh-CN" altLang="en-US" sz="1200" dirty="0">
                <a:latin typeface="Arial"/>
                <a:sym typeface="Arial"/>
              </a:rPr>
              <a:t>糖厂产量：</a:t>
            </a:r>
          </a:p>
          <a:p>
            <a:pPr marR="25400">
              <a:lnSpc>
                <a:spcPts val="1440"/>
              </a:lnSpc>
            </a:pPr>
            <a:r>
              <a:rPr lang="zh-CN" altLang="en-US" sz="1200" dirty="0">
                <a:latin typeface="Arial"/>
                <a:sym typeface="Arial"/>
              </a:rPr>
              <a:t>甜菜加工 </a:t>
            </a:r>
            <a:r>
              <a:rPr lang="en-US" altLang="zh-CN" sz="1200" dirty="0">
                <a:latin typeface="Arial"/>
                <a:sym typeface="Arial"/>
              </a:rPr>
              <a:t>– </a:t>
            </a:r>
            <a:r>
              <a:rPr lang="en-US" altLang="zh-CN" sz="1200" dirty="0" smtClean="0">
                <a:latin typeface="Arial"/>
                <a:sym typeface="Arial"/>
              </a:rPr>
              <a:t>7,000</a:t>
            </a:r>
            <a:r>
              <a:rPr lang="zh-CN" altLang="en-US" sz="1200" dirty="0">
                <a:latin typeface="Arial"/>
                <a:sym typeface="Arial"/>
              </a:rPr>
              <a:t>吨</a:t>
            </a:r>
            <a:r>
              <a:rPr lang="en-US" altLang="zh-CN" sz="1200" dirty="0">
                <a:latin typeface="Arial"/>
                <a:sym typeface="Arial"/>
              </a:rPr>
              <a:t>/</a:t>
            </a:r>
            <a:r>
              <a:rPr lang="zh-CN" altLang="en-US" sz="1200" dirty="0">
                <a:latin typeface="Arial"/>
                <a:sym typeface="Arial"/>
              </a:rPr>
              <a:t>天，粗糖加工 </a:t>
            </a:r>
            <a:r>
              <a:rPr lang="en-US" altLang="zh-CN" sz="1200" dirty="0">
                <a:latin typeface="Arial"/>
                <a:sym typeface="Arial"/>
              </a:rPr>
              <a:t>– </a:t>
            </a:r>
            <a:r>
              <a:rPr lang="en-US" altLang="zh-CN" sz="1200" dirty="0" smtClean="0">
                <a:latin typeface="Arial"/>
                <a:sym typeface="Arial"/>
              </a:rPr>
              <a:t>1,100</a:t>
            </a:r>
            <a:r>
              <a:rPr lang="zh-CN" altLang="en-US" sz="1200" dirty="0" smtClean="0">
                <a:latin typeface="Arial"/>
                <a:sym typeface="Arial"/>
              </a:rPr>
              <a:t>吨</a:t>
            </a:r>
            <a:r>
              <a:rPr lang="en-US" altLang="zh-CN" sz="1200" dirty="0">
                <a:latin typeface="Arial"/>
                <a:sym typeface="Arial"/>
              </a:rPr>
              <a:t>/</a:t>
            </a:r>
            <a:r>
              <a:rPr lang="zh-CN" altLang="en-US" sz="1200" dirty="0">
                <a:latin typeface="Arial"/>
                <a:sym typeface="Arial"/>
              </a:rPr>
              <a:t>天</a:t>
            </a:r>
            <a:r>
              <a:rPr lang="zh-CN" altLang="en-US" sz="1200" dirty="0" smtClean="0">
                <a:latin typeface="Arial"/>
                <a:sym typeface="Arial"/>
              </a:rPr>
              <a:t>。产品</a:t>
            </a:r>
            <a:r>
              <a:rPr lang="zh-CN" altLang="en-US" sz="1200" dirty="0">
                <a:latin typeface="Arial"/>
                <a:sym typeface="Arial"/>
              </a:rPr>
              <a:t>种类： </a:t>
            </a:r>
            <a:r>
              <a:rPr lang="zh-CN" altLang="en-US" sz="1200" dirty="0" smtClean="0">
                <a:latin typeface="Arial"/>
                <a:sym typeface="Arial"/>
              </a:rPr>
              <a:t>砂糖</a:t>
            </a:r>
            <a:r>
              <a:rPr lang="zh-CN" altLang="en-US" sz="1200" dirty="0">
                <a:latin typeface="Arial"/>
                <a:sym typeface="Arial"/>
              </a:rPr>
              <a:t>，符合俄罗斯国家标准 </a:t>
            </a:r>
            <a:r>
              <a:rPr lang="en-US" altLang="zh-CN" sz="1200" dirty="0">
                <a:latin typeface="Arial"/>
                <a:sym typeface="Arial"/>
              </a:rPr>
              <a:t>GOST21-94 </a:t>
            </a:r>
            <a:r>
              <a:rPr lang="zh-CN" altLang="en-US" sz="1200" dirty="0">
                <a:latin typeface="Arial"/>
                <a:sym typeface="Arial"/>
              </a:rPr>
              <a:t>，以</a:t>
            </a:r>
            <a:r>
              <a:rPr lang="en-US" altLang="zh-CN" sz="1200" dirty="0">
                <a:latin typeface="Arial"/>
                <a:sym typeface="Arial"/>
              </a:rPr>
              <a:t>50kg</a:t>
            </a:r>
            <a:r>
              <a:rPr lang="zh-CN" altLang="en-US" sz="1200" dirty="0">
                <a:latin typeface="Arial"/>
                <a:sym typeface="Arial"/>
              </a:rPr>
              <a:t>、</a:t>
            </a:r>
            <a:r>
              <a:rPr lang="en-US" altLang="zh-CN" sz="1200" dirty="0">
                <a:latin typeface="Arial"/>
                <a:sym typeface="Arial"/>
              </a:rPr>
              <a:t>25kg</a:t>
            </a:r>
            <a:r>
              <a:rPr lang="zh-CN" altLang="en-US" sz="1200" dirty="0" smtClean="0">
                <a:latin typeface="Arial"/>
                <a:sym typeface="Arial"/>
              </a:rPr>
              <a:t>、</a:t>
            </a:r>
            <a:r>
              <a:rPr lang="en-US" altLang="zh-CN" sz="1200" dirty="0" smtClean="0">
                <a:latin typeface="Arial"/>
                <a:sym typeface="Arial"/>
              </a:rPr>
              <a:t>1kg</a:t>
            </a:r>
            <a:r>
              <a:rPr lang="zh-CN" altLang="en-US" sz="1200" dirty="0" smtClean="0">
                <a:latin typeface="Arial"/>
                <a:sym typeface="Arial"/>
              </a:rPr>
              <a:t>、</a:t>
            </a:r>
            <a:r>
              <a:rPr lang="en-US" altLang="zh-CN" sz="1200" dirty="0" smtClean="0">
                <a:latin typeface="Arial"/>
                <a:sym typeface="Arial"/>
              </a:rPr>
              <a:t>0.9kg</a:t>
            </a:r>
            <a:r>
              <a:rPr lang="zh-CN" altLang="en-US" sz="1200" dirty="0" smtClean="0">
                <a:latin typeface="Arial"/>
                <a:sym typeface="Arial"/>
              </a:rPr>
              <a:t>一</a:t>
            </a:r>
            <a:r>
              <a:rPr lang="zh-CN" altLang="en-US" sz="1200" dirty="0">
                <a:latin typeface="Arial"/>
                <a:sym typeface="Arial"/>
              </a:rPr>
              <a:t>袋包装。</a:t>
            </a:r>
          </a:p>
          <a:p>
            <a:pPr marR="25400">
              <a:lnSpc>
                <a:spcPts val="1440"/>
              </a:lnSpc>
            </a:pPr>
            <a:r>
              <a:rPr lang="zh-CN" altLang="en-US" sz="1200" dirty="0">
                <a:latin typeface="Arial"/>
                <a:sym typeface="Arial"/>
              </a:rPr>
              <a:t>糖厂地址：</a:t>
            </a:r>
            <a:r>
              <a:rPr lang="zh-CN" altLang="en-US" sz="1200">
                <a:latin typeface="Arial"/>
                <a:sym typeface="Arial"/>
              </a:rPr>
              <a:t>坦波夫</a:t>
            </a:r>
            <a:r>
              <a:rPr lang="zh-CN" altLang="en-US" sz="1200" smtClean="0">
                <a:latin typeface="Arial"/>
                <a:sym typeface="Arial"/>
              </a:rPr>
              <a:t>，尼基福罗夫斯基（</a:t>
            </a:r>
            <a:r>
              <a:rPr lang="en-US" sz="1200" smtClean="0">
                <a:latin typeface="Arial"/>
                <a:sym typeface="Arial"/>
              </a:rPr>
              <a:t> Nikiforovsky </a:t>
            </a:r>
            <a:r>
              <a:rPr lang="zh-CN" altLang="en-US" sz="1200" smtClean="0">
                <a:latin typeface="Arial"/>
                <a:sym typeface="Arial"/>
              </a:rPr>
              <a:t>）区，</a:t>
            </a:r>
            <a:r>
              <a:rPr lang="en-US" altLang="zh-CN" sz="1200" smtClean="0">
                <a:latin typeface="Arial"/>
                <a:sym typeface="Arial"/>
              </a:rPr>
              <a:t>Dmitriyevka</a:t>
            </a:r>
            <a:r>
              <a:rPr lang="zh-CN" altLang="en-US" sz="1200" smtClean="0">
                <a:latin typeface="Arial"/>
                <a:sym typeface="Arial"/>
              </a:rPr>
              <a:t>商业区</a:t>
            </a:r>
            <a:r>
              <a:rPr lang="zh-CN" altLang="en-US" sz="1200" dirty="0" smtClean="0">
                <a:latin typeface="Arial"/>
                <a:sym typeface="Arial"/>
              </a:rPr>
              <a:t>，</a:t>
            </a:r>
            <a:r>
              <a:rPr lang="zh-CN" altLang="en-US" sz="1200" dirty="0">
                <a:latin typeface="Arial"/>
                <a:sym typeface="Arial"/>
              </a:rPr>
              <a:t>邮编</a:t>
            </a:r>
            <a:r>
              <a:rPr lang="en-US" altLang="zh-CN" sz="1200" dirty="0" smtClean="0">
                <a:latin typeface="Arial"/>
                <a:sym typeface="Arial"/>
              </a:rPr>
              <a:t>393000</a:t>
            </a:r>
            <a:r>
              <a:rPr lang="zh-CN" altLang="en-US" sz="1200" dirty="0" smtClean="0">
                <a:latin typeface="Arial"/>
                <a:sym typeface="Arial"/>
              </a:rPr>
              <a:t>。</a:t>
            </a:r>
            <a:endParaRPr lang="zh-CN" altLang="en-US" sz="1200" dirty="0">
              <a:latin typeface="Arial"/>
              <a:sym typeface="Arial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497568" y="3727704"/>
            <a:ext cx="1027176" cy="121920"/>
          </a:xfrm>
          <a:prstGeom prst="rect">
            <a:avLst/>
          </a:prstGeom>
        </p:spPr>
        <p:txBody>
          <a:bodyPr lIns="0" tIns="0" rIns="0" bIns="0" rtlCol="0">
            <a:noAutofit/>
          </a:bodyPr>
          <a:lstStyle/>
          <a:p>
            <a:pPr indent="0" rtl="0"/>
            <a:r>
              <a:rPr lang="zh-CN" altLang="en-US" sz="900" kern="0" smtClean="0">
                <a:latin typeface="Calibri"/>
                <a:sym typeface="Calibri"/>
              </a:rPr>
              <a:t>尼基福罗夫斯基</a:t>
            </a:r>
            <a:endParaRPr lang="ru" sz="900" kern="0" dirty="0">
              <a:latin typeface="Calibri"/>
              <a:sym typeface="Calibri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140696" y="4020312"/>
            <a:ext cx="384048" cy="131064"/>
          </a:xfrm>
          <a:prstGeom prst="rect">
            <a:avLst/>
          </a:prstGeom>
        </p:spPr>
        <p:txBody>
          <a:bodyPr lIns="0" tIns="0" rIns="0" bIns="0" rtlCol="0">
            <a:noAutofit/>
          </a:bodyPr>
          <a:lstStyle/>
          <a:p>
            <a:pPr indent="0" rtl="0"/>
            <a:r>
              <a:rPr lang="en-US" sz="800" kern="0">
                <a:latin typeface="Calibri"/>
                <a:sym typeface="Calibri"/>
              </a:rPr>
              <a:t>• </a:t>
            </a:r>
            <a:r>
              <a:rPr lang="zh-CN" altLang="en-US" sz="800" kern="0" smtClean="0">
                <a:latin typeface="Calibri"/>
                <a:sym typeface="Calibri"/>
              </a:rPr>
              <a:t>坦波夫</a:t>
            </a:r>
            <a:endParaRPr lang="en-US" sz="800" kern="0">
              <a:latin typeface="Calibri"/>
              <a:sym typeface="Calibri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067544" y="4443984"/>
            <a:ext cx="708976" cy="106680"/>
          </a:xfrm>
          <a:prstGeom prst="rect">
            <a:avLst/>
          </a:prstGeom>
        </p:spPr>
        <p:txBody>
          <a:bodyPr lIns="0" tIns="0" rIns="0" bIns="0" rtlCol="0">
            <a:noAutofit/>
          </a:bodyPr>
          <a:lstStyle/>
          <a:p>
            <a:pPr indent="0" rtl="0"/>
            <a:r>
              <a:rPr lang="zh-CN" altLang="en-US" sz="900" kern="0" smtClean="0">
                <a:latin typeface="Calibri"/>
                <a:sym typeface="Calibri"/>
              </a:rPr>
              <a:t>眀纳斯基</a:t>
            </a:r>
            <a:endParaRPr lang="en-US" sz="900" kern="0">
              <a:latin typeface="Calibri"/>
              <a:sym typeface="Calibri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034016" y="5827776"/>
            <a:ext cx="886520" cy="170688"/>
          </a:xfrm>
          <a:prstGeom prst="rect">
            <a:avLst/>
          </a:prstGeom>
        </p:spPr>
        <p:txBody>
          <a:bodyPr lIns="0" tIns="0" rIns="0" bIns="0" rtlCol="0">
            <a:noAutofit/>
          </a:bodyPr>
          <a:lstStyle/>
          <a:p>
            <a:pPr indent="0" rtl="0"/>
            <a:r>
              <a:rPr lang="zh-CN" altLang="en-US" sz="1100" kern="0" smtClean="0">
                <a:latin typeface="Calibri"/>
                <a:sym typeface="Calibri"/>
              </a:rPr>
              <a:t>哲尔德夫斯基</a:t>
            </a:r>
            <a:endParaRPr lang="ru" sz="1100" kern="0" dirty="0">
              <a:latin typeface="Calibri"/>
              <a:sym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000656" y="6628710"/>
            <a:ext cx="14401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rtl="0"/>
            <a:fld id="{B0DD748A-43B4-4ED8-9FAE-0576D0C7433B}" type="slidenum">
              <a:rPr lang="ru-RU" sz="1200" smtClean="0">
                <a:latin typeface="Arial"/>
                <a:sym typeface="Arial"/>
              </a:rPr>
              <a:pPr rtl="0"/>
              <a:t>7</a:t>
            </a:fld>
            <a:endParaRPr lang="ru-RU" sz="1200" dirty="0">
              <a:latin typeface="Arial"/>
              <a:sym typeface="Arial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/>
          <a:srcRect b="72168"/>
          <a:stretch/>
        </p:blipFill>
        <p:spPr>
          <a:xfrm>
            <a:off x="0" y="0"/>
            <a:ext cx="12192000" cy="190869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984" y="1872557"/>
            <a:ext cx="2660904" cy="455459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63352" y="554736"/>
            <a:ext cx="11809312" cy="365760"/>
          </a:xfrm>
          <a:prstGeom prst="rect">
            <a:avLst/>
          </a:prstGeom>
          <a:noFill/>
        </p:spPr>
        <p:txBody>
          <a:bodyPr lIns="0" tIns="0" rIns="0" bIns="0" rtlCol="0">
            <a:noAutofit/>
          </a:bodyPr>
          <a:lstStyle/>
          <a:p>
            <a:r>
              <a:rPr lang="zh-CN" altLang="en-US" sz="2400" dirty="0" smtClean="0">
                <a:solidFill>
                  <a:srgbClr val="FFFFFF"/>
                </a:solidFill>
                <a:latin typeface="Arial"/>
                <a:sym typeface="Arial"/>
              </a:rPr>
              <a:t>库尔斯克</a:t>
            </a:r>
            <a:r>
              <a:rPr lang="en-US" altLang="zh-CN" sz="2400" dirty="0" smtClean="0">
                <a:solidFill>
                  <a:srgbClr val="FFFFFF"/>
                </a:solidFill>
                <a:latin typeface="Arial"/>
                <a:sym typeface="Arial"/>
              </a:rPr>
              <a:t>-</a:t>
            </a:r>
            <a:r>
              <a:rPr lang="zh-CN" altLang="en-US" sz="2400" dirty="0" smtClean="0">
                <a:solidFill>
                  <a:srgbClr val="FFFFFF"/>
                </a:solidFill>
                <a:latin typeface="Arial"/>
                <a:sym typeface="Arial"/>
              </a:rPr>
              <a:t>奥廖尔区域</a:t>
            </a:r>
            <a:r>
              <a:rPr lang="en-US" sz="2400" dirty="0" smtClean="0">
                <a:solidFill>
                  <a:srgbClr val="FFFFFF"/>
                </a:solidFill>
                <a:latin typeface="Arial"/>
                <a:sym typeface="Arial"/>
              </a:rPr>
              <a:t> </a:t>
            </a:r>
            <a:r>
              <a:rPr lang="en-US" sz="2400" dirty="0">
                <a:solidFill>
                  <a:srgbClr val="FFFFFF"/>
                </a:solidFill>
                <a:latin typeface="Arial"/>
                <a:sym typeface="Arial"/>
              </a:rPr>
              <a:t>– 3 </a:t>
            </a:r>
            <a:r>
              <a:rPr lang="zh-CN" altLang="en-US" sz="2400" dirty="0" smtClean="0">
                <a:solidFill>
                  <a:srgbClr val="FFFFFF"/>
                </a:solidFill>
                <a:latin typeface="Arial"/>
                <a:sym typeface="Arial"/>
              </a:rPr>
              <a:t>家糖厂，</a:t>
            </a:r>
            <a:r>
              <a:rPr lang="en-US" altLang="zh-CN" sz="2400" dirty="0" smtClean="0">
                <a:solidFill>
                  <a:srgbClr val="FFFFFF"/>
                </a:solidFill>
                <a:latin typeface="Arial"/>
                <a:sym typeface="Arial"/>
              </a:rPr>
              <a:t>1</a:t>
            </a:r>
            <a:r>
              <a:rPr lang="zh-CN" altLang="en-US" sz="2400" dirty="0">
                <a:solidFill>
                  <a:srgbClr val="FFFFFF"/>
                </a:solidFill>
                <a:latin typeface="Arial"/>
                <a:sym typeface="Arial"/>
              </a:rPr>
              <a:t>家荞麦及燕麦加工厂</a:t>
            </a:r>
          </a:p>
          <a:p>
            <a:r>
              <a:rPr lang="en-US" sz="2400" dirty="0" smtClean="0">
                <a:solidFill>
                  <a:srgbClr val="FFFFFF"/>
                </a:solidFill>
                <a:latin typeface="Arial"/>
                <a:sym typeface="Arial"/>
              </a:rPr>
              <a:t>.</a:t>
            </a:r>
            <a:endParaRPr lang="en-US" sz="2400" dirty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3232" y="1813560"/>
            <a:ext cx="3366544" cy="4331208"/>
          </a:xfrm>
          <a:prstGeom prst="rect">
            <a:avLst/>
          </a:prstGeom>
        </p:spPr>
        <p:txBody>
          <a:bodyPr lIns="0" tIns="0" rIns="0" bIns="0" rtlCol="0">
            <a:noAutofit/>
          </a:bodyPr>
          <a:lstStyle/>
          <a:p>
            <a:pPr marR="12700">
              <a:lnSpc>
                <a:spcPts val="1440"/>
              </a:lnSpc>
              <a:spcAft>
                <a:spcPts val="840"/>
              </a:spcAft>
            </a:pPr>
            <a:r>
              <a:rPr lang="zh-CN" altLang="en-US" sz="1400" kern="0" dirty="0" smtClean="0">
                <a:solidFill>
                  <a:srgbClr val="10526F">
                    <a:lumMod val="100000"/>
                  </a:srgbClr>
                </a:solidFill>
                <a:latin typeface="Arial"/>
                <a:sym typeface="Arial"/>
              </a:rPr>
              <a:t>克里维茨</a:t>
            </a:r>
            <a:r>
              <a:rPr lang="en-US" altLang="zh-CN" sz="1400" kern="0" dirty="0" smtClean="0">
                <a:solidFill>
                  <a:srgbClr val="10526F">
                    <a:lumMod val="100000"/>
                  </a:srgbClr>
                </a:solidFill>
                <a:latin typeface="Arial"/>
                <a:sym typeface="Arial"/>
              </a:rPr>
              <a:t>-</a:t>
            </a:r>
            <a:r>
              <a:rPr lang="zh-CN" altLang="en-US" sz="1400" kern="0" dirty="0">
                <a:solidFill>
                  <a:srgbClr val="10526F">
                    <a:lumMod val="100000"/>
                  </a:srgbClr>
                </a:solidFill>
                <a:latin typeface="Arial"/>
                <a:sym typeface="Arial"/>
              </a:rPr>
              <a:t>萨哈</a:t>
            </a:r>
            <a:r>
              <a:rPr lang="zh-CN" altLang="en-US" sz="1400" kern="0" dirty="0" smtClean="0">
                <a:solidFill>
                  <a:srgbClr val="10526F">
                    <a:lumMod val="100000"/>
                  </a:srgbClr>
                </a:solidFill>
                <a:latin typeface="Arial"/>
                <a:sym typeface="Arial"/>
              </a:rPr>
              <a:t>尔股份有限公司（</a:t>
            </a:r>
            <a:r>
              <a:rPr lang="en-US" sz="1400" kern="0" dirty="0" err="1" smtClean="0">
                <a:solidFill>
                  <a:srgbClr val="10526F">
                    <a:lumMod val="100000"/>
                  </a:srgbClr>
                </a:solidFill>
                <a:latin typeface="Arial"/>
                <a:sym typeface="Arial"/>
              </a:rPr>
              <a:t>Krivets-Sakhar</a:t>
            </a:r>
            <a:r>
              <a:rPr lang="en-US" sz="1400" kern="0" dirty="0" smtClean="0">
                <a:solidFill>
                  <a:srgbClr val="10526F">
                    <a:lumMod val="100000"/>
                  </a:srgbClr>
                </a:solidFill>
                <a:latin typeface="Arial"/>
                <a:sym typeface="Arial"/>
              </a:rPr>
              <a:t> </a:t>
            </a:r>
            <a:r>
              <a:rPr lang="en-US" sz="1400" kern="0" dirty="0">
                <a:solidFill>
                  <a:srgbClr val="10526F">
                    <a:lumMod val="100000"/>
                  </a:srgbClr>
                </a:solidFill>
                <a:latin typeface="Arial"/>
                <a:sym typeface="Arial"/>
              </a:rPr>
              <a:t>OJSC </a:t>
            </a:r>
            <a:r>
              <a:rPr lang="zh-CN" altLang="en-US" sz="1400" kern="0" dirty="0" smtClean="0">
                <a:solidFill>
                  <a:srgbClr val="10526F">
                    <a:lumMod val="100000"/>
                  </a:srgbClr>
                </a:solidFill>
                <a:latin typeface="Arial"/>
                <a:sym typeface="Arial"/>
              </a:rPr>
              <a:t>）</a:t>
            </a:r>
            <a:endParaRPr lang="en-US" sz="1400" kern="0" dirty="0" smtClean="0">
              <a:solidFill>
                <a:srgbClr val="10526F">
                  <a:lumMod val="100000"/>
                </a:srgbClr>
              </a:solidFill>
              <a:latin typeface="Arial"/>
              <a:sym typeface="Arial"/>
            </a:endParaRPr>
          </a:p>
          <a:p>
            <a:pPr marR="12700">
              <a:lnSpc>
                <a:spcPts val="1440"/>
              </a:lnSpc>
              <a:spcAft>
                <a:spcPts val="840"/>
              </a:spcAft>
            </a:pPr>
            <a:r>
              <a:rPr lang="zh-CN" altLang="en-US" sz="1200" dirty="0">
                <a:latin typeface="Arial"/>
                <a:sym typeface="Arial"/>
              </a:rPr>
              <a:t>糖厂产量</a:t>
            </a:r>
            <a:r>
              <a:rPr lang="zh-CN" altLang="en-US" sz="1200" dirty="0" smtClean="0">
                <a:latin typeface="Arial"/>
                <a:sym typeface="Arial"/>
              </a:rPr>
              <a:t>：甜菜</a:t>
            </a:r>
            <a:r>
              <a:rPr lang="zh-CN" altLang="en-US" sz="1200" dirty="0">
                <a:latin typeface="Arial"/>
                <a:sym typeface="Arial"/>
              </a:rPr>
              <a:t>加工 </a:t>
            </a:r>
            <a:r>
              <a:rPr lang="en-US" altLang="zh-CN" sz="1200" dirty="0">
                <a:latin typeface="Arial"/>
                <a:sym typeface="Arial"/>
              </a:rPr>
              <a:t>– </a:t>
            </a:r>
            <a:r>
              <a:rPr lang="en-US" altLang="zh-CN" sz="1200" dirty="0" smtClean="0">
                <a:latin typeface="Arial"/>
                <a:sym typeface="Arial"/>
              </a:rPr>
              <a:t>3,500</a:t>
            </a:r>
            <a:r>
              <a:rPr lang="zh-CN" altLang="en-US" sz="1200" dirty="0">
                <a:latin typeface="Arial"/>
                <a:sym typeface="Arial"/>
              </a:rPr>
              <a:t>吨</a:t>
            </a:r>
            <a:r>
              <a:rPr lang="en-US" altLang="zh-CN" sz="1200" dirty="0">
                <a:latin typeface="Arial"/>
                <a:sym typeface="Arial"/>
              </a:rPr>
              <a:t>/</a:t>
            </a:r>
            <a:r>
              <a:rPr lang="zh-CN" altLang="en-US" sz="1200" dirty="0" smtClean="0">
                <a:latin typeface="Arial"/>
                <a:sym typeface="Arial"/>
              </a:rPr>
              <a:t>天。 </a:t>
            </a:r>
            <a:endParaRPr lang="zh-CN" altLang="en-US" sz="1200" dirty="0">
              <a:latin typeface="Arial"/>
              <a:sym typeface="Arial"/>
            </a:endParaRPr>
          </a:p>
          <a:p>
            <a:pPr marR="12700">
              <a:lnSpc>
                <a:spcPts val="1440"/>
              </a:lnSpc>
              <a:spcAft>
                <a:spcPts val="840"/>
              </a:spcAft>
            </a:pPr>
            <a:r>
              <a:rPr lang="zh-CN" altLang="en-US" sz="1200" dirty="0">
                <a:latin typeface="Arial"/>
                <a:sym typeface="Arial"/>
              </a:rPr>
              <a:t>产品种类： </a:t>
            </a:r>
          </a:p>
          <a:p>
            <a:pPr marR="12700">
              <a:lnSpc>
                <a:spcPts val="1440"/>
              </a:lnSpc>
              <a:spcAft>
                <a:spcPts val="840"/>
              </a:spcAft>
            </a:pPr>
            <a:r>
              <a:rPr lang="zh-CN" altLang="en-US" sz="1200" dirty="0" smtClean="0">
                <a:latin typeface="Arial"/>
                <a:sym typeface="Arial"/>
              </a:rPr>
              <a:t>砂糖，</a:t>
            </a:r>
            <a:r>
              <a:rPr lang="zh-CN" altLang="en-US" sz="1200" dirty="0">
                <a:latin typeface="Arial"/>
                <a:sym typeface="Arial"/>
              </a:rPr>
              <a:t>符合俄罗斯国家标准 </a:t>
            </a:r>
            <a:r>
              <a:rPr lang="en-US" altLang="zh-CN" sz="1200" dirty="0" smtClean="0">
                <a:latin typeface="Arial"/>
                <a:sym typeface="Arial"/>
              </a:rPr>
              <a:t>GOST 21-94</a:t>
            </a:r>
            <a:r>
              <a:rPr lang="zh-CN" altLang="en-US" sz="1200" dirty="0" smtClean="0">
                <a:latin typeface="Arial"/>
                <a:sym typeface="Arial"/>
              </a:rPr>
              <a:t>，</a:t>
            </a:r>
            <a:r>
              <a:rPr lang="en-US" altLang="zh-CN" sz="1200" dirty="0">
                <a:latin typeface="Arial"/>
                <a:sym typeface="Arial"/>
              </a:rPr>
              <a:t> </a:t>
            </a:r>
            <a:r>
              <a:rPr lang="zh-CN" altLang="en-US" sz="1200" dirty="0" smtClean="0">
                <a:latin typeface="Arial"/>
                <a:sym typeface="Arial"/>
              </a:rPr>
              <a:t>以</a:t>
            </a:r>
            <a:r>
              <a:rPr lang="en-US" altLang="zh-CN" sz="1200" dirty="0" smtClean="0">
                <a:latin typeface="Arial"/>
                <a:sym typeface="Arial"/>
              </a:rPr>
              <a:t>50kg</a:t>
            </a:r>
            <a:r>
              <a:rPr lang="zh-CN" altLang="en-US" sz="1200" dirty="0" smtClean="0">
                <a:latin typeface="Arial"/>
                <a:sym typeface="Arial"/>
              </a:rPr>
              <a:t>一</a:t>
            </a:r>
            <a:r>
              <a:rPr lang="zh-CN" altLang="en-US" sz="1200" dirty="0">
                <a:latin typeface="Arial"/>
                <a:sym typeface="Arial"/>
              </a:rPr>
              <a:t>袋包装。</a:t>
            </a:r>
          </a:p>
          <a:p>
            <a:pPr marR="12700">
              <a:lnSpc>
                <a:spcPts val="1440"/>
              </a:lnSpc>
              <a:spcAft>
                <a:spcPts val="840"/>
              </a:spcAft>
            </a:pPr>
            <a:r>
              <a:rPr lang="zh-CN" altLang="en-US" sz="1200" dirty="0">
                <a:latin typeface="Arial"/>
                <a:sym typeface="Arial"/>
              </a:rPr>
              <a:t>糖厂地址：</a:t>
            </a:r>
            <a:r>
              <a:rPr lang="zh-CN" altLang="en-US" sz="1200">
                <a:latin typeface="Arial"/>
                <a:sym typeface="Arial"/>
              </a:rPr>
              <a:t>库尔斯克</a:t>
            </a:r>
            <a:r>
              <a:rPr lang="zh-CN" altLang="en-US" sz="1200" smtClean="0">
                <a:latin typeface="Arial"/>
                <a:sym typeface="Arial"/>
              </a:rPr>
              <a:t>，曼图洛夫斯基（</a:t>
            </a:r>
            <a:r>
              <a:rPr lang="en-US" altLang="zh-CN" sz="1200" smtClean="0">
                <a:latin typeface="Arial"/>
                <a:sym typeface="Arial"/>
              </a:rPr>
              <a:t> Manturovsky</a:t>
            </a:r>
            <a:r>
              <a:rPr lang="zh-CN" altLang="en-US" sz="1200" smtClean="0">
                <a:latin typeface="Arial"/>
                <a:sym typeface="Arial"/>
              </a:rPr>
              <a:t>）区，谢伊姆（</a:t>
            </a:r>
            <a:r>
              <a:rPr lang="en-US" altLang="zh-CN" sz="1200" smtClean="0">
                <a:latin typeface="Arial"/>
                <a:sym typeface="Arial"/>
              </a:rPr>
              <a:t>Seym</a:t>
            </a:r>
            <a:r>
              <a:rPr lang="zh-CN" altLang="en-US" sz="1200" smtClean="0">
                <a:latin typeface="Arial"/>
                <a:sym typeface="Arial"/>
              </a:rPr>
              <a:t>）居民点，</a:t>
            </a:r>
            <a:r>
              <a:rPr lang="zh-CN" altLang="en-US" sz="1200" dirty="0" smtClean="0">
                <a:latin typeface="Arial"/>
                <a:sym typeface="Arial"/>
              </a:rPr>
              <a:t>邮编</a:t>
            </a:r>
            <a:r>
              <a:rPr lang="en-US" altLang="zh-CN" sz="1200" smtClean="0">
                <a:latin typeface="Arial"/>
                <a:sym typeface="Arial"/>
              </a:rPr>
              <a:t>307024</a:t>
            </a:r>
            <a:r>
              <a:rPr lang="zh-CN" altLang="en-US" sz="1200" smtClean="0">
                <a:latin typeface="Arial"/>
                <a:sym typeface="Arial"/>
              </a:rPr>
              <a:t>。</a:t>
            </a:r>
            <a:endParaRPr lang="zh-CN" altLang="en-US" sz="1200" dirty="0">
              <a:latin typeface="Arial"/>
              <a:sym typeface="Arial"/>
            </a:endParaRPr>
          </a:p>
          <a:p>
            <a:pPr marR="1231900" indent="0" rtl="0">
              <a:lnSpc>
                <a:spcPts val="1440"/>
              </a:lnSpc>
            </a:pPr>
            <a:r>
              <a:rPr lang="en-US" sz="1200" dirty="0" err="1" smtClean="0">
                <a:solidFill>
                  <a:srgbClr val="10526F"/>
                </a:solidFill>
                <a:latin typeface="Arial"/>
                <a:sym typeface="Arial"/>
              </a:rPr>
              <a:t>Otradinsky</a:t>
            </a:r>
            <a:r>
              <a:rPr lang="en-US" sz="1200" dirty="0" smtClean="0">
                <a:solidFill>
                  <a:srgbClr val="10526F"/>
                </a:solidFill>
                <a:latin typeface="Arial"/>
                <a:sym typeface="Arial"/>
              </a:rPr>
              <a:t> </a:t>
            </a:r>
            <a:r>
              <a:rPr lang="zh-CN" altLang="en-US" sz="1200" dirty="0" smtClean="0">
                <a:solidFill>
                  <a:srgbClr val="10526F"/>
                </a:solidFill>
                <a:latin typeface="Arial"/>
                <a:sym typeface="Arial"/>
              </a:rPr>
              <a:t>糖厂股份有限公司</a:t>
            </a:r>
            <a:endParaRPr lang="en-US" altLang="zh-CN" sz="1200" dirty="0" smtClean="0">
              <a:solidFill>
                <a:srgbClr val="10526F"/>
              </a:solidFill>
              <a:latin typeface="Arial"/>
              <a:sym typeface="Arial"/>
            </a:endParaRPr>
          </a:p>
          <a:p>
            <a:pPr marR="12700">
              <a:lnSpc>
                <a:spcPts val="1440"/>
              </a:lnSpc>
            </a:pPr>
            <a:r>
              <a:rPr lang="zh-CN" altLang="en-US" sz="1200" dirty="0" smtClean="0">
                <a:latin typeface="Arial"/>
                <a:sym typeface="Arial"/>
              </a:rPr>
              <a:t>该</a:t>
            </a:r>
            <a:r>
              <a:rPr lang="zh-CN" altLang="en-US" sz="1200" dirty="0">
                <a:latin typeface="Arial"/>
                <a:sym typeface="Arial"/>
              </a:rPr>
              <a:t>厂是中央联邦区主要的工业企业之一。</a:t>
            </a:r>
          </a:p>
          <a:p>
            <a:pPr marR="12700">
              <a:lnSpc>
                <a:spcPts val="1440"/>
              </a:lnSpc>
            </a:pPr>
            <a:r>
              <a:rPr lang="zh-CN" altLang="en-US" sz="1200" dirty="0">
                <a:latin typeface="Arial"/>
                <a:sym typeface="Arial"/>
              </a:rPr>
              <a:t>糖厂产量：</a:t>
            </a:r>
          </a:p>
          <a:p>
            <a:pPr marR="12700">
              <a:lnSpc>
                <a:spcPts val="1440"/>
              </a:lnSpc>
            </a:pPr>
            <a:r>
              <a:rPr lang="zh-CN" altLang="en-US" sz="1200" dirty="0">
                <a:latin typeface="Arial"/>
                <a:sym typeface="Arial"/>
              </a:rPr>
              <a:t>甜菜加工 </a:t>
            </a:r>
            <a:r>
              <a:rPr lang="en-US" altLang="zh-CN" sz="1200" dirty="0">
                <a:latin typeface="Arial"/>
                <a:sym typeface="Arial"/>
              </a:rPr>
              <a:t>– </a:t>
            </a:r>
            <a:r>
              <a:rPr lang="en-US" altLang="zh-CN" sz="1200" dirty="0" smtClean="0">
                <a:latin typeface="Arial"/>
                <a:sym typeface="Arial"/>
              </a:rPr>
              <a:t>5,400</a:t>
            </a:r>
            <a:r>
              <a:rPr lang="zh-CN" altLang="en-US" sz="1200" dirty="0">
                <a:latin typeface="Arial"/>
                <a:sym typeface="Arial"/>
              </a:rPr>
              <a:t>吨</a:t>
            </a:r>
            <a:r>
              <a:rPr lang="en-US" altLang="zh-CN" sz="1200" dirty="0">
                <a:latin typeface="Arial"/>
                <a:sym typeface="Arial"/>
              </a:rPr>
              <a:t>/</a:t>
            </a:r>
            <a:r>
              <a:rPr lang="zh-CN" altLang="en-US" sz="1200" dirty="0" smtClean="0">
                <a:latin typeface="Arial"/>
                <a:sym typeface="Arial"/>
              </a:rPr>
              <a:t>天。</a:t>
            </a:r>
            <a:endParaRPr lang="en-US" altLang="zh-CN" sz="1200" dirty="0" smtClean="0">
              <a:latin typeface="Arial"/>
              <a:sym typeface="Arial"/>
            </a:endParaRPr>
          </a:p>
          <a:p>
            <a:pPr marR="12700">
              <a:lnSpc>
                <a:spcPts val="1440"/>
              </a:lnSpc>
            </a:pPr>
            <a:r>
              <a:rPr lang="zh-CN" altLang="en-US" sz="1200" dirty="0" smtClean="0">
                <a:latin typeface="Arial"/>
                <a:sym typeface="Arial"/>
              </a:rPr>
              <a:t>产品</a:t>
            </a:r>
            <a:r>
              <a:rPr lang="zh-CN" altLang="en-US" sz="1200" dirty="0">
                <a:latin typeface="Arial"/>
                <a:sym typeface="Arial"/>
              </a:rPr>
              <a:t>种类： 砂糖，符合俄罗斯国家标准 </a:t>
            </a:r>
            <a:r>
              <a:rPr lang="en-US" altLang="zh-CN" sz="1200" dirty="0">
                <a:latin typeface="Arial"/>
                <a:sym typeface="Arial"/>
              </a:rPr>
              <a:t>GOST</a:t>
            </a:r>
            <a:r>
              <a:rPr lang="en-US" altLang="zh-CN" sz="1200" dirty="0" smtClean="0">
                <a:latin typeface="Arial"/>
                <a:sym typeface="Arial"/>
              </a:rPr>
              <a:t> </a:t>
            </a:r>
            <a:r>
              <a:rPr lang="en-US" altLang="zh-CN" sz="1200" dirty="0">
                <a:latin typeface="Arial"/>
                <a:sym typeface="Arial"/>
              </a:rPr>
              <a:t>33222-2015 </a:t>
            </a:r>
            <a:r>
              <a:rPr lang="zh-CN" altLang="en-US" sz="1200" dirty="0" smtClean="0">
                <a:latin typeface="Arial"/>
                <a:sym typeface="Arial"/>
              </a:rPr>
              <a:t>。</a:t>
            </a:r>
            <a:endParaRPr lang="zh-CN" altLang="en-US" sz="1200" dirty="0">
              <a:latin typeface="Arial"/>
              <a:sym typeface="Arial"/>
            </a:endParaRPr>
          </a:p>
          <a:p>
            <a:pPr marR="12700">
              <a:lnSpc>
                <a:spcPts val="1440"/>
              </a:lnSpc>
            </a:pPr>
            <a:r>
              <a:rPr lang="zh-CN" altLang="en-US" sz="1200" dirty="0">
                <a:latin typeface="Arial"/>
                <a:sym typeface="Arial"/>
              </a:rPr>
              <a:t>糖厂地址：奥廖尔</a:t>
            </a:r>
            <a:r>
              <a:rPr lang="zh-CN" altLang="en-US" sz="1200" dirty="0" smtClean="0">
                <a:latin typeface="Arial"/>
                <a:sym typeface="Arial"/>
              </a:rPr>
              <a:t>，</a:t>
            </a:r>
            <a:r>
              <a:rPr lang="en-US" altLang="zh-CN" sz="1200" err="1" smtClean="0">
                <a:latin typeface="Arial"/>
                <a:sym typeface="Arial"/>
              </a:rPr>
              <a:t>Mtsensky</a:t>
            </a:r>
            <a:r>
              <a:rPr lang="zh-CN" altLang="en-US" sz="1200" smtClean="0">
                <a:latin typeface="Arial"/>
                <a:sym typeface="Arial"/>
              </a:rPr>
              <a:t>区，</a:t>
            </a:r>
            <a:r>
              <a:rPr lang="en-US" sz="1200" smtClean="0">
                <a:latin typeface="Arial"/>
                <a:sym typeface="Arial"/>
              </a:rPr>
              <a:t> </a:t>
            </a:r>
            <a:r>
              <a:rPr lang="zh-CN" altLang="en-US" sz="1200" smtClean="0">
                <a:latin typeface="Arial"/>
                <a:sym typeface="Arial"/>
              </a:rPr>
              <a:t>奥特拉丁斯克沃耶（</a:t>
            </a:r>
            <a:r>
              <a:rPr lang="en-US" sz="1200" smtClean="0">
                <a:latin typeface="Arial"/>
                <a:sym typeface="Arial"/>
              </a:rPr>
              <a:t> Otradinskoye </a:t>
            </a:r>
            <a:r>
              <a:rPr lang="zh-CN" altLang="en-US" sz="1200" smtClean="0">
                <a:latin typeface="Arial"/>
                <a:sym typeface="Arial"/>
              </a:rPr>
              <a:t>）居民点，邮编</a:t>
            </a:r>
            <a:r>
              <a:rPr lang="en-US" altLang="zh-CN" sz="1200" dirty="0">
                <a:latin typeface="Arial"/>
                <a:sym typeface="Arial"/>
              </a:rPr>
              <a:t>303023 </a:t>
            </a:r>
            <a:r>
              <a:rPr lang="zh-CN" altLang="en-US" sz="1200" dirty="0" smtClean="0">
                <a:latin typeface="Arial"/>
                <a:sym typeface="Arial"/>
              </a:rPr>
              <a:t>。</a:t>
            </a:r>
            <a:endParaRPr lang="zh-CN" altLang="en-US" sz="1200" dirty="0">
              <a:latin typeface="Arial"/>
              <a:sym typeface="Arial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964424" y="1813560"/>
            <a:ext cx="3496056" cy="4355592"/>
          </a:xfrm>
          <a:prstGeom prst="rect">
            <a:avLst/>
          </a:prstGeom>
        </p:spPr>
        <p:txBody>
          <a:bodyPr lIns="0" tIns="0" rIns="0" bIns="0" rtlCol="0">
            <a:noAutofit/>
          </a:bodyPr>
          <a:lstStyle/>
          <a:p>
            <a:pPr marL="12700" marR="38100" indent="0" rtl="0">
              <a:lnSpc>
                <a:spcPts val="1440"/>
              </a:lnSpc>
            </a:pPr>
            <a:r>
              <a:rPr lang="en-US" sz="1200" dirty="0" err="1">
                <a:solidFill>
                  <a:srgbClr val="10526F"/>
                </a:solidFill>
                <a:latin typeface="Arial"/>
                <a:sym typeface="Arial"/>
              </a:rPr>
              <a:t>Kshen</a:t>
            </a:r>
            <a:r>
              <a:rPr lang="en-US" sz="1200" dirty="0">
                <a:solidFill>
                  <a:srgbClr val="10526F"/>
                </a:solidFill>
                <a:latin typeface="Arial"/>
                <a:sym typeface="Arial"/>
              </a:rPr>
              <a:t> </a:t>
            </a:r>
            <a:r>
              <a:rPr lang="zh-CN" altLang="en-US" sz="1200" dirty="0" smtClean="0">
                <a:solidFill>
                  <a:srgbClr val="10526F"/>
                </a:solidFill>
                <a:latin typeface="Arial"/>
                <a:sym typeface="Arial"/>
              </a:rPr>
              <a:t>糖厂股份有限公司</a:t>
            </a:r>
            <a:endParaRPr lang="en-US" sz="1200" dirty="0">
              <a:solidFill>
                <a:srgbClr val="10526F"/>
              </a:solidFill>
              <a:latin typeface="Arial"/>
              <a:sym typeface="Arial"/>
            </a:endParaRPr>
          </a:p>
          <a:p>
            <a:pPr marL="12700" marR="38100">
              <a:lnSpc>
                <a:spcPts val="1440"/>
              </a:lnSpc>
              <a:spcAft>
                <a:spcPts val="840"/>
              </a:spcAft>
            </a:pPr>
            <a:r>
              <a:rPr lang="zh-CN" altLang="en-US" sz="1200" dirty="0">
                <a:latin typeface="Arial"/>
                <a:sym typeface="Arial"/>
              </a:rPr>
              <a:t>糖厂产量：甜菜加工 </a:t>
            </a:r>
            <a:r>
              <a:rPr lang="en-US" altLang="zh-CN" sz="1200" dirty="0">
                <a:latin typeface="Arial"/>
                <a:sym typeface="Arial"/>
              </a:rPr>
              <a:t>– </a:t>
            </a:r>
            <a:r>
              <a:rPr lang="en-US" altLang="zh-CN" sz="1200" dirty="0" smtClean="0">
                <a:latin typeface="Arial"/>
                <a:sym typeface="Arial"/>
              </a:rPr>
              <a:t>4,200</a:t>
            </a:r>
            <a:r>
              <a:rPr lang="zh-CN" altLang="en-US" sz="1200" dirty="0">
                <a:latin typeface="Arial"/>
                <a:sym typeface="Arial"/>
              </a:rPr>
              <a:t>吨</a:t>
            </a:r>
            <a:r>
              <a:rPr lang="en-US" altLang="zh-CN" sz="1200" dirty="0">
                <a:latin typeface="Arial"/>
                <a:sym typeface="Arial"/>
              </a:rPr>
              <a:t>/</a:t>
            </a:r>
            <a:r>
              <a:rPr lang="zh-CN" altLang="en-US" sz="1200" dirty="0">
                <a:latin typeface="Arial"/>
                <a:sym typeface="Arial"/>
              </a:rPr>
              <a:t>天。 </a:t>
            </a:r>
          </a:p>
          <a:p>
            <a:pPr marL="12700" marR="38100">
              <a:lnSpc>
                <a:spcPts val="1440"/>
              </a:lnSpc>
              <a:spcAft>
                <a:spcPts val="840"/>
              </a:spcAft>
            </a:pPr>
            <a:r>
              <a:rPr lang="zh-CN" altLang="en-US" sz="1200" dirty="0">
                <a:latin typeface="Arial"/>
                <a:sym typeface="Arial"/>
              </a:rPr>
              <a:t>产品种类： </a:t>
            </a:r>
          </a:p>
          <a:p>
            <a:pPr marL="12700" marR="38100">
              <a:lnSpc>
                <a:spcPts val="1440"/>
              </a:lnSpc>
              <a:spcAft>
                <a:spcPts val="840"/>
              </a:spcAft>
            </a:pPr>
            <a:r>
              <a:rPr lang="zh-CN" altLang="en-US" sz="1200" dirty="0" smtClean="0">
                <a:latin typeface="Arial"/>
                <a:sym typeface="Arial"/>
              </a:rPr>
              <a:t>白糖</a:t>
            </a:r>
            <a:r>
              <a:rPr lang="zh-CN" altLang="en-US" sz="1200" dirty="0">
                <a:latin typeface="Arial"/>
                <a:sym typeface="Arial"/>
              </a:rPr>
              <a:t>，符合俄罗斯国家标准 </a:t>
            </a:r>
            <a:r>
              <a:rPr lang="en-US" altLang="zh-CN" sz="1200" dirty="0">
                <a:latin typeface="Arial"/>
                <a:sym typeface="Arial"/>
              </a:rPr>
              <a:t>GOST </a:t>
            </a:r>
            <a:r>
              <a:rPr lang="en-US" altLang="zh-CN" sz="1200" dirty="0" smtClean="0">
                <a:latin typeface="Arial"/>
                <a:sym typeface="Arial"/>
              </a:rPr>
              <a:t>33222-2015</a:t>
            </a:r>
            <a:r>
              <a:rPr lang="zh-CN" altLang="en-US" sz="1200" dirty="0" smtClean="0">
                <a:latin typeface="Arial"/>
                <a:sym typeface="Arial"/>
              </a:rPr>
              <a:t>，</a:t>
            </a:r>
            <a:r>
              <a:rPr lang="zh-CN" altLang="en-US" sz="1200" dirty="0">
                <a:latin typeface="Arial"/>
                <a:sym typeface="Arial"/>
              </a:rPr>
              <a:t> 以</a:t>
            </a:r>
            <a:r>
              <a:rPr lang="en-US" altLang="zh-CN" sz="1200" dirty="0">
                <a:latin typeface="Arial"/>
                <a:sym typeface="Arial"/>
              </a:rPr>
              <a:t>50kg</a:t>
            </a:r>
            <a:r>
              <a:rPr lang="zh-CN" altLang="en-US" sz="1200" dirty="0">
                <a:latin typeface="Arial"/>
                <a:sym typeface="Arial"/>
              </a:rPr>
              <a:t>一袋包装。</a:t>
            </a:r>
          </a:p>
          <a:p>
            <a:pPr marL="12700" marR="38100">
              <a:lnSpc>
                <a:spcPts val="1440"/>
              </a:lnSpc>
              <a:spcAft>
                <a:spcPts val="840"/>
              </a:spcAft>
            </a:pPr>
            <a:r>
              <a:rPr lang="zh-CN" altLang="en-US" sz="1200" dirty="0">
                <a:latin typeface="Arial"/>
                <a:sym typeface="Arial"/>
              </a:rPr>
              <a:t>糖厂地址：库尔斯克</a:t>
            </a:r>
            <a:r>
              <a:rPr lang="zh-CN" altLang="en-US" sz="1200" dirty="0" smtClean="0">
                <a:latin typeface="Arial"/>
                <a:sym typeface="Arial"/>
              </a:rPr>
              <a:t>，</a:t>
            </a:r>
            <a:r>
              <a:rPr lang="en-US" altLang="zh-CN" sz="1200" err="1" smtClean="0">
                <a:latin typeface="Arial"/>
                <a:sym typeface="Arial"/>
              </a:rPr>
              <a:t>Sovetsky</a:t>
            </a:r>
            <a:r>
              <a:rPr lang="zh-CN" altLang="en-US" sz="1200" smtClean="0">
                <a:latin typeface="Arial"/>
                <a:sym typeface="Arial"/>
              </a:rPr>
              <a:t>区，</a:t>
            </a:r>
            <a:r>
              <a:rPr lang="en-US" altLang="zh-CN" sz="1200" err="1">
                <a:latin typeface="Arial"/>
                <a:sym typeface="Arial"/>
              </a:rPr>
              <a:t>Kshensky</a:t>
            </a:r>
            <a:r>
              <a:rPr lang="en-US" altLang="zh-CN" sz="1200">
                <a:latin typeface="Arial"/>
                <a:sym typeface="Arial"/>
              </a:rPr>
              <a:t> </a:t>
            </a:r>
            <a:r>
              <a:rPr lang="zh-CN" altLang="en-US" sz="1200" smtClean="0">
                <a:latin typeface="Arial"/>
                <a:sym typeface="Arial"/>
              </a:rPr>
              <a:t>居民点，</a:t>
            </a:r>
            <a:r>
              <a:rPr lang="en-US" altLang="zh-CN" sz="1200" dirty="0" err="1" smtClean="0">
                <a:latin typeface="Arial"/>
                <a:sym typeface="Arial"/>
              </a:rPr>
              <a:t>Zavodskaya</a:t>
            </a:r>
            <a:r>
              <a:rPr lang="zh-CN" altLang="en-US" sz="1200" dirty="0" smtClean="0">
                <a:latin typeface="Arial"/>
                <a:sym typeface="Arial"/>
              </a:rPr>
              <a:t>街</a:t>
            </a:r>
            <a:r>
              <a:rPr lang="en-US" altLang="zh-CN" sz="1200" dirty="0" smtClean="0">
                <a:latin typeface="Arial"/>
                <a:sym typeface="Arial"/>
              </a:rPr>
              <a:t>18</a:t>
            </a:r>
            <a:r>
              <a:rPr lang="zh-CN" altLang="en-US" sz="1200" dirty="0" smtClean="0">
                <a:latin typeface="Arial"/>
                <a:sym typeface="Arial"/>
              </a:rPr>
              <a:t>号，邮编</a:t>
            </a:r>
            <a:r>
              <a:rPr lang="en-US" altLang="zh-CN" sz="1200" dirty="0" smtClean="0">
                <a:latin typeface="Arial"/>
                <a:sym typeface="Arial"/>
              </a:rPr>
              <a:t>306600</a:t>
            </a:r>
            <a:r>
              <a:rPr lang="zh-CN" altLang="en-US" sz="1200" dirty="0" smtClean="0">
                <a:latin typeface="Arial"/>
                <a:sym typeface="Arial"/>
              </a:rPr>
              <a:t>。</a:t>
            </a:r>
            <a:endParaRPr lang="zh-CN" altLang="en-US" sz="1200" dirty="0">
              <a:latin typeface="Arial"/>
              <a:sym typeface="Arial"/>
            </a:endParaRPr>
          </a:p>
          <a:p>
            <a:pPr marL="12700" indent="0" rtl="0">
              <a:spcAft>
                <a:spcPts val="1260"/>
              </a:spcAft>
            </a:pPr>
            <a:r>
              <a:rPr lang="en-US" sz="1200" dirty="0" err="1" smtClean="0">
                <a:solidFill>
                  <a:srgbClr val="10526F"/>
                </a:solidFill>
                <a:latin typeface="Arial"/>
                <a:sym typeface="Arial"/>
              </a:rPr>
              <a:t>Herkules</a:t>
            </a:r>
            <a:r>
              <a:rPr lang="en-US" sz="1200" dirty="0" smtClean="0">
                <a:solidFill>
                  <a:srgbClr val="10526F"/>
                </a:solidFill>
                <a:latin typeface="Arial"/>
                <a:sym typeface="Arial"/>
              </a:rPr>
              <a:t> </a:t>
            </a:r>
            <a:r>
              <a:rPr lang="zh-CN" altLang="en-US" sz="1200" dirty="0" smtClean="0">
                <a:solidFill>
                  <a:srgbClr val="10526F"/>
                </a:solidFill>
                <a:latin typeface="Arial"/>
                <a:sym typeface="Arial"/>
              </a:rPr>
              <a:t>股份有限公司</a:t>
            </a:r>
            <a:endParaRPr lang="en-US" sz="1200" dirty="0">
              <a:solidFill>
                <a:srgbClr val="10526F"/>
              </a:solidFill>
              <a:latin typeface="Arial"/>
              <a:sym typeface="Arial"/>
            </a:endParaRPr>
          </a:p>
          <a:p>
            <a:pPr marL="12700">
              <a:lnSpc>
                <a:spcPts val="1440"/>
              </a:lnSpc>
            </a:pPr>
            <a:r>
              <a:rPr lang="zh-CN" altLang="en-US" sz="1200" dirty="0">
                <a:latin typeface="Arial"/>
                <a:sym typeface="Arial"/>
              </a:rPr>
              <a:t>该厂</a:t>
            </a:r>
            <a:r>
              <a:rPr lang="zh-CN" altLang="en-US" sz="1200" dirty="0" smtClean="0">
                <a:latin typeface="Arial"/>
                <a:sym typeface="Arial"/>
              </a:rPr>
              <a:t>是主要的谷物加工厂。</a:t>
            </a:r>
            <a:endParaRPr lang="zh-CN" altLang="en-US" sz="1200" dirty="0">
              <a:latin typeface="Arial"/>
              <a:sym typeface="Arial"/>
            </a:endParaRPr>
          </a:p>
          <a:p>
            <a:pPr marL="12700">
              <a:lnSpc>
                <a:spcPts val="1440"/>
              </a:lnSpc>
            </a:pPr>
            <a:r>
              <a:rPr lang="zh-CN" altLang="en-US" sz="1200" dirty="0" smtClean="0">
                <a:latin typeface="Arial"/>
                <a:sym typeface="Arial"/>
              </a:rPr>
              <a:t>产量</a:t>
            </a:r>
            <a:r>
              <a:rPr lang="zh-CN" altLang="en-US" sz="1200" dirty="0">
                <a:latin typeface="Arial"/>
                <a:sym typeface="Arial"/>
              </a:rPr>
              <a:t>：</a:t>
            </a:r>
          </a:p>
          <a:p>
            <a:pPr marL="12700">
              <a:lnSpc>
                <a:spcPts val="1440"/>
              </a:lnSpc>
            </a:pPr>
            <a:r>
              <a:rPr lang="zh-CN" altLang="en-US" sz="1200" dirty="0" smtClean="0">
                <a:latin typeface="Arial"/>
                <a:sym typeface="Arial"/>
              </a:rPr>
              <a:t>荞麦加工 </a:t>
            </a:r>
            <a:r>
              <a:rPr lang="en-US" altLang="zh-CN" sz="1200" dirty="0">
                <a:latin typeface="Arial"/>
                <a:sym typeface="Arial"/>
              </a:rPr>
              <a:t>– </a:t>
            </a:r>
            <a:r>
              <a:rPr lang="en-US" altLang="zh-CN" sz="1200" dirty="0" smtClean="0">
                <a:latin typeface="Arial"/>
                <a:sym typeface="Arial"/>
              </a:rPr>
              <a:t>150</a:t>
            </a:r>
            <a:r>
              <a:rPr lang="zh-CN" altLang="en-US" sz="1200" dirty="0">
                <a:latin typeface="Arial"/>
                <a:sym typeface="Arial"/>
              </a:rPr>
              <a:t>吨</a:t>
            </a:r>
            <a:r>
              <a:rPr lang="en-US" altLang="zh-CN" sz="1200" dirty="0">
                <a:latin typeface="Arial"/>
                <a:sym typeface="Arial"/>
              </a:rPr>
              <a:t>/</a:t>
            </a:r>
            <a:r>
              <a:rPr lang="zh-CN" altLang="en-US" sz="1200" dirty="0" smtClean="0">
                <a:latin typeface="Arial"/>
                <a:sym typeface="Arial"/>
              </a:rPr>
              <a:t>天，燕麦加工</a:t>
            </a:r>
            <a:r>
              <a:rPr lang="en-US" altLang="zh-CN" sz="1200" dirty="0">
                <a:latin typeface="Arial"/>
                <a:sym typeface="Arial"/>
              </a:rPr>
              <a:t>– </a:t>
            </a:r>
            <a:r>
              <a:rPr lang="en-US" altLang="zh-CN" sz="1200" dirty="0" smtClean="0">
                <a:latin typeface="Arial"/>
                <a:sym typeface="Arial"/>
              </a:rPr>
              <a:t>55</a:t>
            </a:r>
            <a:r>
              <a:rPr lang="zh-CN" altLang="en-US" sz="1200" dirty="0" smtClean="0">
                <a:latin typeface="Arial"/>
                <a:sym typeface="Arial"/>
              </a:rPr>
              <a:t>吨</a:t>
            </a:r>
            <a:r>
              <a:rPr lang="en-US" altLang="zh-CN" sz="1200" dirty="0">
                <a:latin typeface="Arial"/>
                <a:sym typeface="Arial"/>
              </a:rPr>
              <a:t>/</a:t>
            </a:r>
            <a:r>
              <a:rPr lang="zh-CN" altLang="en-US" sz="1200" dirty="0">
                <a:latin typeface="Arial"/>
                <a:sym typeface="Arial"/>
              </a:rPr>
              <a:t>天</a:t>
            </a:r>
            <a:r>
              <a:rPr lang="zh-CN" altLang="en-US" sz="1200" dirty="0" smtClean="0">
                <a:latin typeface="Arial"/>
                <a:sym typeface="Arial"/>
              </a:rPr>
              <a:t>。</a:t>
            </a:r>
            <a:endParaRPr lang="zh-CN" altLang="en-US" sz="1200" dirty="0">
              <a:latin typeface="Arial"/>
              <a:sym typeface="Arial"/>
            </a:endParaRPr>
          </a:p>
          <a:p>
            <a:pPr marL="12700">
              <a:lnSpc>
                <a:spcPts val="1440"/>
              </a:lnSpc>
            </a:pPr>
            <a:r>
              <a:rPr lang="zh-CN" altLang="en-US" sz="1200" dirty="0">
                <a:latin typeface="Arial"/>
                <a:sym typeface="Arial"/>
              </a:rPr>
              <a:t>产品种类： </a:t>
            </a:r>
            <a:r>
              <a:rPr lang="zh-CN" altLang="en-US" sz="1200" dirty="0" smtClean="0">
                <a:latin typeface="Arial"/>
                <a:sym typeface="Arial"/>
              </a:rPr>
              <a:t>荞麦、荞麦粉，以</a:t>
            </a:r>
            <a:r>
              <a:rPr lang="en-US" altLang="zh-CN" sz="1200" dirty="0" smtClean="0">
                <a:latin typeface="Arial"/>
                <a:sym typeface="Arial"/>
              </a:rPr>
              <a:t> 50kg</a:t>
            </a:r>
            <a:r>
              <a:rPr lang="zh-CN" altLang="en-US" sz="1200" dirty="0" smtClean="0">
                <a:latin typeface="Arial"/>
                <a:sym typeface="Arial"/>
              </a:rPr>
              <a:t>为一袋包装；</a:t>
            </a:r>
            <a:r>
              <a:rPr lang="en-US" altLang="zh-CN" sz="1200" dirty="0">
                <a:latin typeface="Arial"/>
                <a:sym typeface="Arial"/>
              </a:rPr>
              <a:t>“Hercules”</a:t>
            </a:r>
            <a:r>
              <a:rPr lang="zh-CN" altLang="en-US" sz="1200" dirty="0" smtClean="0">
                <a:latin typeface="Arial"/>
                <a:sym typeface="Arial"/>
              </a:rPr>
              <a:t>燕麦片，以</a:t>
            </a:r>
            <a:r>
              <a:rPr lang="en-US" altLang="zh-CN" sz="1200" dirty="0" smtClean="0">
                <a:latin typeface="Arial"/>
                <a:sym typeface="Arial"/>
              </a:rPr>
              <a:t>25kg</a:t>
            </a:r>
            <a:r>
              <a:rPr lang="zh-CN" altLang="en-US" sz="1200" dirty="0">
                <a:latin typeface="Arial"/>
                <a:sym typeface="Arial"/>
              </a:rPr>
              <a:t>为一袋包装</a:t>
            </a:r>
            <a:r>
              <a:rPr lang="zh-CN" altLang="en-US" sz="1200" dirty="0" smtClean="0">
                <a:latin typeface="Arial"/>
                <a:sym typeface="Arial"/>
              </a:rPr>
              <a:t>。</a:t>
            </a:r>
            <a:endParaRPr lang="zh-CN" altLang="en-US" sz="1200" dirty="0">
              <a:latin typeface="Arial"/>
              <a:sym typeface="Arial"/>
            </a:endParaRPr>
          </a:p>
          <a:p>
            <a:pPr marL="12700">
              <a:lnSpc>
                <a:spcPts val="1440"/>
              </a:lnSpc>
            </a:pPr>
            <a:r>
              <a:rPr lang="zh-CN" altLang="en-US" sz="1200" dirty="0" smtClean="0">
                <a:latin typeface="Arial"/>
                <a:sym typeface="Arial"/>
              </a:rPr>
              <a:t>工厂</a:t>
            </a:r>
            <a:r>
              <a:rPr lang="zh-CN" altLang="en-US" sz="1200" dirty="0">
                <a:latin typeface="Arial"/>
                <a:sym typeface="Arial"/>
              </a:rPr>
              <a:t>地址</a:t>
            </a:r>
            <a:r>
              <a:rPr lang="zh-CN" altLang="en-US" sz="1200">
                <a:latin typeface="Arial"/>
                <a:sym typeface="Arial"/>
              </a:rPr>
              <a:t>：</a:t>
            </a:r>
            <a:r>
              <a:rPr lang="zh-CN" altLang="en-US" sz="1200" smtClean="0">
                <a:latin typeface="Arial"/>
                <a:sym typeface="Arial"/>
              </a:rPr>
              <a:t>沃罗涅日，</a:t>
            </a:r>
            <a:r>
              <a:rPr lang="zh-CN" altLang="en-US" sz="1200" dirty="0" smtClean="0">
                <a:latin typeface="Arial"/>
                <a:sym typeface="Arial"/>
              </a:rPr>
              <a:t>波布罗夫，</a:t>
            </a:r>
            <a:r>
              <a:rPr lang="en-US" altLang="zh-CN" sz="1200" dirty="0" err="1" smtClean="0">
                <a:latin typeface="Arial"/>
                <a:sym typeface="Arial"/>
              </a:rPr>
              <a:t>Gogolya</a:t>
            </a:r>
            <a:r>
              <a:rPr lang="zh-CN" altLang="en-US" sz="1200" dirty="0" smtClean="0">
                <a:latin typeface="Arial"/>
                <a:sym typeface="Arial"/>
              </a:rPr>
              <a:t>街</a:t>
            </a:r>
            <a:r>
              <a:rPr lang="en-US" altLang="zh-CN" sz="1200" dirty="0" smtClean="0">
                <a:latin typeface="Arial"/>
                <a:sym typeface="Arial"/>
              </a:rPr>
              <a:t>53</a:t>
            </a:r>
            <a:r>
              <a:rPr lang="zh-CN" altLang="en-US" sz="1200" dirty="0" smtClean="0">
                <a:latin typeface="Arial"/>
                <a:sym typeface="Arial"/>
              </a:rPr>
              <a:t>号，邮编</a:t>
            </a:r>
            <a:r>
              <a:rPr lang="en-US" altLang="zh-CN" sz="1200" dirty="0" smtClean="0">
                <a:latin typeface="Arial"/>
                <a:sym typeface="Arial"/>
              </a:rPr>
              <a:t>397705 </a:t>
            </a:r>
            <a:r>
              <a:rPr lang="zh-CN" altLang="en-US" sz="1200" dirty="0" smtClean="0">
                <a:latin typeface="Arial"/>
                <a:sym typeface="Arial"/>
              </a:rPr>
              <a:t>。</a:t>
            </a:r>
            <a:endParaRPr lang="en-US" sz="1200" dirty="0">
              <a:latin typeface="Arial"/>
              <a:sym typeface="Arial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964936" y="2197608"/>
            <a:ext cx="1139952" cy="155448"/>
          </a:xfrm>
          <a:prstGeom prst="rect">
            <a:avLst/>
          </a:prstGeom>
        </p:spPr>
        <p:txBody>
          <a:bodyPr lIns="0" tIns="0" rIns="0" bIns="0" rtlCol="0">
            <a:noAutofit/>
          </a:bodyPr>
          <a:lstStyle/>
          <a:p>
            <a:pPr indent="0" rtl="0"/>
            <a:r>
              <a:rPr lang="zh-CN" altLang="en-US" sz="1100" smtClean="0">
                <a:latin typeface="Arial"/>
                <a:sym typeface="Arial"/>
              </a:rPr>
              <a:t>奥特拉丁斯克沃耶居民点</a:t>
            </a:r>
            <a:endParaRPr lang="ru" sz="1100" dirty="0">
              <a:latin typeface="Arial"/>
              <a:sym typeface="Arial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233416" y="3294888"/>
            <a:ext cx="365760" cy="140208"/>
          </a:xfrm>
          <a:prstGeom prst="rect">
            <a:avLst/>
          </a:prstGeom>
        </p:spPr>
        <p:txBody>
          <a:bodyPr lIns="0" tIns="0" rIns="0" bIns="0" rtlCol="0">
            <a:noAutofit/>
          </a:bodyPr>
          <a:lstStyle/>
          <a:p>
            <a:pPr indent="0" rtl="0"/>
            <a:r>
              <a:rPr lang="en-US" sz="800" smtClean="0">
                <a:latin typeface="Arial"/>
                <a:sym typeface="Arial"/>
              </a:rPr>
              <a:t>K</a:t>
            </a:r>
            <a:r>
              <a:rPr lang="zh-CN" altLang="en-US" sz="800" smtClean="0">
                <a:latin typeface="Arial"/>
                <a:sym typeface="Arial"/>
              </a:rPr>
              <a:t>库尔斯克</a:t>
            </a:r>
            <a:endParaRPr lang="ru" sz="800" dirty="0">
              <a:latin typeface="Arial"/>
              <a:sym typeface="Arial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794248" y="2938272"/>
            <a:ext cx="359664" cy="121920"/>
          </a:xfrm>
          <a:prstGeom prst="rect">
            <a:avLst/>
          </a:prstGeom>
        </p:spPr>
        <p:txBody>
          <a:bodyPr lIns="0" tIns="0" rIns="0" bIns="0" rtlCol="0">
            <a:noAutofit/>
          </a:bodyPr>
          <a:lstStyle/>
          <a:p>
            <a:pPr indent="0" rtl="0"/>
            <a:r>
              <a:rPr lang="zh-CN" altLang="en-US" sz="900" smtClean="0">
                <a:latin typeface="Calibri"/>
                <a:sym typeface="Calibri"/>
              </a:rPr>
              <a:t>奥廖尔</a:t>
            </a:r>
            <a:endParaRPr lang="ru" sz="900" dirty="0">
              <a:latin typeface="Calibri"/>
              <a:sym typeface="Calibri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339840" y="3444240"/>
            <a:ext cx="1052304" cy="161544"/>
          </a:xfrm>
          <a:prstGeom prst="rect">
            <a:avLst/>
          </a:prstGeom>
        </p:spPr>
        <p:txBody>
          <a:bodyPr lIns="0" tIns="0" rIns="0" bIns="0" rtlCol="0">
            <a:noAutofit/>
          </a:bodyPr>
          <a:lstStyle/>
          <a:p>
            <a:pPr indent="0" rtl="0"/>
            <a:r>
              <a:rPr lang="zh-CN" altLang="en-US" sz="1100" smtClean="0">
                <a:latin typeface="Arial"/>
                <a:sym typeface="Arial"/>
              </a:rPr>
              <a:t>柯森斯基居民点</a:t>
            </a:r>
            <a:endParaRPr lang="en-US" sz="1100" dirty="0">
              <a:latin typeface="Arial"/>
              <a:sym typeface="Arial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102352" y="4059936"/>
            <a:ext cx="672084" cy="131064"/>
          </a:xfrm>
          <a:prstGeom prst="rect">
            <a:avLst/>
          </a:prstGeom>
        </p:spPr>
        <p:txBody>
          <a:bodyPr lIns="0" tIns="0" rIns="0" bIns="0" rtlCol="0">
            <a:noAutofit/>
          </a:bodyPr>
          <a:lstStyle/>
          <a:p>
            <a:pPr indent="0" rtl="0"/>
            <a:r>
              <a:rPr lang="zh-CN" altLang="en-US" sz="1100" smtClean="0">
                <a:latin typeface="Arial"/>
                <a:sym typeface="Arial"/>
              </a:rPr>
              <a:t>谢伊姆股民点</a:t>
            </a:r>
            <a:endParaRPr lang="en-US" sz="1100" dirty="0">
              <a:latin typeface="Arial"/>
              <a:sym typeface="Arial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934456" y="4581144"/>
            <a:ext cx="536448" cy="146304"/>
          </a:xfrm>
          <a:prstGeom prst="rect">
            <a:avLst/>
          </a:prstGeom>
        </p:spPr>
        <p:txBody>
          <a:bodyPr lIns="0" tIns="0" rIns="0" bIns="0" rtlCol="0">
            <a:noAutofit/>
          </a:bodyPr>
          <a:lstStyle/>
          <a:p>
            <a:r>
              <a:rPr lang="zh-CN" altLang="en-US" sz="900" smtClean="0">
                <a:sym typeface="Calibri"/>
              </a:rPr>
              <a:t>沃罗涅日</a:t>
            </a:r>
            <a:endParaRPr lang="en-US" sz="900" dirty="0">
              <a:latin typeface="Calibri"/>
              <a:sym typeface="Calibri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193536" y="4882896"/>
            <a:ext cx="766560" cy="140208"/>
          </a:xfrm>
          <a:prstGeom prst="rect">
            <a:avLst/>
          </a:prstGeom>
        </p:spPr>
        <p:txBody>
          <a:bodyPr lIns="0" tIns="0" rIns="0" bIns="0" rtlCol="0">
            <a:noAutofit/>
          </a:bodyPr>
          <a:lstStyle/>
          <a:p>
            <a:r>
              <a:rPr lang="zh-CN" altLang="en-US" sz="1100" dirty="0">
                <a:latin typeface="Arial"/>
                <a:sym typeface="Arial"/>
              </a:rPr>
              <a:t>博布罗夫</a:t>
            </a:r>
            <a:endParaRPr lang="ru" sz="1100" dirty="0">
              <a:latin typeface="Arial"/>
              <a:sym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000656" y="6628710"/>
            <a:ext cx="14401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rtl="0"/>
            <a:fld id="{B0DD748A-43B4-4ED8-9FAE-0576D0C7433B}" type="slidenum">
              <a:rPr lang="ru-RU" sz="1200" smtClean="0">
                <a:latin typeface="Arial"/>
                <a:sym typeface="Arial"/>
              </a:rPr>
              <a:pPr rtl="0"/>
              <a:t>8</a:t>
            </a:fld>
            <a:endParaRPr lang="ru-RU" sz="1200" dirty="0">
              <a:latin typeface="Arial"/>
              <a:sym typeface="Arial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b="72168"/>
          <a:stretch/>
        </p:blipFill>
        <p:spPr>
          <a:xfrm>
            <a:off x="0" y="0"/>
            <a:ext cx="12192000" cy="190869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935480" y="534960"/>
            <a:ext cx="8150352" cy="301752"/>
          </a:xfrm>
          <a:prstGeom prst="rect">
            <a:avLst/>
          </a:prstGeom>
          <a:noFill/>
        </p:spPr>
        <p:txBody>
          <a:bodyPr lIns="0" tIns="0" rIns="0" bIns="0" rtlCol="0">
            <a:noAutofit/>
          </a:bodyPr>
          <a:lstStyle/>
          <a:p>
            <a:pPr marL="101600" algn="ctr">
              <a:spcAft>
                <a:spcPts val="3360"/>
              </a:spcAft>
            </a:pPr>
            <a:r>
              <a:rPr lang="zh-CN" altLang="en-US" sz="2400" dirty="0">
                <a:solidFill>
                  <a:srgbClr val="FFFFFF"/>
                </a:solidFill>
                <a:latin typeface="Arial"/>
                <a:sym typeface="Arial"/>
              </a:rPr>
              <a:t>物流</a:t>
            </a:r>
            <a:r>
              <a:rPr lang="zh-CN" altLang="en-US" sz="2400" dirty="0" smtClean="0">
                <a:solidFill>
                  <a:srgbClr val="FFFFFF"/>
                </a:solidFill>
                <a:latin typeface="Arial"/>
                <a:sym typeface="Arial"/>
              </a:rPr>
              <a:t>参数</a:t>
            </a:r>
            <a:r>
              <a:rPr lang="en-US" sz="2400" dirty="0" smtClean="0">
                <a:solidFill>
                  <a:srgbClr val="FFFFFF"/>
                </a:solidFill>
                <a:latin typeface="Arial"/>
                <a:sym typeface="Arial"/>
              </a:rPr>
              <a:t>/</a:t>
            </a:r>
            <a:r>
              <a:rPr lang="zh-CN" altLang="en-US" sz="2400" dirty="0">
                <a:solidFill>
                  <a:srgbClr val="FFFFFF"/>
                </a:solidFill>
                <a:latin typeface="Arial"/>
                <a:sym typeface="Arial"/>
              </a:rPr>
              <a:t>糖产品种类 </a:t>
            </a:r>
            <a:endParaRPr lang="en-US" sz="2400" dirty="0">
              <a:solidFill>
                <a:srgbClr val="FFFFFF"/>
              </a:solidFill>
              <a:latin typeface="Arial"/>
              <a:sym typeface="Arial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305998"/>
              </p:ext>
            </p:extLst>
          </p:nvPr>
        </p:nvGraphicFramePr>
        <p:xfrm>
          <a:off x="1919537" y="1356360"/>
          <a:ext cx="8163248" cy="4808944"/>
        </p:xfrm>
        <a:graphic>
          <a:graphicData uri="http://schemas.openxmlformats.org/drawingml/2006/table">
            <a:tbl>
              <a:tblPr/>
              <a:tblGrid>
                <a:gridCol w="262832"/>
                <a:gridCol w="1630680"/>
                <a:gridCol w="725424"/>
                <a:gridCol w="579120"/>
                <a:gridCol w="679704"/>
                <a:gridCol w="1222248"/>
                <a:gridCol w="1127760"/>
                <a:gridCol w="1935480"/>
              </a:tblGrid>
              <a:tr h="192468">
                <a:tc rowSpan="2">
                  <a:txBody>
                    <a:bodyPr/>
                    <a:lstStyle/>
                    <a:p>
                      <a:pPr marL="0" algn="ctr" rtl="0">
                        <a:lnSpc>
                          <a:spcPct val="100000"/>
                        </a:lnSpc>
                      </a:pPr>
                      <a:endParaRPr sz="1100" b="1" cap="none" baseline="0" dirty="0">
                        <a:latin typeface="+mn-lt"/>
                      </a:endParaRPr>
                    </a:p>
                  </a:txBody>
                  <a:tcPr marL="0" marR="0" marT="0" marB="0" vert="vert270" anchor="ctr"/>
                </a:tc>
                <a:tc gridSpan="7">
                  <a:txBody>
                    <a:bodyPr/>
                    <a:lstStyle/>
                    <a:p>
                      <a:pPr marL="0" indent="0" algn="ctr" rtl="0">
                        <a:lnSpc>
                          <a:spcPct val="100000"/>
                        </a:lnSpc>
                      </a:pPr>
                      <a:r>
                        <a:rPr lang="zh-CN" altLang="en-US" sz="1100" b="1" cap="none" spc="0" dirty="0" smtClean="0">
                          <a:solidFill>
                            <a:schemeClr val="tx1">
                              <a:lumMod val="100000"/>
                            </a:schemeClr>
                          </a:solidFill>
                          <a:latin typeface="Calibri"/>
                          <a:ea typeface="+mn-ea"/>
                          <a:cs typeface="+mn-cs"/>
                          <a:sym typeface="Calibri"/>
                        </a:rPr>
                        <a:t>糖产品种类</a:t>
                      </a:r>
                      <a:r>
                        <a:rPr lang="en-US" sz="1100" b="1" cap="none" spc="0" dirty="0" smtClean="0">
                          <a:solidFill>
                            <a:schemeClr val="tx1">
                              <a:lumMod val="100000"/>
                            </a:schemeClr>
                          </a:solidFill>
                          <a:latin typeface="Calibri"/>
                          <a:ea typeface="+mn-ea"/>
                          <a:cs typeface="+mn-cs"/>
                          <a:sym typeface="Calibri"/>
                        </a:rPr>
                        <a:t> </a:t>
                      </a:r>
                      <a:r>
                        <a:rPr lang="en-US" sz="1100" b="1" cap="none" spc="0" dirty="0">
                          <a:solidFill>
                            <a:schemeClr val="tx1">
                              <a:lumMod val="100000"/>
                            </a:schemeClr>
                          </a:solidFill>
                          <a:latin typeface="Calibri"/>
                          <a:ea typeface="+mn-ea"/>
                          <a:cs typeface="+mn-cs"/>
                          <a:sym typeface="Calibri"/>
                        </a:rPr>
                        <a:t>/ </a:t>
                      </a:r>
                      <a:r>
                        <a:rPr lang="zh-CN" altLang="en-US" sz="1100" b="1" cap="none" spc="0" dirty="0" smtClean="0">
                          <a:solidFill>
                            <a:schemeClr val="tx1">
                              <a:lumMod val="100000"/>
                            </a:schemeClr>
                          </a:solidFill>
                          <a:latin typeface="Calibri"/>
                          <a:ea typeface="+mn-ea"/>
                          <a:cs typeface="+mn-cs"/>
                          <a:sym typeface="Calibri"/>
                        </a:rPr>
                        <a:t>物流参数</a:t>
                      </a:r>
                      <a:endParaRPr lang="ru" sz="1100" b="1" cap="none" spc="0" baseline="0" dirty="0">
                        <a:solidFill>
                          <a:schemeClr val="tx1">
                            <a:lumMod val="100000"/>
                          </a:schemeClr>
                        </a:solidFill>
                        <a:latin typeface="Calibri"/>
                        <a:ea typeface="+mn-ea"/>
                        <a:cs typeface="+mn-cs"/>
                        <a:sym typeface="Calibri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rtl="0"/>
                      <a:endParaRPr sz="110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pPr rtl="0"/>
                      <a:endParaRPr sz="110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pPr marL="0" indent="0" algn="l" rtl="0">
                        <a:lnSpc>
                          <a:spcPct val="100000"/>
                        </a:lnSpc>
                      </a:pPr>
                      <a:endParaRPr lang="ru" sz="1100" cap="small" dirty="0">
                        <a:latin typeface="Calibri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rtl="0"/>
                      <a:endParaRPr sz="110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pPr marL="0" indent="0" algn="l" rtl="0">
                        <a:lnSpc>
                          <a:spcPct val="100000"/>
                        </a:lnSpc>
                      </a:pPr>
                      <a:endParaRPr lang="ru" sz="1100" cap="small" dirty="0">
                        <a:latin typeface="Calibri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rtl="0"/>
                      <a:endParaRPr sz="1100"/>
                    </a:p>
                  </a:txBody>
                  <a:tcPr marL="0" marR="0" marT="0" marB="0"/>
                </a:tc>
              </a:tr>
              <a:tr h="921096">
                <a:tc vMerge="1">
                  <a:txBody>
                    <a:bodyPr/>
                    <a:lstStyle/>
                    <a:p>
                      <a:pPr rtl="0"/>
                      <a:endParaRPr sz="49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indent="0" algn="ctr" rtl="0">
                        <a:lnSpc>
                          <a:spcPct val="100000"/>
                        </a:lnSpc>
                      </a:pPr>
                      <a:r>
                        <a:rPr lang="zh-CN" altLang="en-US" sz="900" b="1" cap="none" spc="0" dirty="0" smtClean="0">
                          <a:latin typeface="Calibri"/>
                          <a:ea typeface="+mn-ea"/>
                          <a:cs typeface="+mn-cs"/>
                          <a:sym typeface="Calibri"/>
                        </a:rPr>
                        <a:t>白冰糖，俄罗斯国家标准</a:t>
                      </a:r>
                      <a:r>
                        <a:rPr lang="en-US" sz="900" b="1" cap="none" spc="0" dirty="0" smtClean="0">
                          <a:latin typeface="Calibri"/>
                          <a:ea typeface="+mn-ea"/>
                          <a:cs typeface="+mn-cs"/>
                          <a:sym typeface="Calibri"/>
                        </a:rPr>
                        <a:t>GOST</a:t>
                      </a:r>
                      <a:r>
                        <a:rPr lang="en-US" sz="900" b="1" cap="none" spc="0" dirty="0">
                          <a:latin typeface="Calibri"/>
                          <a:ea typeface="+mn-ea"/>
                          <a:cs typeface="+mn-cs"/>
                          <a:sym typeface="Calibri"/>
                        </a:rPr>
                        <a:t> 33222-2015</a:t>
                      </a:r>
                      <a:endParaRPr lang="ru" sz="900" b="1" cap="none" spc="0" baseline="0" dirty="0">
                        <a:latin typeface="Calibri"/>
                        <a:ea typeface="+mn-ea"/>
                        <a:cs typeface="+mn-cs"/>
                        <a:sym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 rtl="0">
                        <a:lnSpc>
                          <a:spcPct val="100000"/>
                        </a:lnSpc>
                      </a:pPr>
                      <a:r>
                        <a:rPr lang="zh-CN" altLang="en-US" sz="900" b="1" cap="none" spc="0" dirty="0" smtClean="0">
                          <a:solidFill>
                            <a:schemeClr val="tx1">
                              <a:lumMod val="100000"/>
                            </a:schemeClr>
                          </a:solidFill>
                          <a:latin typeface="Calibri"/>
                          <a:ea typeface="+mn-ea"/>
                          <a:cs typeface="+mn-cs"/>
                          <a:sym typeface="Calibri"/>
                        </a:rPr>
                        <a:t>颜色值</a:t>
                      </a:r>
                      <a:r>
                        <a:rPr lang="zh-CN" altLang="en-US" sz="900" b="1" cap="none" spc="0" dirty="0" smtClean="0">
                          <a:solidFill>
                            <a:schemeClr val="tx1">
                              <a:lumMod val="10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，小于糖分析方法国际委员会（</a:t>
                      </a:r>
                      <a:r>
                        <a:rPr lang="en-US" sz="900" b="1" cap="none" spc="0" dirty="0" smtClean="0">
                          <a:solidFill>
                            <a:schemeClr val="tx1">
                              <a:lumMod val="100000"/>
                            </a:schemeClr>
                          </a:solidFill>
                          <a:latin typeface="Calibri"/>
                          <a:ea typeface="+mn-ea"/>
                          <a:cs typeface="+mn-cs"/>
                          <a:sym typeface="Calibri"/>
                        </a:rPr>
                        <a:t> </a:t>
                      </a:r>
                      <a:r>
                        <a:rPr lang="en-US" sz="900" b="1" cap="none" spc="0" err="1" smtClean="0">
                          <a:solidFill>
                            <a:schemeClr val="tx1">
                              <a:lumMod val="100000"/>
                            </a:schemeClr>
                          </a:solidFill>
                          <a:latin typeface="Calibri"/>
                          <a:ea typeface="+mn-ea"/>
                          <a:cs typeface="+mn-cs"/>
                          <a:sym typeface="Calibri"/>
                        </a:rPr>
                        <a:t>icumsa</a:t>
                      </a:r>
                      <a:r>
                        <a:rPr lang="zh-CN" altLang="en-US" sz="900" b="1" cap="none" spc="0" smtClean="0">
                          <a:solidFill>
                            <a:schemeClr val="tx1">
                              <a:lumMod val="100000"/>
                            </a:schemeClr>
                          </a:solidFill>
                          <a:latin typeface="Calibri"/>
                          <a:ea typeface="+mn-ea"/>
                          <a:cs typeface="+mn-cs"/>
                          <a:sym typeface="Calibri"/>
                        </a:rPr>
                        <a:t>）的分数</a:t>
                      </a:r>
                      <a:endParaRPr lang="en-US" sz="900" b="1" cap="none" spc="0" baseline="0" dirty="0">
                        <a:solidFill>
                          <a:schemeClr val="tx1">
                            <a:lumMod val="100000"/>
                          </a:schemeClr>
                        </a:solidFill>
                        <a:latin typeface="Calibri"/>
                        <a:ea typeface="+mn-ea"/>
                        <a:cs typeface="+mn-cs"/>
                        <a:sym typeface="Calibri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marL="0" indent="0" algn="ctr" rtl="0">
                        <a:lnSpc>
                          <a:spcPct val="100000"/>
                        </a:lnSpc>
                      </a:pPr>
                      <a:r>
                        <a:rPr lang="zh-CN" altLang="en-US" sz="900" b="1" cap="none" spc="0" smtClean="0">
                          <a:latin typeface="+mn-lt"/>
                          <a:ea typeface="+mn-ea"/>
                          <a:cs typeface="+mn-cs"/>
                          <a:sym typeface="Calibri"/>
                        </a:rPr>
                        <a:t>水质量分数</a:t>
                      </a:r>
                      <a:r>
                        <a:rPr lang="en-US" sz="900" b="1" cap="none" spc="0" smtClean="0">
                          <a:latin typeface="Calibri"/>
                          <a:ea typeface="+mn-ea"/>
                          <a:cs typeface="+mn-cs"/>
                          <a:sym typeface="Calibri"/>
                        </a:rPr>
                        <a:t>%</a:t>
                      </a:r>
                      <a:endParaRPr lang="en-US" sz="900" b="1" cap="none" spc="0" dirty="0">
                        <a:latin typeface="Calibri"/>
                        <a:ea typeface="+mn-ea"/>
                        <a:cs typeface="+mn-cs"/>
                        <a:sym typeface="Calibri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marL="0" indent="0" algn="ctr" rtl="0">
                        <a:lnSpc>
                          <a:spcPct val="100000"/>
                        </a:lnSpc>
                      </a:pPr>
                      <a:r>
                        <a:rPr lang="zh-CN" altLang="en-US" sz="900" b="1" cap="none" spc="0" dirty="0" smtClean="0">
                          <a:latin typeface="+mn-lt"/>
                          <a:ea typeface="+mn-ea"/>
                          <a:cs typeface="+mn-cs"/>
                          <a:sym typeface="Calibri"/>
                        </a:rPr>
                        <a:t>蔗糖质量分数</a:t>
                      </a:r>
                      <a:r>
                        <a:rPr lang="en-US" sz="900" b="1" cap="none" spc="0" dirty="0" smtClean="0">
                          <a:latin typeface="+mn-lt"/>
                          <a:ea typeface="+mn-ea"/>
                          <a:cs typeface="+mn-cs"/>
                          <a:sym typeface="Calibri"/>
                        </a:rPr>
                        <a:t> </a:t>
                      </a:r>
                      <a:r>
                        <a:rPr lang="en-US" sz="900" b="1" cap="none" spc="0" dirty="0">
                          <a:latin typeface="Calibri"/>
                          <a:ea typeface="+mn-ea"/>
                          <a:cs typeface="+mn-cs"/>
                          <a:sym typeface="Calibri"/>
                        </a:rPr>
                        <a:t>%</a:t>
                      </a: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marL="0" indent="0" algn="ctr" rtl="0">
                        <a:lnSpc>
                          <a:spcPct val="100000"/>
                        </a:lnSpc>
                      </a:pPr>
                      <a:r>
                        <a:rPr lang="zh-CN" altLang="en-US" sz="900" b="1" cap="none" spc="0" dirty="0" smtClean="0">
                          <a:latin typeface="Calibri"/>
                          <a:ea typeface="+mn-ea"/>
                          <a:cs typeface="+mn-cs"/>
                          <a:sym typeface="Calibri"/>
                        </a:rPr>
                        <a:t>包装类型</a:t>
                      </a:r>
                      <a:endParaRPr lang="en-US" sz="900" b="1" cap="none" spc="0" dirty="0">
                        <a:latin typeface="Calibri"/>
                        <a:ea typeface="+mn-ea"/>
                        <a:cs typeface="+mn-cs"/>
                        <a:sym typeface="Calibri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marL="0" indent="0" algn="ctr" rtl="0">
                        <a:lnSpc>
                          <a:spcPct val="100000"/>
                        </a:lnSpc>
                      </a:pPr>
                      <a:r>
                        <a:rPr lang="zh-CN" altLang="en-US" sz="900" b="1" cap="none" spc="0" dirty="0" smtClean="0">
                          <a:latin typeface="Calibri"/>
                          <a:ea typeface="+mn-ea"/>
                          <a:cs typeface="+mn-cs"/>
                          <a:sym typeface="Calibri"/>
                        </a:rPr>
                        <a:t>运输方式</a:t>
                      </a:r>
                      <a:endParaRPr lang="en-US" sz="900" b="1" cap="none" spc="0" dirty="0">
                        <a:latin typeface="Calibri"/>
                        <a:ea typeface="+mn-ea"/>
                        <a:cs typeface="+mn-cs"/>
                        <a:sym typeface="Calibri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marL="0" indent="0" algn="ctr" rtl="0">
                        <a:lnSpc>
                          <a:spcPct val="100000"/>
                        </a:lnSpc>
                      </a:pPr>
                      <a:r>
                        <a:rPr lang="zh-CN" altLang="en-US" sz="900" b="1" cap="none" spc="0" dirty="0" smtClean="0">
                          <a:latin typeface="Calibri"/>
                          <a:ea typeface="+mn-ea"/>
                          <a:cs typeface="+mn-cs"/>
                          <a:sym typeface="Calibri"/>
                        </a:rPr>
                        <a:t>航运国家</a:t>
                      </a:r>
                      <a:endParaRPr lang="en-US" sz="900" b="1" cap="none" spc="0" dirty="0">
                        <a:latin typeface="Calibri"/>
                        <a:ea typeface="+mn-ea"/>
                        <a:cs typeface="+mn-cs"/>
                        <a:sym typeface="Calibri"/>
                      </a:endParaRPr>
                    </a:p>
                  </a:txBody>
                  <a:tcPr marL="0" marR="0" marT="0" marB="0" vert="vert270" anchor="ctr"/>
                </a:tc>
              </a:tr>
              <a:tr h="769871">
                <a:tc>
                  <a:txBody>
                    <a:bodyPr/>
                    <a:lstStyle/>
                    <a:p>
                      <a:pPr marL="0" indent="0" algn="ctr" rtl="0">
                        <a:lnSpc>
                          <a:spcPct val="100000"/>
                        </a:lnSpc>
                      </a:pPr>
                      <a:r>
                        <a:rPr lang="zh-CN" altLang="en-US" sz="900" b="1" cap="none" spc="0" dirty="0" smtClean="0">
                          <a:latin typeface="Calibri"/>
                          <a:ea typeface="+mn-ea"/>
                          <a:cs typeface="+mn-cs"/>
                          <a:sym typeface="Calibri"/>
                        </a:rPr>
                        <a:t>种类</a:t>
                      </a:r>
                      <a:endParaRPr lang="en-US" sz="900" b="1" cap="none" spc="0" dirty="0">
                        <a:latin typeface="Calibri"/>
                        <a:ea typeface="+mn-ea"/>
                        <a:cs typeface="+mn-cs"/>
                        <a:sym typeface="Calibri"/>
                      </a:endParaRPr>
                    </a:p>
                  </a:txBody>
                  <a:tcPr marL="0" marR="0" marT="0" marB="0" vert="vert27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rtl="0">
                        <a:lnSpc>
                          <a:spcPct val="100000"/>
                        </a:lnSpc>
                      </a:pPr>
                      <a:r>
                        <a:rPr lang="zh-CN" altLang="en-US" sz="900" b="1" cap="none" spc="0" dirty="0" smtClean="0">
                          <a:latin typeface="Calibri"/>
                          <a:ea typeface="+mn-ea"/>
                          <a:cs typeface="+mn-cs"/>
                          <a:sym typeface="Calibri"/>
                        </a:rPr>
                        <a:t>特级</a:t>
                      </a:r>
                      <a:endParaRPr lang="en-US" sz="900" b="1" cap="none" spc="0" dirty="0">
                        <a:latin typeface="Calibri"/>
                        <a:ea typeface="+mn-ea"/>
                        <a:cs typeface="+mn-cs"/>
                        <a:sym typeface="Calibri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rtl="0">
                        <a:lnSpc>
                          <a:spcPct val="100000"/>
                        </a:lnSpc>
                      </a:pPr>
                      <a:r>
                        <a:rPr lang="en-US" sz="900" b="1" cap="none" spc="0">
                          <a:latin typeface="Calibri"/>
                          <a:ea typeface="+mn-ea"/>
                          <a:cs typeface="+mn-cs"/>
                          <a:sym typeface="Calibri"/>
                        </a:rPr>
                        <a:t>35.00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 rtl="0">
                        <a:lnSpc>
                          <a:spcPct val="100000"/>
                        </a:lnSpc>
                      </a:pPr>
                      <a:r>
                        <a:rPr lang="en-US" sz="900" b="1" cap="none" spc="0">
                          <a:latin typeface="Calibri"/>
                          <a:ea typeface="+mn-ea"/>
                          <a:cs typeface="+mn-cs"/>
                          <a:sym typeface="Calibri"/>
                        </a:rPr>
                        <a:t>0.04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 rtl="0">
                        <a:lnSpc>
                          <a:spcPct val="100000"/>
                        </a:lnSpc>
                      </a:pPr>
                      <a:r>
                        <a:rPr lang="en-US" sz="900" b="1" cap="none" spc="0">
                          <a:latin typeface="Calibri"/>
                          <a:ea typeface="+mn-ea"/>
                          <a:cs typeface="+mn-cs"/>
                          <a:sym typeface="Calibri"/>
                        </a:rPr>
                        <a:t>99.90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114300" indent="0" algn="ctr" rtl="0">
                        <a:lnSpc>
                          <a:spcPct val="100000"/>
                        </a:lnSpc>
                      </a:pPr>
                      <a:r>
                        <a:rPr lang="zh-CN" altLang="en-US" sz="900" b="1" cap="none" spc="0" smtClean="0">
                          <a:solidFill>
                            <a:schemeClr val="tx1">
                              <a:lumMod val="100000"/>
                            </a:schemeClr>
                          </a:solidFill>
                          <a:latin typeface="Calibri"/>
                          <a:ea typeface="+mn-ea"/>
                          <a:cs typeface="+mn-cs"/>
                          <a:sym typeface="Calibri"/>
                        </a:rPr>
                        <a:t>袋装：</a:t>
                      </a:r>
                      <a:r>
                        <a:rPr lang="en-US" sz="900" b="1" cap="none" spc="0" smtClean="0">
                          <a:solidFill>
                            <a:schemeClr val="tx1">
                              <a:lumMod val="100000"/>
                            </a:schemeClr>
                          </a:solidFill>
                          <a:latin typeface="Calibri"/>
                          <a:ea typeface="+mn-ea"/>
                          <a:cs typeface="+mn-cs"/>
                          <a:sym typeface="Calibri"/>
                        </a:rPr>
                        <a:t>25kg</a:t>
                      </a:r>
                      <a:r>
                        <a:rPr lang="zh-CN" altLang="en-US" sz="900" b="1" cap="none" spc="0" smtClean="0">
                          <a:solidFill>
                            <a:schemeClr val="tx1">
                              <a:lumMod val="100000"/>
                            </a:schemeClr>
                          </a:solidFill>
                          <a:latin typeface="Calibri"/>
                          <a:ea typeface="+mn-ea"/>
                          <a:cs typeface="+mn-cs"/>
                          <a:sym typeface="Calibri"/>
                        </a:rPr>
                        <a:t>、</a:t>
                      </a:r>
                      <a:r>
                        <a:rPr lang="en-US" sz="900" b="1" cap="none" spc="0" smtClean="0">
                          <a:solidFill>
                            <a:schemeClr val="tx1">
                              <a:lumMod val="100000"/>
                            </a:schemeClr>
                          </a:solidFill>
                          <a:latin typeface="Calibri"/>
                          <a:ea typeface="+mn-ea"/>
                          <a:cs typeface="+mn-cs"/>
                          <a:sym typeface="Calibri"/>
                        </a:rPr>
                        <a:t>50kg</a:t>
                      </a:r>
                      <a:r>
                        <a:rPr lang="zh-CN" altLang="en-US" sz="900" b="1" cap="none" spc="0" smtClean="0">
                          <a:solidFill>
                            <a:schemeClr val="tx1">
                              <a:lumMod val="100000"/>
                            </a:schemeClr>
                          </a:solidFill>
                          <a:latin typeface="Calibri"/>
                          <a:ea typeface="+mn-ea"/>
                          <a:cs typeface="+mn-cs"/>
                          <a:sym typeface="Calibri"/>
                        </a:rPr>
                        <a:t>，大袋，散装（无包装</a:t>
                      </a:r>
                      <a:r>
                        <a:rPr lang="zh-CN" altLang="en-US" sz="900" b="1" cap="none" spc="0" dirty="0" smtClean="0">
                          <a:solidFill>
                            <a:schemeClr val="tx1">
                              <a:lumMod val="100000"/>
                            </a:schemeClr>
                          </a:solidFill>
                          <a:latin typeface="Calibri"/>
                          <a:ea typeface="+mn-ea"/>
                          <a:cs typeface="+mn-cs"/>
                          <a:sym typeface="Calibri"/>
                        </a:rPr>
                        <a:t>）</a:t>
                      </a:r>
                      <a:endParaRPr lang="en-US" sz="900" b="1" cap="none" spc="0" dirty="0">
                        <a:solidFill>
                          <a:schemeClr val="tx1">
                            <a:lumMod val="100000"/>
                          </a:schemeClr>
                        </a:solidFill>
                        <a:latin typeface="Calibri"/>
                        <a:ea typeface="+mn-ea"/>
                        <a:cs typeface="+mn-cs"/>
                        <a:sym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 rtl="0">
                        <a:lnSpc>
                          <a:spcPct val="100000"/>
                        </a:lnSpc>
                      </a:pPr>
                      <a:r>
                        <a:rPr lang="zh-CN" altLang="en-US" sz="900" b="1" cap="none" spc="0" dirty="0" smtClean="0">
                          <a:latin typeface="Calibri"/>
                          <a:ea typeface="+mn-ea"/>
                          <a:cs typeface="+mn-cs"/>
                          <a:sym typeface="Calibri"/>
                        </a:rPr>
                        <a:t>陆路运输</a:t>
                      </a:r>
                      <a:r>
                        <a:rPr lang="en-US" sz="900" b="1" cap="none" spc="0" dirty="0" smtClean="0">
                          <a:latin typeface="Calibri"/>
                          <a:ea typeface="+mn-ea"/>
                          <a:cs typeface="+mn-cs"/>
                          <a:sym typeface="Calibri"/>
                        </a:rPr>
                        <a:t>, </a:t>
                      </a:r>
                      <a:r>
                        <a:rPr lang="zh-CN" altLang="en-US" sz="900" b="1" cap="none" spc="0" dirty="0" smtClean="0">
                          <a:latin typeface="Calibri"/>
                          <a:ea typeface="+mn-ea"/>
                          <a:cs typeface="+mn-cs"/>
                          <a:sym typeface="Calibri"/>
                        </a:rPr>
                        <a:t>铁路运输</a:t>
                      </a:r>
                      <a:endParaRPr lang="en-US" sz="900" b="1" cap="none" spc="0" dirty="0">
                        <a:latin typeface="Calibri"/>
                        <a:ea typeface="+mn-ea"/>
                        <a:cs typeface="+mn-cs"/>
                        <a:sym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 rtl="0">
                        <a:lnSpc>
                          <a:spcPct val="100000"/>
                        </a:lnSpc>
                      </a:pPr>
                      <a:r>
                        <a:rPr lang="zh-CN" altLang="en-US" sz="900" b="1" cap="none" spc="0" smtClean="0">
                          <a:latin typeface="Calibri"/>
                          <a:ea typeface="+mn-ea"/>
                          <a:cs typeface="+mn-cs"/>
                          <a:sym typeface="Calibri"/>
                        </a:rPr>
                        <a:t>哈萨克斯坦、塔吉克斯坦、白俄罗斯</a:t>
                      </a:r>
                      <a:endParaRPr lang="en-US" sz="900" b="1" cap="none" spc="0" dirty="0">
                        <a:latin typeface="Calibri"/>
                        <a:ea typeface="+mn-ea"/>
                        <a:cs typeface="+mn-cs"/>
                        <a:sym typeface="Calibri"/>
                      </a:endParaRPr>
                    </a:p>
                  </a:txBody>
                  <a:tcPr marL="0" marR="0" marT="0" marB="0" anchor="ctr"/>
                </a:tc>
              </a:tr>
              <a:tr h="970587">
                <a:tc>
                  <a:txBody>
                    <a:bodyPr/>
                    <a:lstStyle/>
                    <a:p>
                      <a:pPr marL="0" indent="0" algn="ctr" rtl="0">
                        <a:lnSpc>
                          <a:spcPct val="100000"/>
                        </a:lnSpc>
                      </a:pPr>
                      <a:r>
                        <a:rPr lang="zh-CN" altLang="en-US" sz="900" b="1" cap="none" spc="0" dirty="0" smtClean="0">
                          <a:latin typeface="Calibri"/>
                          <a:ea typeface="+mn-ea"/>
                          <a:cs typeface="+mn-cs"/>
                          <a:sym typeface="Calibri"/>
                        </a:rPr>
                        <a:t>种类</a:t>
                      </a:r>
                      <a:endParaRPr lang="en-US" sz="900" b="1" cap="none" spc="0" dirty="0">
                        <a:latin typeface="Calibri"/>
                        <a:ea typeface="+mn-ea"/>
                        <a:cs typeface="+mn-cs"/>
                        <a:sym typeface="Calibri"/>
                      </a:endParaRPr>
                    </a:p>
                  </a:txBody>
                  <a:tcPr marL="0" marR="0" marT="0" marB="0" vert="vert27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rtl="0">
                        <a:lnSpc>
                          <a:spcPct val="100000"/>
                        </a:lnSpc>
                      </a:pPr>
                      <a:r>
                        <a:rPr lang="zh-CN" altLang="en-US" sz="900" b="1" cap="none" spc="0" dirty="0" smtClean="0">
                          <a:latin typeface="Calibri"/>
                          <a:ea typeface="+mn-ea"/>
                          <a:cs typeface="+mn-cs"/>
                          <a:sym typeface="Calibri"/>
                        </a:rPr>
                        <a:t>一级</a:t>
                      </a:r>
                      <a:endParaRPr lang="en-US" sz="900" b="1" cap="none" spc="0" dirty="0">
                        <a:latin typeface="Calibri"/>
                        <a:ea typeface="+mn-ea"/>
                        <a:cs typeface="+mn-cs"/>
                        <a:sym typeface="Calibri"/>
                      </a:endParaRPr>
                    </a:p>
                  </a:txBody>
                  <a:tcPr marL="0" marR="0" marT="0" marB="0" anchor="ctr">
                    <a:solidFill>
                      <a:srgbClr val="FFFF9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rtl="0">
                        <a:lnSpc>
                          <a:spcPct val="100000"/>
                        </a:lnSpc>
                      </a:pPr>
                      <a:r>
                        <a:rPr lang="en-US" sz="900" b="1" cap="none" spc="0">
                          <a:latin typeface="Calibri"/>
                          <a:ea typeface="+mn-ea"/>
                          <a:cs typeface="+mn-cs"/>
                          <a:sym typeface="Calibri"/>
                        </a:rPr>
                        <a:t>45.00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 rtl="0">
                        <a:lnSpc>
                          <a:spcPct val="100000"/>
                        </a:lnSpc>
                      </a:pPr>
                      <a:r>
                        <a:rPr lang="en-US" sz="900" b="1" cap="none" spc="0">
                          <a:latin typeface="Calibri"/>
                          <a:ea typeface="+mn-ea"/>
                          <a:cs typeface="+mn-cs"/>
                          <a:sym typeface="Calibri"/>
                        </a:rPr>
                        <a:t>0.04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 rtl="0">
                        <a:lnSpc>
                          <a:spcPct val="100000"/>
                        </a:lnSpc>
                      </a:pPr>
                      <a:r>
                        <a:rPr lang="en-US" sz="900" b="1" cap="none" spc="0">
                          <a:latin typeface="Calibri"/>
                          <a:ea typeface="+mn-ea"/>
                          <a:cs typeface="+mn-cs"/>
                          <a:sym typeface="Calibri"/>
                        </a:rPr>
                        <a:t>99.70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2540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900" b="1" cap="none" spc="0" smtClean="0">
                          <a:solidFill>
                            <a:schemeClr val="tx1">
                              <a:lumMod val="10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袋装：</a:t>
                      </a:r>
                      <a:r>
                        <a:rPr lang="en-US" altLang="zh-CN" sz="900" b="1" cap="none" spc="0" smtClean="0">
                          <a:solidFill>
                            <a:schemeClr val="tx1">
                              <a:lumMod val="10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25kg</a:t>
                      </a:r>
                      <a:r>
                        <a:rPr lang="zh-CN" altLang="en-US" sz="900" b="1" cap="none" spc="0" smtClean="0">
                          <a:solidFill>
                            <a:schemeClr val="tx1">
                              <a:lumMod val="10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、</a:t>
                      </a:r>
                      <a:r>
                        <a:rPr lang="en-US" altLang="zh-CN" sz="900" b="1" cap="none" spc="0" smtClean="0">
                          <a:solidFill>
                            <a:schemeClr val="tx1">
                              <a:lumMod val="10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50kg</a:t>
                      </a:r>
                      <a:r>
                        <a:rPr lang="zh-CN" altLang="en-US" sz="900" b="1" cap="none" spc="0" smtClean="0">
                          <a:solidFill>
                            <a:schemeClr val="tx1">
                              <a:lumMod val="10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，大袋，散装（无包装</a:t>
                      </a:r>
                      <a:r>
                        <a:rPr lang="zh-CN" altLang="en-US" sz="900" b="1" cap="none" spc="0" dirty="0" smtClean="0">
                          <a:solidFill>
                            <a:schemeClr val="tx1">
                              <a:lumMod val="10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）</a:t>
                      </a:r>
                      <a:endParaRPr lang="en-US" altLang="zh-CN" sz="900" b="1" cap="none" spc="0" dirty="0" smtClean="0">
                        <a:solidFill>
                          <a:schemeClr val="tx1">
                            <a:lumMod val="100000"/>
                          </a:schemeClr>
                        </a:solidFill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  <a:p>
                      <a:pPr marL="0" marR="25400" indent="0" algn="ctr" rtl="0">
                        <a:lnSpc>
                          <a:spcPct val="100000"/>
                        </a:lnSpc>
                      </a:pPr>
                      <a:endParaRPr lang="en-US" sz="900" b="1" cap="none" spc="0" dirty="0">
                        <a:solidFill>
                          <a:schemeClr val="tx1">
                            <a:lumMod val="100000"/>
                          </a:schemeClr>
                        </a:solidFill>
                        <a:latin typeface="Calibri"/>
                        <a:ea typeface="+mn-ea"/>
                        <a:cs typeface="+mn-cs"/>
                        <a:sym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 rtl="0">
                        <a:lnSpc>
                          <a:spcPct val="100000"/>
                        </a:lnSpc>
                      </a:pPr>
                      <a:r>
                        <a:rPr lang="zh-CN" altLang="en-US" sz="900" b="1" cap="none" spc="0" dirty="0" smtClean="0">
                          <a:latin typeface="Calibri"/>
                          <a:ea typeface="+mn-ea"/>
                          <a:cs typeface="+mn-cs"/>
                          <a:sym typeface="Calibri"/>
                        </a:rPr>
                        <a:t>陆路运输</a:t>
                      </a:r>
                      <a:r>
                        <a:rPr lang="en-US" sz="900" b="1" cap="none" spc="0" dirty="0" smtClean="0">
                          <a:latin typeface="Calibri"/>
                          <a:ea typeface="+mn-ea"/>
                          <a:cs typeface="+mn-cs"/>
                          <a:sym typeface="Calibri"/>
                        </a:rPr>
                        <a:t>, </a:t>
                      </a:r>
                      <a:r>
                        <a:rPr lang="zh-CN" altLang="en-US" sz="900" b="1" cap="none" spc="0" dirty="0" smtClean="0">
                          <a:latin typeface="Calibri"/>
                          <a:ea typeface="+mn-ea"/>
                          <a:cs typeface="+mn-cs"/>
                          <a:sym typeface="Calibri"/>
                        </a:rPr>
                        <a:t>铁路运输</a:t>
                      </a:r>
                      <a:endParaRPr lang="en-US" sz="900" b="1" cap="none" spc="0" dirty="0">
                        <a:latin typeface="Calibri"/>
                        <a:ea typeface="+mn-ea"/>
                        <a:cs typeface="+mn-cs"/>
                        <a:sym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 rtl="0">
                        <a:lnSpc>
                          <a:spcPct val="100000"/>
                        </a:lnSpc>
                      </a:pPr>
                      <a:r>
                        <a:rPr lang="zh-CN" altLang="en-US" sz="900" b="1" cap="none" spc="0" smtClean="0">
                          <a:latin typeface="Calibri"/>
                          <a:ea typeface="+mn-ea"/>
                          <a:cs typeface="+mn-cs"/>
                          <a:sym typeface="Calibri"/>
                        </a:rPr>
                        <a:t>哈萨克斯坦、塔吉克斯坦、白俄罗斯、蒙古、格鲁吉亚、亚美尼亚、吉尔吉斯斯坦</a:t>
                      </a:r>
                      <a:endParaRPr lang="en-US" sz="900" b="1" cap="none" spc="0" dirty="0">
                        <a:latin typeface="Calibri"/>
                        <a:ea typeface="+mn-ea"/>
                        <a:cs typeface="+mn-cs"/>
                        <a:sym typeface="Calibri"/>
                      </a:endParaRPr>
                    </a:p>
                  </a:txBody>
                  <a:tcPr marL="0" marR="0" marT="0" marB="0" anchor="ctr"/>
                </a:tc>
              </a:tr>
              <a:tr h="1077819">
                <a:tc>
                  <a:txBody>
                    <a:bodyPr/>
                    <a:lstStyle/>
                    <a:p>
                      <a:pPr marL="0" indent="0" algn="ctr" rtl="0">
                        <a:lnSpc>
                          <a:spcPct val="100000"/>
                        </a:lnSpc>
                      </a:pPr>
                      <a:r>
                        <a:rPr lang="zh-CN" altLang="en-US" sz="900" b="1" cap="none" spc="0" dirty="0" smtClean="0">
                          <a:latin typeface="Calibri"/>
                          <a:ea typeface="+mn-ea"/>
                          <a:cs typeface="+mn-cs"/>
                          <a:sym typeface="Calibri"/>
                        </a:rPr>
                        <a:t>种类</a:t>
                      </a:r>
                      <a:endParaRPr lang="en-US" sz="900" b="1" cap="none" spc="0" dirty="0">
                        <a:latin typeface="Calibri"/>
                        <a:ea typeface="+mn-ea"/>
                        <a:cs typeface="+mn-cs"/>
                        <a:sym typeface="Calibri"/>
                      </a:endParaRPr>
                    </a:p>
                  </a:txBody>
                  <a:tcPr marL="0" marR="0" marT="0" marB="0" vert="vert27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rtl="0">
                        <a:lnSpc>
                          <a:spcPct val="100000"/>
                        </a:lnSpc>
                      </a:pPr>
                      <a:r>
                        <a:rPr lang="zh-CN" altLang="en-US" sz="900" b="1" cap="none" spc="0" dirty="0" smtClean="0">
                          <a:latin typeface="Calibri"/>
                          <a:ea typeface="+mn-ea"/>
                          <a:cs typeface="+mn-cs"/>
                          <a:sym typeface="Calibri"/>
                        </a:rPr>
                        <a:t>二级</a:t>
                      </a:r>
                      <a:endParaRPr lang="en-US" sz="900" b="1" cap="none" spc="0" dirty="0">
                        <a:latin typeface="Calibri"/>
                        <a:ea typeface="+mn-ea"/>
                        <a:cs typeface="+mn-cs"/>
                        <a:sym typeface="Calibri"/>
                      </a:endParaRPr>
                    </a:p>
                  </a:txBody>
                  <a:tcPr marL="0" marR="0" marT="0" marB="0" anchor="ctr">
                    <a:solidFill>
                      <a:srgbClr val="7DFFC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rtl="0">
                        <a:lnSpc>
                          <a:spcPct val="100000"/>
                        </a:lnSpc>
                      </a:pPr>
                      <a:r>
                        <a:rPr lang="en-US" sz="900" b="1" cap="none" spc="0">
                          <a:latin typeface="Calibri"/>
                          <a:ea typeface="+mn-ea"/>
                          <a:cs typeface="+mn-cs"/>
                          <a:sym typeface="Calibri"/>
                        </a:rPr>
                        <a:t>104.00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 rtl="0">
                        <a:lnSpc>
                          <a:spcPct val="100000"/>
                        </a:lnSpc>
                      </a:pPr>
                      <a:r>
                        <a:rPr lang="en-US" sz="900" b="1" cap="none" spc="0">
                          <a:latin typeface="Calibri"/>
                          <a:ea typeface="+mn-ea"/>
                          <a:cs typeface="+mn-cs"/>
                          <a:sym typeface="Calibri"/>
                        </a:rPr>
                        <a:t>0.12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 rtl="0">
                        <a:lnSpc>
                          <a:spcPct val="100000"/>
                        </a:lnSpc>
                      </a:pPr>
                      <a:r>
                        <a:rPr lang="en-US" sz="900" b="1" cap="none" spc="0">
                          <a:latin typeface="Calibri"/>
                          <a:ea typeface="+mn-ea"/>
                          <a:cs typeface="+mn-cs"/>
                          <a:sym typeface="Calibri"/>
                        </a:rPr>
                        <a:t>99.7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2540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900" b="1" cap="none" spc="0" smtClean="0">
                          <a:solidFill>
                            <a:schemeClr val="tx1">
                              <a:lumMod val="10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袋装：</a:t>
                      </a:r>
                      <a:r>
                        <a:rPr lang="en-US" altLang="zh-CN" sz="900" b="1" cap="none" spc="0" smtClean="0">
                          <a:solidFill>
                            <a:schemeClr val="tx1">
                              <a:lumMod val="10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25kg</a:t>
                      </a:r>
                      <a:r>
                        <a:rPr lang="zh-CN" altLang="en-US" sz="900" b="1" cap="none" spc="0" smtClean="0">
                          <a:solidFill>
                            <a:schemeClr val="tx1">
                              <a:lumMod val="10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、</a:t>
                      </a:r>
                      <a:r>
                        <a:rPr lang="en-US" altLang="zh-CN" sz="900" b="1" cap="none" spc="0" smtClean="0">
                          <a:solidFill>
                            <a:schemeClr val="tx1">
                              <a:lumMod val="10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50kg</a:t>
                      </a:r>
                      <a:r>
                        <a:rPr lang="zh-CN" altLang="en-US" sz="900" b="1" cap="none" spc="0" smtClean="0">
                          <a:solidFill>
                            <a:schemeClr val="tx1">
                              <a:lumMod val="10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，大袋，散装（不包装</a:t>
                      </a:r>
                      <a:r>
                        <a:rPr lang="zh-CN" altLang="en-US" sz="900" b="1" cap="none" spc="0" dirty="0" smtClean="0">
                          <a:solidFill>
                            <a:schemeClr val="tx1">
                              <a:lumMod val="10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）</a:t>
                      </a:r>
                      <a:endParaRPr lang="en-US" altLang="zh-CN" sz="900" b="1" cap="none" spc="0" dirty="0" smtClean="0">
                        <a:solidFill>
                          <a:schemeClr val="tx1">
                            <a:lumMod val="100000"/>
                          </a:schemeClr>
                        </a:solidFill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  <a:p>
                      <a:pPr marL="0" marR="25400" indent="0" algn="ctr" rtl="0">
                        <a:lnSpc>
                          <a:spcPct val="100000"/>
                        </a:lnSpc>
                      </a:pPr>
                      <a:endParaRPr lang="en-US" sz="900" b="1" cap="none" spc="0" dirty="0">
                        <a:solidFill>
                          <a:schemeClr val="tx1">
                            <a:lumMod val="100000"/>
                          </a:schemeClr>
                        </a:solidFill>
                        <a:latin typeface="Calibri"/>
                        <a:ea typeface="+mn-ea"/>
                        <a:cs typeface="+mn-cs"/>
                        <a:sym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 rtl="0">
                        <a:lnSpc>
                          <a:spcPct val="100000"/>
                        </a:lnSpc>
                      </a:pPr>
                      <a:r>
                        <a:rPr lang="zh-CN" altLang="en-US" sz="900" b="1" cap="none" spc="0" dirty="0" smtClean="0">
                          <a:latin typeface="Calibri"/>
                          <a:ea typeface="+mn-ea"/>
                          <a:cs typeface="+mn-cs"/>
                          <a:sym typeface="Calibri"/>
                        </a:rPr>
                        <a:t>陆路运输</a:t>
                      </a:r>
                      <a:r>
                        <a:rPr lang="en-US" sz="900" b="1" cap="none" spc="0" dirty="0" smtClean="0">
                          <a:latin typeface="Calibri"/>
                          <a:ea typeface="+mn-ea"/>
                          <a:cs typeface="+mn-cs"/>
                          <a:sym typeface="Calibri"/>
                        </a:rPr>
                        <a:t>, </a:t>
                      </a:r>
                      <a:r>
                        <a:rPr lang="zh-CN" altLang="en-US" sz="900" b="1" cap="none" spc="0" dirty="0" smtClean="0">
                          <a:latin typeface="Calibri"/>
                          <a:ea typeface="+mn-ea"/>
                          <a:cs typeface="+mn-cs"/>
                          <a:sym typeface="Calibri"/>
                        </a:rPr>
                        <a:t>铁路运输</a:t>
                      </a:r>
                      <a:endParaRPr lang="en-US" sz="900" b="1" cap="none" spc="0" dirty="0">
                        <a:latin typeface="Calibri"/>
                        <a:ea typeface="+mn-ea"/>
                        <a:cs typeface="+mn-cs"/>
                        <a:sym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 rtl="0">
                        <a:lnSpc>
                          <a:spcPct val="100000"/>
                        </a:lnSpc>
                      </a:pPr>
                      <a:r>
                        <a:rPr lang="zh-CN" altLang="en-US" sz="900" b="1" cap="none" spc="0" smtClean="0">
                          <a:latin typeface="Calibri"/>
                          <a:ea typeface="+mn-ea"/>
                          <a:cs typeface="+mn-cs"/>
                          <a:sym typeface="Calibri"/>
                        </a:rPr>
                        <a:t>哈萨克斯坦、塔吉克斯坦、</a:t>
                      </a:r>
                      <a:r>
                        <a:rPr lang="en-US" sz="900" b="1" cap="none" spc="0" smtClean="0">
                          <a:latin typeface="Calibri"/>
                          <a:ea typeface="+mn-ea"/>
                          <a:cs typeface="+mn-cs"/>
                          <a:sym typeface="Calibri"/>
                        </a:rPr>
                        <a:t> </a:t>
                      </a:r>
                      <a:r>
                        <a:rPr lang="zh-CN" altLang="en-US" sz="900" b="1" cap="none" spc="0" smtClean="0">
                          <a:latin typeface="Calibri"/>
                          <a:ea typeface="+mn-ea"/>
                          <a:cs typeface="+mn-cs"/>
                          <a:sym typeface="Calibri"/>
                        </a:rPr>
                        <a:t>白俄罗斯、蒙古、格鲁吉亚、亚美尼亚、吉尔吉斯斯坦</a:t>
                      </a:r>
                      <a:endParaRPr lang="en-US" sz="900" b="1" cap="none" spc="0" dirty="0">
                        <a:latin typeface="Calibri"/>
                        <a:ea typeface="+mn-ea"/>
                        <a:cs typeface="+mn-cs"/>
                        <a:sym typeface="Calibri"/>
                      </a:endParaRPr>
                    </a:p>
                  </a:txBody>
                  <a:tcPr marL="0" marR="0" marT="0" marB="0" anchor="ctr"/>
                </a:tc>
              </a:tr>
              <a:tr h="877103">
                <a:tc>
                  <a:txBody>
                    <a:bodyPr/>
                    <a:lstStyle/>
                    <a:p>
                      <a:pPr marL="0" indent="0" algn="ctr" rtl="0">
                        <a:lnSpc>
                          <a:spcPct val="100000"/>
                        </a:lnSpc>
                      </a:pPr>
                      <a:r>
                        <a:rPr lang="zh-CN" altLang="en-US" sz="900" b="1" cap="none" spc="0" dirty="0" smtClean="0">
                          <a:latin typeface="Calibri"/>
                          <a:ea typeface="+mn-ea"/>
                          <a:cs typeface="+mn-cs"/>
                          <a:sym typeface="Calibri"/>
                        </a:rPr>
                        <a:t>种类</a:t>
                      </a:r>
                      <a:endParaRPr lang="en-US" sz="900" b="1" cap="none" spc="0" dirty="0">
                        <a:latin typeface="Calibri"/>
                        <a:ea typeface="+mn-ea"/>
                        <a:cs typeface="+mn-cs"/>
                        <a:sym typeface="Calibri"/>
                      </a:endParaRPr>
                    </a:p>
                  </a:txBody>
                  <a:tcPr marL="0" marR="0" marT="0" marB="0" vert="vert27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rtl="0">
                        <a:lnSpc>
                          <a:spcPct val="100000"/>
                        </a:lnSpc>
                      </a:pPr>
                      <a:r>
                        <a:rPr lang="zh-CN" altLang="en-US" sz="900" b="1" cap="none" spc="0" dirty="0" smtClean="0">
                          <a:latin typeface="Calibri"/>
                          <a:ea typeface="+mn-ea"/>
                          <a:cs typeface="+mn-cs"/>
                          <a:sym typeface="Calibri"/>
                        </a:rPr>
                        <a:t>三级</a:t>
                      </a:r>
                      <a:endParaRPr lang="en-US" sz="900" b="1" cap="none" spc="0" dirty="0">
                        <a:latin typeface="Calibri"/>
                        <a:ea typeface="+mn-ea"/>
                        <a:cs typeface="+mn-cs"/>
                        <a:sym typeface="Calibri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rtl="0">
                        <a:lnSpc>
                          <a:spcPct val="100000"/>
                        </a:lnSpc>
                      </a:pPr>
                      <a:r>
                        <a:rPr lang="en-US" sz="900" b="1" cap="none" spc="0">
                          <a:latin typeface="Calibri"/>
                          <a:ea typeface="+mn-ea"/>
                          <a:cs typeface="+mn-cs"/>
                          <a:sym typeface="Calibri"/>
                        </a:rPr>
                        <a:t>195.00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 rtl="0">
                        <a:lnSpc>
                          <a:spcPct val="100000"/>
                        </a:lnSpc>
                      </a:pPr>
                      <a:r>
                        <a:rPr lang="en-US" sz="900" b="1" cap="none" spc="0">
                          <a:latin typeface="Calibri"/>
                          <a:ea typeface="+mn-ea"/>
                          <a:cs typeface="+mn-cs"/>
                          <a:sym typeface="Calibri"/>
                        </a:rPr>
                        <a:t>0.15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 rtl="0">
                        <a:lnSpc>
                          <a:spcPct val="100000"/>
                        </a:lnSpc>
                      </a:pPr>
                      <a:r>
                        <a:rPr lang="en-US" sz="900" b="1" cap="none" spc="0">
                          <a:latin typeface="Calibri"/>
                          <a:ea typeface="+mn-ea"/>
                          <a:cs typeface="+mn-cs"/>
                          <a:sym typeface="Calibri"/>
                        </a:rPr>
                        <a:t>99.5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25400" indent="0" algn="ctr" rtl="0">
                        <a:lnSpc>
                          <a:spcPct val="100000"/>
                        </a:lnSpc>
                      </a:pPr>
                      <a:r>
                        <a:rPr lang="zh-CN" altLang="en-US" sz="900" b="1" cap="none" spc="0" smtClean="0">
                          <a:solidFill>
                            <a:schemeClr val="tx1">
                              <a:lumMod val="10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袋装：</a:t>
                      </a:r>
                      <a:r>
                        <a:rPr lang="en-US" altLang="zh-CN" sz="900" b="1" cap="none" spc="0" smtClean="0">
                          <a:solidFill>
                            <a:schemeClr val="tx1">
                              <a:lumMod val="10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25kg</a:t>
                      </a:r>
                      <a:r>
                        <a:rPr lang="zh-CN" altLang="en-US" sz="900" b="1" cap="none" spc="0" smtClean="0">
                          <a:solidFill>
                            <a:schemeClr val="tx1">
                              <a:lumMod val="10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、</a:t>
                      </a:r>
                      <a:r>
                        <a:rPr lang="en-US" altLang="zh-CN" sz="900" b="1" cap="none" spc="0" smtClean="0">
                          <a:solidFill>
                            <a:schemeClr val="tx1">
                              <a:lumMod val="10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50kg</a:t>
                      </a:r>
                      <a:r>
                        <a:rPr lang="zh-CN" altLang="en-US" sz="900" b="1" cap="none" spc="0" smtClean="0">
                          <a:solidFill>
                            <a:schemeClr val="tx1">
                              <a:lumMod val="10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，大袋，散装（无包装</a:t>
                      </a:r>
                      <a:r>
                        <a:rPr lang="zh-CN" altLang="en-US" sz="900" b="1" cap="none" spc="0" dirty="0" smtClean="0">
                          <a:solidFill>
                            <a:schemeClr val="tx1">
                              <a:lumMod val="10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）</a:t>
                      </a:r>
                      <a:endParaRPr lang="en-US" altLang="zh-CN" sz="900" b="1" cap="none" spc="0" dirty="0">
                        <a:solidFill>
                          <a:schemeClr val="tx1">
                            <a:lumMod val="100000"/>
                          </a:schemeClr>
                        </a:solidFill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 rtl="0">
                        <a:lnSpc>
                          <a:spcPct val="100000"/>
                        </a:lnSpc>
                      </a:pPr>
                      <a:r>
                        <a:rPr lang="zh-CN" altLang="en-US" sz="900" b="1" cap="none" spc="0" dirty="0" smtClean="0">
                          <a:latin typeface="Calibri"/>
                          <a:ea typeface="+mn-ea"/>
                          <a:cs typeface="+mn-cs"/>
                          <a:sym typeface="Calibri"/>
                        </a:rPr>
                        <a:t>陆路运输</a:t>
                      </a:r>
                      <a:r>
                        <a:rPr lang="en-US" sz="900" b="1" cap="none" spc="0" dirty="0" smtClean="0">
                          <a:latin typeface="Calibri"/>
                          <a:ea typeface="+mn-ea"/>
                          <a:cs typeface="+mn-cs"/>
                          <a:sym typeface="Calibri"/>
                        </a:rPr>
                        <a:t>, </a:t>
                      </a:r>
                      <a:r>
                        <a:rPr lang="zh-CN" altLang="en-US" sz="900" b="1" cap="none" spc="0" dirty="0" smtClean="0">
                          <a:latin typeface="Calibri"/>
                          <a:ea typeface="+mn-ea"/>
                          <a:cs typeface="+mn-cs"/>
                          <a:sym typeface="Calibri"/>
                        </a:rPr>
                        <a:t>铁路运输</a:t>
                      </a:r>
                      <a:endParaRPr lang="en-US" sz="900" b="1" cap="none" spc="0" dirty="0">
                        <a:latin typeface="Calibri"/>
                        <a:ea typeface="+mn-ea"/>
                        <a:cs typeface="+mn-cs"/>
                        <a:sym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 rtl="0">
                        <a:lnSpc>
                          <a:spcPct val="100000"/>
                        </a:lnSpc>
                      </a:pPr>
                      <a:r>
                        <a:rPr lang="zh-CN" altLang="en-US" sz="900" b="1" cap="none" spc="0" smtClean="0">
                          <a:latin typeface="Calibri"/>
                          <a:ea typeface="+mn-ea"/>
                          <a:cs typeface="+mn-cs"/>
                          <a:sym typeface="Calibri"/>
                        </a:rPr>
                        <a:t>哈萨克斯坦、塔吉克斯坦、白俄罗斯、蒙古、格鲁吉亚、亚美尼亚、吉尔吉斯斯坦</a:t>
                      </a:r>
                      <a:endParaRPr lang="en-US" sz="900" b="1" cap="none" spc="0" dirty="0">
                        <a:latin typeface="Calibri"/>
                        <a:ea typeface="+mn-ea"/>
                        <a:cs typeface="+mn-cs"/>
                        <a:sym typeface="Calibri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2000656" y="6628710"/>
            <a:ext cx="14401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rtl="0"/>
            <a:fld id="{B0DD748A-43B4-4ED8-9FAE-0576D0C7433B}" type="slidenum">
              <a:rPr lang="ru-RU" sz="1200" smtClean="0">
                <a:latin typeface="Arial"/>
                <a:sym typeface="Arial"/>
              </a:rPr>
              <a:pPr rtl="0"/>
              <a:t>9</a:t>
            </a:fld>
            <a:endParaRPr lang="ru-RU" sz="1200" dirty="0">
              <a:latin typeface="Arial"/>
              <a:sym typeface="Arial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Custom 38">
      <a:dk1>
        <a:sysClr val="windowText" lastClr="000000"/>
      </a:dk1>
      <a:lt1>
        <a:sysClr val="window" lastClr="FFFFFF"/>
      </a:lt1>
      <a:dk2>
        <a:srgbClr val="0A4B62"/>
      </a:dk2>
      <a:lt2>
        <a:srgbClr val="808080"/>
      </a:lt2>
      <a:accent1>
        <a:srgbClr val="85AE3E"/>
      </a:accent1>
      <a:accent2>
        <a:srgbClr val="FCAF17"/>
      </a:accent2>
      <a:accent3>
        <a:srgbClr val="0D6785"/>
      </a:accent3>
      <a:accent4>
        <a:srgbClr val="20A5DE"/>
      </a:accent4>
      <a:accent5>
        <a:srgbClr val="CC2841"/>
      </a:accent5>
      <a:accent6>
        <a:srgbClr val="F16122"/>
      </a:accent6>
      <a:hlink>
        <a:srgbClr val="0981B0"/>
      </a:hlink>
      <a:folHlink>
        <a:srgbClr val="CC284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688</TotalTime>
  <Words>2139</Words>
  <Application>Microsoft Office PowerPoint</Application>
  <PresentationFormat>Широкоэкранный</PresentationFormat>
  <Paragraphs>230</Paragraphs>
  <Slides>9</Slides>
  <Notes>3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20" baseType="lpstr">
      <vt:lpstr>宋体</vt:lpstr>
      <vt:lpstr>Algerian</vt:lpstr>
      <vt:lpstr>Arial</vt:lpstr>
      <vt:lpstr>Calibri</vt:lpstr>
      <vt:lpstr>黑体</vt:lpstr>
      <vt:lpstr>Symbol</vt:lpstr>
      <vt:lpstr>Times New Roman</vt:lpstr>
      <vt:lpstr>Wingdings</vt:lpstr>
      <vt:lpstr>Office Theme</vt:lpstr>
      <vt:lpstr>3_Office Theme</vt:lpstr>
      <vt:lpstr>think-cell Slide</vt:lpstr>
      <vt:lpstr>Rusagro 集团是俄罗斯领先的垂直一体化及多元化农业控股集团，已有20年的发展历史。其产品不含转基因成分，生产环境天然、无污染。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Маша</dc:creator>
  <cp:lastModifiedBy>Плаксина Александра Сергеевна</cp:lastModifiedBy>
  <cp:revision>70</cp:revision>
  <dcterms:modified xsi:type="dcterms:W3CDTF">2017-07-19T11:43:40Z</dcterms:modified>
</cp:coreProperties>
</file>