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0" r:id="rId6"/>
    <p:sldId id="264" r:id="rId7"/>
    <p:sldId id="265" r:id="rId8"/>
    <p:sldId id="261" r:id="rId9"/>
    <p:sldId id="262" r:id="rId10"/>
    <p:sldId id="267" r:id="rId11"/>
    <p:sldId id="266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2" autoAdjust="0"/>
  </p:normalViewPr>
  <p:slideViewPr>
    <p:cSldViewPr>
      <p:cViewPr>
        <p:scale>
          <a:sx n="77" d="100"/>
          <a:sy n="77" d="100"/>
        </p:scale>
        <p:origin x="-95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4C8B08-7ADC-4A51-AE83-F870090094B4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1B44CB9-D0E8-40CA-A702-09B4680B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oliva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usoliva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02424" y="6093296"/>
            <a:ext cx="4241576" cy="504056"/>
          </a:xfrm>
        </p:spPr>
        <p:txBody>
          <a:bodyPr>
            <a:noAutofit/>
          </a:bodyPr>
          <a:lstStyle/>
          <a:p>
            <a:r>
              <a:rPr lang="de-DE" b="1" dirty="0" smtClean="0">
                <a:latin typeface="Verdana" panose="020B0604030504040204" pitchFamily="34" charset="0"/>
              </a:rPr>
              <a:t>RUSOLIVA LTD.</a:t>
            </a:r>
          </a:p>
          <a:p>
            <a:r>
              <a:rPr lang="de-DE" b="1" dirty="0" smtClean="0">
                <a:latin typeface="Verdana" panose="020B0604030504040204" pitchFamily="34" charset="0"/>
              </a:rPr>
              <a:t>VORONEZH</a:t>
            </a:r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Autofit/>
          </a:bodyPr>
          <a:lstStyle/>
          <a:p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Organizing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de-DE" sz="32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roduction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de-DE" sz="32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F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acilities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/>
            </a:r>
            <a:b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for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de-DE" sz="32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D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eep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de-DE" sz="32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rocessing </a:t>
            </a:r>
            <a:b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of</a:t>
            </a:r>
            <a:r>
              <a:rPr lang="de-DE" sz="3200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de-DE" sz="3200" b="1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A</a:t>
            </a:r>
            <a:r>
              <a:rPr lang="de-DE" sz="3200" b="1" dirty="0" err="1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maranth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0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Verdana" panose="020B0604030504040204" pitchFamily="34" charset="0"/>
              </a:rPr>
              <a:t>Singularity of the project </a:t>
            </a:r>
            <a:r>
              <a:rPr lang="ru-RU" sz="3200" b="1" dirty="0" smtClean="0">
                <a:latin typeface="Verdana" panose="020B0604030504040204" pitchFamily="34" charset="0"/>
              </a:rPr>
              <a:t>- </a:t>
            </a:r>
            <a:r>
              <a:rPr lang="en-US" sz="3200" b="1" dirty="0" smtClean="0">
                <a:latin typeface="Verdana" panose="020B0604030504040204" pitchFamily="34" charset="0"/>
              </a:rPr>
              <a:t>possibilities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37320"/>
            <a:ext cx="850392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Creating infrastructural complex </a:t>
            </a: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Absence of world-wide analogues in the deep processing of amaranth </a:t>
            </a: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Small pay-back period of the project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Breeding new varieties of amaranth </a:t>
            </a: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Receiving a product with high added value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Low price of the final product </a:t>
            </a: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Creating a new export-oriented competitive product </a:t>
            </a: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Multifunctional product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ts val="120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Developing related industries</a:t>
            </a:r>
            <a:endParaRPr lang="ru-RU" sz="20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92703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Verdana" panose="020B0604030504040204" pitchFamily="34" charset="0"/>
              </a:rPr>
              <a:t>Investment rates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743072"/>
            <a:ext cx="8503920" cy="4782272"/>
          </a:xfrm>
        </p:spPr>
        <p:txBody>
          <a:bodyPr>
            <a:normAutofit fontScale="47500" lnSpcReduction="20000"/>
          </a:bodyPr>
          <a:lstStyle/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4200" b="1" dirty="0" smtClean="0">
                <a:latin typeface="Verdana" panose="020B0604030504040204" pitchFamily="34" charset="0"/>
              </a:rPr>
              <a:t>General amount of project investments: </a:t>
            </a:r>
            <a:r>
              <a:rPr lang="ru-RU" sz="4200" b="1" dirty="0" smtClean="0">
                <a:latin typeface="Verdana" panose="020B0604030504040204" pitchFamily="34" charset="0"/>
              </a:rPr>
              <a:t>									150 </a:t>
            </a:r>
            <a:r>
              <a:rPr lang="en-US" sz="4200" b="1" dirty="0" smtClean="0">
                <a:latin typeface="Verdana" panose="020B0604030504040204" pitchFamily="34" charset="0"/>
              </a:rPr>
              <a:t>million RUR</a:t>
            </a:r>
            <a:endParaRPr lang="ru-RU" sz="4200" dirty="0">
              <a:latin typeface="Verdana" panose="020B0604030504040204" pitchFamily="34" charset="0"/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en-US" sz="4200" dirty="0" smtClean="0">
                <a:latin typeface="Verdana" panose="020B0604030504040204" pitchFamily="34" charset="0"/>
              </a:rPr>
              <a:t>Including</a:t>
            </a:r>
            <a:r>
              <a:rPr lang="ru-RU" sz="4200" dirty="0" smtClean="0">
                <a:latin typeface="Verdana" panose="020B0604030504040204" pitchFamily="34" charset="0"/>
              </a:rPr>
              <a:t>:</a:t>
            </a:r>
            <a:endParaRPr lang="ru-RU" sz="4200" dirty="0"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4200" dirty="0" smtClean="0">
                <a:latin typeface="Verdana" panose="020B0604030504040204" pitchFamily="34" charset="0"/>
              </a:rPr>
              <a:t>Capital investments</a:t>
            </a:r>
            <a:r>
              <a:rPr lang="ru-RU" sz="4200" dirty="0">
                <a:latin typeface="Verdana" panose="020B0604030504040204" pitchFamily="34" charset="0"/>
              </a:rPr>
              <a:t>	</a:t>
            </a:r>
            <a:r>
              <a:rPr lang="ru-RU" sz="4200" dirty="0" smtClean="0">
                <a:latin typeface="Verdana" panose="020B0604030504040204" pitchFamily="34" charset="0"/>
              </a:rPr>
              <a:t>		90 </a:t>
            </a:r>
            <a:r>
              <a:rPr lang="en-US" sz="4200" dirty="0" smtClean="0">
                <a:latin typeface="Verdana" panose="020B0604030504040204" pitchFamily="34" charset="0"/>
              </a:rPr>
              <a:t>million RUR</a:t>
            </a:r>
            <a:endParaRPr lang="ru-RU" sz="4200" dirty="0">
              <a:latin typeface="Verdan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4200" dirty="0" smtClean="0">
                <a:latin typeface="Verdana" panose="020B0604030504040204" pitchFamily="34" charset="0"/>
              </a:rPr>
              <a:t>Working capital and</a:t>
            </a:r>
            <a:endParaRPr lang="ru-RU" sz="4200" dirty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ru-RU" sz="4200" dirty="0">
                <a:latin typeface="Verdana" panose="020B0604030504040204" pitchFamily="34" charset="0"/>
              </a:rPr>
              <a:t> </a:t>
            </a:r>
            <a:r>
              <a:rPr lang="ru-RU" sz="4200" dirty="0" smtClean="0">
                <a:latin typeface="Verdana" panose="020B0604030504040204" pitchFamily="34" charset="0"/>
              </a:rPr>
              <a:t>  </a:t>
            </a:r>
            <a:r>
              <a:rPr lang="en-US" sz="4200" dirty="0" smtClean="0">
                <a:latin typeface="Verdana" panose="020B0604030504040204" pitchFamily="34" charset="0"/>
              </a:rPr>
              <a:t>product promotion			</a:t>
            </a:r>
            <a:r>
              <a:rPr lang="ru-RU" sz="4200" dirty="0" smtClean="0">
                <a:latin typeface="Verdana" panose="020B0604030504040204" pitchFamily="34" charset="0"/>
              </a:rPr>
              <a:t>	60  </a:t>
            </a:r>
            <a:r>
              <a:rPr lang="en-US" sz="4200" dirty="0" smtClean="0">
                <a:latin typeface="Verdana" panose="020B0604030504040204" pitchFamily="34" charset="0"/>
              </a:rPr>
              <a:t>million RUR</a:t>
            </a:r>
            <a:endParaRPr lang="ru-RU" sz="4200" dirty="0">
              <a:latin typeface="Verdan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4200" b="1" dirty="0" smtClean="0">
                <a:latin typeface="Verdana" panose="020B0604030504040204" pitchFamily="34" charset="0"/>
              </a:rPr>
              <a:t>Project income amount, with VAT</a:t>
            </a:r>
            <a:r>
              <a:rPr lang="ru-RU" sz="4200" b="1" dirty="0">
                <a:latin typeface="Verdana" panose="020B0604030504040204" pitchFamily="34" charset="0"/>
              </a:rPr>
              <a:t>	</a:t>
            </a:r>
            <a:r>
              <a:rPr lang="ru-RU" sz="4200" b="1" dirty="0" smtClean="0">
                <a:latin typeface="Verdana" panose="020B0604030504040204" pitchFamily="34" charset="0"/>
              </a:rPr>
              <a:t>400  </a:t>
            </a:r>
            <a:r>
              <a:rPr lang="en-US" sz="4200" b="1" dirty="0" smtClean="0">
                <a:latin typeface="Verdana" panose="020B0604030504040204" pitchFamily="34" charset="0"/>
              </a:rPr>
              <a:t>million RUR</a:t>
            </a:r>
            <a:endParaRPr lang="ru-RU" sz="4200" b="1" dirty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ru-RU" sz="4200" dirty="0">
                <a:latin typeface="Verdana" panose="020B0604030504040204" pitchFamily="34" charset="0"/>
              </a:rPr>
              <a:t> </a:t>
            </a:r>
            <a:r>
              <a:rPr lang="ru-RU" sz="4200" dirty="0" smtClean="0">
                <a:latin typeface="Verdana" panose="020B0604030504040204" pitchFamily="34" charset="0"/>
              </a:rPr>
              <a:t>  (</a:t>
            </a:r>
            <a:r>
              <a:rPr lang="en-US" sz="4200" dirty="0" smtClean="0">
                <a:latin typeface="Verdana" panose="020B0604030504040204" pitchFamily="34" charset="0"/>
              </a:rPr>
              <a:t>annually</a:t>
            </a:r>
            <a:r>
              <a:rPr lang="ru-RU" sz="4200" dirty="0" smtClean="0">
                <a:latin typeface="Verdana" panose="020B0604030504040204" pitchFamily="34" charset="0"/>
              </a:rPr>
              <a:t>; </a:t>
            </a:r>
            <a:r>
              <a:rPr lang="en-US" sz="4200" dirty="0" smtClean="0">
                <a:latin typeface="Verdana" panose="020B0604030504040204" pitchFamily="34" charset="0"/>
              </a:rPr>
              <a:t>annual project capacity </a:t>
            </a:r>
            <a:r>
              <a:rPr lang="ru-RU" sz="4200" dirty="0" smtClean="0">
                <a:latin typeface="Verdana" panose="020B0604030504040204" pitchFamily="34" charset="0"/>
              </a:rPr>
              <a:t>– 5</a:t>
            </a:r>
            <a:r>
              <a:rPr lang="en-US" sz="4200" dirty="0" smtClean="0">
                <a:latin typeface="Verdana" panose="020B0604030504040204" pitchFamily="34" charset="0"/>
              </a:rPr>
              <a:t> thousand</a:t>
            </a:r>
            <a:r>
              <a:rPr lang="ru-RU" sz="4200" dirty="0" smtClean="0">
                <a:latin typeface="Verdana" panose="020B0604030504040204" pitchFamily="34" charset="0"/>
              </a:rPr>
              <a:t> </a:t>
            </a:r>
            <a:r>
              <a:rPr lang="en-US" sz="4200" dirty="0" smtClean="0">
                <a:latin typeface="Verdana" panose="020B0604030504040204" pitchFamily="34" charset="0"/>
              </a:rPr>
              <a:t>tons</a:t>
            </a:r>
            <a:r>
              <a:rPr lang="ru-RU" sz="4200" dirty="0" smtClean="0">
                <a:latin typeface="Verdana" panose="020B0604030504040204" pitchFamily="34" charset="0"/>
              </a:rPr>
              <a:t>)</a:t>
            </a:r>
            <a:endParaRPr lang="ru-RU" sz="4200" dirty="0">
              <a:latin typeface="Verdan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4200" b="1" dirty="0" smtClean="0">
                <a:latin typeface="Verdana" panose="020B0604030504040204" pitchFamily="34" charset="0"/>
              </a:rPr>
              <a:t>Project costs amount, with VAT </a:t>
            </a:r>
            <a:r>
              <a:rPr lang="ru-RU" sz="4200" b="1" dirty="0">
                <a:latin typeface="Verdana" panose="020B0604030504040204" pitchFamily="34" charset="0"/>
              </a:rPr>
              <a:t>	170 </a:t>
            </a:r>
            <a:r>
              <a:rPr lang="en-US" sz="4200" b="1" dirty="0" smtClean="0">
                <a:latin typeface="Verdana" panose="020B0604030504040204" pitchFamily="34" charset="0"/>
              </a:rPr>
              <a:t>million RUR</a:t>
            </a:r>
            <a:endParaRPr lang="ru-RU" sz="4200" b="1" dirty="0">
              <a:latin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bg2">
                  <a:lumMod val="50000"/>
                </a:schemeClr>
              </a:buClr>
              <a:buNone/>
            </a:pPr>
            <a:r>
              <a:rPr lang="ru-RU" sz="4200" dirty="0" smtClean="0">
                <a:latin typeface="Verdana" panose="020B0604030504040204" pitchFamily="34" charset="0"/>
              </a:rPr>
              <a:t>   (</a:t>
            </a:r>
            <a:r>
              <a:rPr lang="en-US" sz="4200" dirty="0">
                <a:latin typeface="Verdana" panose="020B0604030504040204" pitchFamily="34" charset="0"/>
              </a:rPr>
              <a:t>annually</a:t>
            </a:r>
            <a:r>
              <a:rPr lang="ru-RU" sz="4200" dirty="0">
                <a:latin typeface="Verdana" panose="020B0604030504040204" pitchFamily="34" charset="0"/>
              </a:rPr>
              <a:t>; </a:t>
            </a:r>
            <a:r>
              <a:rPr lang="en-US" sz="4200" dirty="0">
                <a:latin typeface="Verdana" panose="020B0604030504040204" pitchFamily="34" charset="0"/>
              </a:rPr>
              <a:t>annual project capacity </a:t>
            </a:r>
            <a:r>
              <a:rPr lang="ru-RU" sz="4200" dirty="0">
                <a:latin typeface="Verdana" panose="020B0604030504040204" pitchFamily="34" charset="0"/>
              </a:rPr>
              <a:t>– 5</a:t>
            </a:r>
            <a:r>
              <a:rPr lang="en-US" sz="4200" dirty="0">
                <a:latin typeface="Verdana" panose="020B0604030504040204" pitchFamily="34" charset="0"/>
              </a:rPr>
              <a:t> thousand</a:t>
            </a:r>
            <a:r>
              <a:rPr lang="ru-RU" sz="4200" dirty="0">
                <a:latin typeface="Verdana" panose="020B0604030504040204" pitchFamily="34" charset="0"/>
              </a:rPr>
              <a:t> </a:t>
            </a:r>
            <a:r>
              <a:rPr lang="en-US" sz="4200" dirty="0">
                <a:latin typeface="Verdana" panose="020B0604030504040204" pitchFamily="34" charset="0"/>
              </a:rPr>
              <a:t>tons</a:t>
            </a:r>
            <a:r>
              <a:rPr lang="ru-RU" sz="4200" dirty="0" smtClean="0">
                <a:latin typeface="Verdana" panose="020B0604030504040204" pitchFamily="34" charset="0"/>
              </a:rPr>
              <a:t>)</a:t>
            </a:r>
            <a:endParaRPr lang="ru-RU" sz="4200" dirty="0">
              <a:latin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chemeClr val="bg2">
                  <a:lumMod val="50000"/>
                </a:schemeClr>
              </a:buClr>
            </a:pPr>
            <a:r>
              <a:rPr lang="en-US" sz="4200" b="1" dirty="0" smtClean="0">
                <a:latin typeface="Verdana" panose="020B0604030504040204" pitchFamily="34" charset="0"/>
              </a:rPr>
              <a:t>Pay-back period </a:t>
            </a:r>
            <a:r>
              <a:rPr lang="ru-RU" sz="4200" b="1" dirty="0" smtClean="0">
                <a:latin typeface="Verdana" panose="020B0604030504040204" pitchFamily="34" charset="0"/>
              </a:rPr>
              <a:t>(</a:t>
            </a:r>
            <a:r>
              <a:rPr lang="en-US" sz="4200" b="1" dirty="0" smtClean="0">
                <a:latin typeface="Verdana" panose="020B0604030504040204" pitchFamily="34" charset="0"/>
              </a:rPr>
              <a:t>simple</a:t>
            </a:r>
            <a:r>
              <a:rPr lang="ru-RU" sz="4200" b="1" dirty="0" smtClean="0">
                <a:latin typeface="Verdana" panose="020B0604030504040204" pitchFamily="34" charset="0"/>
              </a:rPr>
              <a:t>)</a:t>
            </a:r>
            <a:r>
              <a:rPr lang="ru-RU" sz="4200" b="1" dirty="0">
                <a:latin typeface="Verdana" panose="020B0604030504040204" pitchFamily="34" charset="0"/>
              </a:rPr>
              <a:t>	</a:t>
            </a:r>
            <a:r>
              <a:rPr lang="en-US" sz="4200" b="1" dirty="0" smtClean="0">
                <a:latin typeface="Verdana" panose="020B0604030504040204" pitchFamily="34" charset="0"/>
              </a:rPr>
              <a:t>	</a:t>
            </a:r>
            <a:r>
              <a:rPr lang="ru-RU" sz="4200" b="1" dirty="0" smtClean="0">
                <a:latin typeface="Verdana" panose="020B0604030504040204" pitchFamily="34" charset="0"/>
              </a:rPr>
              <a:t>2,5 </a:t>
            </a:r>
            <a:r>
              <a:rPr lang="en-US" sz="4200" b="1" dirty="0" smtClean="0">
                <a:latin typeface="Verdana" panose="020B0604030504040204" pitchFamily="34" charset="0"/>
              </a:rPr>
              <a:t>years</a:t>
            </a:r>
            <a:endParaRPr lang="ru-RU" sz="4200" b="1" dirty="0" smtClean="0">
              <a:latin typeface="Verdan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4200" b="1" dirty="0" smtClean="0">
                <a:latin typeface="Verdana" panose="020B0604030504040204" pitchFamily="34" charset="0"/>
              </a:rPr>
              <a:t>Maximum capacity of the plant</a:t>
            </a:r>
            <a:endParaRPr lang="ru-RU" sz="4200" b="1" dirty="0" smtClean="0">
              <a:latin typeface="Verdana" panose="020B0604030504040204" pitchFamily="34" charset="0"/>
            </a:endParaRP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4200" b="1" dirty="0">
                <a:latin typeface="Verdana" panose="020B0604030504040204" pitchFamily="34" charset="0"/>
              </a:rPr>
              <a:t> </a:t>
            </a:r>
            <a:r>
              <a:rPr lang="ru-RU" sz="4200" b="1" dirty="0" smtClean="0">
                <a:latin typeface="Verdana" panose="020B0604030504040204" pitchFamily="34" charset="0"/>
              </a:rPr>
              <a:t>  </a:t>
            </a:r>
            <a:r>
              <a:rPr lang="en-US" sz="4200" b="1" dirty="0" smtClean="0">
                <a:latin typeface="Verdana" panose="020B0604030504040204" pitchFamily="34" charset="0"/>
              </a:rPr>
              <a:t>for raw material processing</a:t>
            </a:r>
            <a:r>
              <a:rPr lang="ru-RU" sz="4200" b="1" dirty="0" smtClean="0">
                <a:latin typeface="Verdana" panose="020B0604030504040204" pitchFamily="34" charset="0"/>
              </a:rPr>
              <a:t>		50</a:t>
            </a:r>
            <a:r>
              <a:rPr lang="en-US" sz="4200" b="1" dirty="0" smtClean="0">
                <a:latin typeface="Verdana" panose="020B0604030504040204" pitchFamily="34" charset="0"/>
              </a:rPr>
              <a:t>.000 tons p.a.</a:t>
            </a:r>
            <a:endParaRPr lang="ru-RU" sz="4200" b="1" dirty="0">
              <a:latin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02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5244296"/>
            <a:ext cx="87129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</a:rPr>
              <a:t>RUSOLIVA Ltd.</a:t>
            </a:r>
            <a:endParaRPr lang="ru-RU" sz="2000" dirty="0" smtClean="0">
              <a:latin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hlinkClick r:id="rId3"/>
              </a:rPr>
              <a:t>www.rusoliva.ru</a:t>
            </a:r>
            <a:endParaRPr lang="en-US" dirty="0" smtClean="0">
              <a:latin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hlinkClick r:id="rId4"/>
              </a:rPr>
              <a:t>rusoliva@mail.ru</a:t>
            </a:r>
            <a:endParaRPr lang="en-US" dirty="0" smtClean="0">
              <a:latin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</a:rPr>
              <a:t>+7</a:t>
            </a:r>
            <a:r>
              <a:rPr lang="ru-RU" dirty="0" smtClean="0">
                <a:latin typeface="Verdana" panose="020B0604030504040204" pitchFamily="34" charset="0"/>
              </a:rPr>
              <a:t>-800-555-3600</a:t>
            </a:r>
            <a:endParaRPr lang="en-US" dirty="0" smtClean="0">
              <a:latin typeface="Verdana" panose="020B0604030504040204" pitchFamily="34" charset="0"/>
            </a:endParaRPr>
          </a:p>
          <a:p>
            <a:r>
              <a:rPr lang="ru-RU" dirty="0">
                <a:latin typeface="Verdana" panose="020B0604030504040204" pitchFamily="34" charset="0"/>
              </a:rPr>
              <a:t>394033 </a:t>
            </a:r>
            <a:r>
              <a:rPr lang="en-US" dirty="0" smtClean="0">
                <a:latin typeface="Verdana" panose="020B0604030504040204" pitchFamily="34" charset="0"/>
              </a:rPr>
              <a:t>Russia, Voronezh</a:t>
            </a:r>
            <a:r>
              <a:rPr lang="ru-RU" dirty="0" smtClean="0">
                <a:latin typeface="Verdana" panose="020B0604030504040204" pitchFamily="34" charset="0"/>
              </a:rPr>
              <a:t>, </a:t>
            </a:r>
            <a:r>
              <a:rPr lang="en-US" dirty="0" err="1" smtClean="0">
                <a:latin typeface="Verdana" panose="020B0604030504040204" pitchFamily="34" charset="0"/>
              </a:rPr>
              <a:t>Leninskiy</a:t>
            </a:r>
            <a:r>
              <a:rPr lang="en-US" dirty="0" smtClean="0">
                <a:latin typeface="Verdana" panose="020B0604030504040204" pitchFamily="34" charset="0"/>
              </a:rPr>
              <a:t> </a:t>
            </a:r>
            <a:r>
              <a:rPr lang="en-US" dirty="0" err="1" smtClean="0">
                <a:latin typeface="Verdana" panose="020B0604030504040204" pitchFamily="34" charset="0"/>
              </a:rPr>
              <a:t>prospekt</a:t>
            </a:r>
            <a:r>
              <a:rPr lang="en-US" dirty="0" smtClean="0">
                <a:latin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</a:rPr>
              <a:t>160</a:t>
            </a:r>
            <a:r>
              <a:rPr lang="en-US" dirty="0" smtClean="0">
                <a:latin typeface="Verdana" panose="020B0604030504040204" pitchFamily="34" charset="0"/>
              </a:rPr>
              <a:t>a</a:t>
            </a:r>
            <a:r>
              <a:rPr lang="ru-RU" dirty="0" smtClean="0">
                <a:latin typeface="Verdana" panose="020B0604030504040204" pitchFamily="34" charset="0"/>
              </a:rPr>
              <a:t>, </a:t>
            </a:r>
            <a:r>
              <a:rPr lang="en-US" dirty="0" smtClean="0">
                <a:latin typeface="Verdana" panose="020B0604030504040204" pitchFamily="34" charset="0"/>
              </a:rPr>
              <a:t>Office</a:t>
            </a:r>
            <a:r>
              <a:rPr lang="ru-RU" dirty="0" smtClean="0">
                <a:latin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</a:rPr>
              <a:t>346</a:t>
            </a:r>
          </a:p>
          <a:p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err="1" smtClean="0">
                <a:latin typeface="Verdana" panose="020B0604030504040204" pitchFamily="34" charset="0"/>
              </a:rPr>
              <a:t>Aim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of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the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project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887088"/>
            <a:ext cx="8503920" cy="3918176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de-DE" sz="2000" b="1" i="1" dirty="0" smtClean="0">
                <a:latin typeface="Verdana" panose="020B0604030504040204" pitchFamily="34" charset="0"/>
                <a:cs typeface="Arial" pitchFamily="34" charset="0"/>
              </a:rPr>
              <a:t>AIM OF THE PROJECT </a:t>
            </a:r>
            <a:r>
              <a:rPr lang="ru-RU" sz="2000" b="1" i="1" dirty="0" smtClean="0">
                <a:latin typeface="Verdana" panose="020B0604030504040204" pitchFamily="34" charset="0"/>
                <a:cs typeface="Arial" pitchFamily="34" charset="0"/>
              </a:rPr>
              <a:t>–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the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construction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innovative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production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facilities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for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deep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processing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amaranth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seed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to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receive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gluten-free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food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products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,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proteine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concentrates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and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pressed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amaranth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  <a:cs typeface="Arial" pitchFamily="34" charset="0"/>
              </a:rPr>
              <a:t>oil</a:t>
            </a:r>
            <a:r>
              <a:rPr lang="de-DE" sz="2000" dirty="0" smtClean="0">
                <a:latin typeface="Verdana" panose="020B0604030504040204" pitchFamily="34" charset="0"/>
                <a:cs typeface="Arial" pitchFamily="34" charset="0"/>
              </a:rPr>
              <a:t>. </a:t>
            </a:r>
            <a:endParaRPr lang="ru-RU" sz="2000" dirty="0">
              <a:latin typeface="Verdana" panose="020B060403050404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endParaRPr lang="ru-RU" sz="2000" dirty="0">
              <a:latin typeface="Verdana" panose="020B060403050404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de-DE" sz="2000" b="1" i="1" spc="-20" dirty="0" smtClean="0">
                <a:latin typeface="Verdana" panose="020B0604030504040204" pitchFamily="34" charset="0"/>
                <a:cs typeface="Arial" pitchFamily="34" charset="0"/>
              </a:rPr>
              <a:t>FOR THE REALISATION 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of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the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project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it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is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planned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to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use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ru-RU" sz="2000" spc="-20" dirty="0" smtClean="0">
                <a:latin typeface="Verdana" panose="020B0604030504040204" pitchFamily="34" charset="0"/>
                <a:cs typeface="Arial" pitchFamily="34" charset="0"/>
              </a:rPr>
              <a:t>150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million</a:t>
            </a:r>
            <a:r>
              <a:rPr lang="ru-RU" sz="2000" spc="-20" dirty="0" smtClean="0">
                <a:latin typeface="Verdana" panose="020B0604030504040204" pitchFamily="34" charset="0"/>
                <a:cs typeface="Arial" pitchFamily="34" charset="0"/>
              </a:rPr>
              <a:t>  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RUR</a:t>
            </a:r>
            <a:r>
              <a:rPr lang="ru-RU" sz="2000" spc="-20" dirty="0" smtClean="0">
                <a:latin typeface="Verdana" panose="020B0604030504040204" pitchFamily="34" charset="0"/>
                <a:cs typeface="Arial" pitchFamily="34" charset="0"/>
              </a:rPr>
              <a:t>, 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of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them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45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million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RUR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are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the</a:t>
            </a:r>
            <a:r>
              <a:rPr lang="de-DE" sz="2000" spc="-20" dirty="0" smtClean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de-DE" sz="2000" spc="-20" dirty="0" err="1" smtClean="0">
                <a:latin typeface="Verdana" panose="020B0604030504040204" pitchFamily="34" charset="0"/>
                <a:cs typeface="Arial" pitchFamily="34" charset="0"/>
              </a:rPr>
              <a:t>enterprise</a:t>
            </a:r>
            <a:r>
              <a:rPr lang="en-US" sz="2000" spc="-20" dirty="0" smtClean="0">
                <a:latin typeface="Verdana" panose="020B0604030504040204" pitchFamily="34" charset="0"/>
                <a:cs typeface="Arial" pitchFamily="34" charset="0"/>
              </a:rPr>
              <a:t>’s own funds and 105 million RUR are outward investments. </a:t>
            </a:r>
            <a:endParaRPr lang="ru-RU" sz="2000" dirty="0">
              <a:latin typeface="Verdana" panose="020B060403050404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endParaRPr lang="ru-RU" sz="2000" dirty="0">
              <a:latin typeface="Verdana" panose="020B060403050404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bg2">
                  <a:lumMod val="50000"/>
                </a:schemeClr>
              </a:buClr>
              <a:defRPr/>
            </a:pPr>
            <a:r>
              <a:rPr lang="en-US" sz="2000" b="1" i="1" dirty="0" smtClean="0">
                <a:latin typeface="Verdana" panose="020B0604030504040204" pitchFamily="34" charset="0"/>
                <a:cs typeface="Arial" pitchFamily="34" charset="0"/>
              </a:rPr>
              <a:t>PROJECT PAY-BACK PERIOD</a:t>
            </a:r>
            <a:r>
              <a:rPr lang="en-US" sz="2000" dirty="0">
                <a:latin typeface="Verdana" panose="020B0604030504040204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Verdana" panose="020B0604030504040204" pitchFamily="34" charset="0"/>
                <a:cs typeface="Arial" pitchFamily="34" charset="0"/>
              </a:rPr>
              <a:t>–</a:t>
            </a:r>
            <a:r>
              <a:rPr lang="ru-RU" sz="2000" dirty="0" smtClean="0">
                <a:latin typeface="Verdana" panose="020B0604030504040204" pitchFamily="34" charset="0"/>
                <a:cs typeface="Arial" pitchFamily="34" charset="0"/>
              </a:rPr>
              <a:t> 30 </a:t>
            </a:r>
            <a:r>
              <a:rPr lang="en-US" sz="2000" dirty="0" smtClean="0">
                <a:latin typeface="Verdana" panose="020B0604030504040204" pitchFamily="34" charset="0"/>
                <a:cs typeface="Arial" pitchFamily="34" charset="0"/>
              </a:rPr>
              <a:t>months</a:t>
            </a:r>
            <a:endParaRPr lang="ru-RU" sz="2000" dirty="0">
              <a:latin typeface="Verdana" panose="020B0604030504040204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4961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064" y="365792"/>
            <a:ext cx="8534400" cy="75895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Verdana" panose="020B0604030504040204" pitchFamily="34" charset="0"/>
              </a:rPr>
              <a:t>Amaranth </a:t>
            </a:r>
            <a:r>
              <a:rPr lang="ru-RU" sz="3000" b="1" dirty="0" smtClean="0">
                <a:latin typeface="Verdana" panose="020B0604030504040204" pitchFamily="34" charset="0"/>
              </a:rPr>
              <a:t>– </a:t>
            </a:r>
            <a:r>
              <a:rPr lang="en-US" sz="3000" b="1" dirty="0" smtClean="0">
                <a:latin typeface="Verdana" panose="020B0604030504040204" pitchFamily="34" charset="0"/>
              </a:rPr>
              <a:t>a prospective </a:t>
            </a:r>
            <a:br>
              <a:rPr lang="en-US" sz="3000" b="1" dirty="0" smtClean="0">
                <a:latin typeface="Verdana" panose="020B0604030504040204" pitchFamily="34" charset="0"/>
              </a:rPr>
            </a:br>
            <a:r>
              <a:rPr lang="en-US" sz="3000" b="1" dirty="0" smtClean="0">
                <a:latin typeface="Verdana" panose="020B0604030504040204" pitchFamily="34" charset="0"/>
              </a:rPr>
              <a:t>agricultural crop</a:t>
            </a:r>
            <a:endParaRPr lang="ru-RU" sz="3000" b="1" dirty="0">
              <a:latin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84784"/>
            <a:ext cx="2428614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3848" y="234888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</a:rPr>
              <a:t>Amaranth was introduced for cultivating by the nations which inhabited Central and South America over five thousand years B.C. </a:t>
            </a:r>
          </a:p>
          <a:p>
            <a:endParaRPr lang="ru-RU" sz="2000" dirty="0" smtClean="0">
              <a:latin typeface="Verdana" panose="020B0604030504040204" pitchFamily="34" charset="0"/>
            </a:endParaRPr>
          </a:p>
          <a:p>
            <a:r>
              <a:rPr lang="en-US" sz="2000" dirty="0" smtClean="0">
                <a:latin typeface="Verdana" panose="020B0604030504040204" pitchFamily="34" charset="0"/>
              </a:rPr>
              <a:t>Amaranth is a high-protein drought-resistant crop, gluten free and with a harvesting capacity of up to 3000 kg</a:t>
            </a:r>
            <a:r>
              <a:rPr lang="ru-RU" sz="2000" dirty="0" smtClean="0">
                <a:latin typeface="Verdana" panose="020B0604030504040204" pitchFamily="34" charset="0"/>
              </a:rPr>
              <a:t>/</a:t>
            </a:r>
            <a:r>
              <a:rPr lang="de-DE" sz="2000" dirty="0" smtClean="0">
                <a:latin typeface="Verdana" panose="020B0604030504040204" pitchFamily="34" charset="0"/>
              </a:rPr>
              <a:t>ha. </a:t>
            </a:r>
            <a:endParaRPr lang="ru-RU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3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</a:rPr>
              <a:t>The </a:t>
            </a:r>
            <a:r>
              <a:rPr lang="de-DE" sz="3200" b="1" dirty="0" err="1" smtClean="0">
                <a:latin typeface="Verdana" panose="020B0604030504040204" pitchFamily="34" charset="0"/>
              </a:rPr>
              <a:t>advantages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of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amaranth</a:t>
            </a:r>
            <a:endParaRPr lang="ru-RU" sz="3200" dirty="0">
              <a:latin typeface="Verdana" panose="020B0604030504040204" pitchFamily="34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567333"/>
            <a:ext cx="2899240" cy="4525963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5328592" cy="2592288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1737970"/>
            <a:ext cx="5400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is</a:t>
            </a:r>
            <a:r>
              <a:rPr lang="de-DE" dirty="0" smtClean="0">
                <a:latin typeface="Verdana" panose="020B0604030504040204" pitchFamily="34" charset="0"/>
              </a:rPr>
              <a:t> a </a:t>
            </a:r>
            <a:r>
              <a:rPr lang="de-DE" dirty="0" err="1" smtClean="0">
                <a:latin typeface="Verdana" panose="020B0604030504040204" pitchFamily="34" charset="0"/>
              </a:rPr>
              <a:t>gluten-free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crop</a:t>
            </a:r>
            <a:r>
              <a:rPr lang="de-DE" dirty="0" smtClean="0">
                <a:latin typeface="Verdana" panose="020B0604030504040204" pitchFamily="34" charset="0"/>
              </a:rPr>
              <a:t>, </a:t>
            </a:r>
            <a:r>
              <a:rPr lang="de-DE" dirty="0" err="1" smtClean="0">
                <a:latin typeface="Verdana" panose="020B0604030504040204" pitchFamily="34" charset="0"/>
              </a:rPr>
              <a:t>contains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to</a:t>
            </a:r>
            <a:r>
              <a:rPr lang="de-DE" dirty="0" smtClean="0">
                <a:latin typeface="Verdana" panose="020B0604030504040204" pitchFamily="34" charset="0"/>
              </a:rPr>
              <a:t> 30% </a:t>
            </a:r>
            <a:r>
              <a:rPr lang="de-DE" dirty="0" err="1" smtClean="0">
                <a:latin typeface="Verdana" panose="020B0604030504040204" pitchFamily="34" charset="0"/>
              </a:rPr>
              <a:t>more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protein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than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wheat</a:t>
            </a:r>
            <a:r>
              <a:rPr lang="de-DE" dirty="0" smtClean="0">
                <a:latin typeface="Verdana" panose="020B0604030504040204" pitchFamily="34" charset="0"/>
              </a:rPr>
              <a:t>, </a:t>
            </a:r>
            <a:r>
              <a:rPr lang="de-DE" dirty="0" err="1" smtClean="0">
                <a:latin typeface="Verdana" panose="020B0604030504040204" pitchFamily="34" charset="0"/>
              </a:rPr>
              <a:t>rice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oats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is</a:t>
            </a:r>
            <a:r>
              <a:rPr lang="de-DE" dirty="0" smtClean="0">
                <a:latin typeface="Verdana" panose="020B0604030504040204" pitchFamily="34" charset="0"/>
              </a:rPr>
              <a:t> well-</a:t>
            </a:r>
            <a:r>
              <a:rPr lang="de-DE" dirty="0" err="1" smtClean="0">
                <a:latin typeface="Verdana" panose="020B0604030504040204" pitchFamily="34" charset="0"/>
              </a:rPr>
              <a:t>balanced</a:t>
            </a:r>
            <a:r>
              <a:rPr lang="de-DE" dirty="0" smtClean="0">
                <a:latin typeface="Verdana" panose="020B0604030504040204" pitchFamily="34" charset="0"/>
              </a:rPr>
              <a:t> in </a:t>
            </a:r>
            <a:r>
              <a:rPr lang="de-DE" dirty="0" err="1" smtClean="0">
                <a:latin typeface="Verdana" panose="020B0604030504040204" pitchFamily="34" charset="0"/>
              </a:rPr>
              <a:t>amino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acid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composition</a:t>
            </a:r>
            <a:r>
              <a:rPr lang="de-DE" dirty="0" smtClean="0">
                <a:latin typeface="Verdana" panose="020B060403050404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endParaRPr lang="de-DE" sz="1000" dirty="0" smtClean="0">
              <a:latin typeface="Verdana" panose="020B0604030504040204" pitchFamily="34" charset="0"/>
            </a:endParaRPr>
          </a:p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is</a:t>
            </a:r>
            <a:r>
              <a:rPr lang="de-DE" dirty="0" smtClean="0">
                <a:latin typeface="Verdana" panose="020B0604030504040204" pitchFamily="34" charset="0"/>
              </a:rPr>
              <a:t> a </a:t>
            </a:r>
            <a:r>
              <a:rPr lang="de-DE" dirty="0" err="1" smtClean="0">
                <a:latin typeface="Verdana" panose="020B0604030504040204" pitchFamily="34" charset="0"/>
              </a:rPr>
              <a:t>good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source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dietic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fibers</a:t>
            </a:r>
            <a:r>
              <a:rPr lang="de-DE" dirty="0" smtClean="0">
                <a:latin typeface="Verdana" panose="020B0604030504040204" pitchFamily="34" charset="0"/>
              </a:rPr>
              <a:t>, </a:t>
            </a:r>
            <a:r>
              <a:rPr lang="de-DE" dirty="0" err="1" smtClean="0">
                <a:latin typeface="Verdana" panose="020B0604030504040204" pitchFamily="34" charset="0"/>
              </a:rPr>
              <a:t>vitamins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</a:rPr>
              <a:t>(</a:t>
            </a:r>
            <a:r>
              <a:rPr lang="ru-RU" dirty="0">
                <a:latin typeface="Verdana" panose="020B0604030504040204" pitchFamily="34" charset="0"/>
              </a:rPr>
              <a:t>А,В6,С,К</a:t>
            </a:r>
            <a:r>
              <a:rPr lang="ru-RU" dirty="0" smtClean="0">
                <a:latin typeface="Verdana" panose="020B0604030504040204" pitchFamily="34" charset="0"/>
              </a:rPr>
              <a:t>,)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minerals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calcium</a:t>
            </a:r>
            <a:r>
              <a:rPr lang="de-DE" dirty="0" smtClean="0">
                <a:latin typeface="Verdana" panose="020B0604030504040204" pitchFamily="34" charset="0"/>
              </a:rPr>
              <a:t>, </a:t>
            </a:r>
            <a:r>
              <a:rPr lang="de-DE" dirty="0" err="1" smtClean="0">
                <a:latin typeface="Verdana" panose="020B0604030504040204" pitchFamily="34" charset="0"/>
              </a:rPr>
              <a:t>magnesium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phosphorus</a:t>
            </a:r>
            <a:r>
              <a:rPr lang="de-DE" dirty="0" smtClean="0">
                <a:latin typeface="Verdana" panose="020B0604030504040204" pitchFamily="34" charset="0"/>
              </a:rPr>
              <a:t>. </a:t>
            </a:r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509120"/>
            <a:ext cx="5328592" cy="1584176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4676943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oil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exceeds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other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vegetable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oils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</a:p>
          <a:p>
            <a:r>
              <a:rPr lang="de-DE" dirty="0" smtClean="0">
                <a:latin typeface="Verdana" panose="020B0604030504040204" pitchFamily="34" charset="0"/>
              </a:rPr>
              <a:t>in </a:t>
            </a:r>
            <a:r>
              <a:rPr lang="de-DE" dirty="0" err="1" smtClean="0">
                <a:latin typeface="Verdana" panose="020B0604030504040204" pitchFamily="34" charset="0"/>
              </a:rPr>
              <a:t>the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content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of</a:t>
            </a:r>
            <a:r>
              <a:rPr lang="de-DE" dirty="0" smtClean="0">
                <a:latin typeface="Verdana" panose="020B0604030504040204" pitchFamily="34" charset="0"/>
              </a:rPr>
              <a:t> squalene </a:t>
            </a:r>
            <a:r>
              <a:rPr lang="ru-RU" dirty="0" smtClean="0">
                <a:latin typeface="Verdana" panose="020B0604030504040204" pitchFamily="34" charset="0"/>
              </a:rPr>
              <a:t>(</a:t>
            </a:r>
            <a:r>
              <a:rPr lang="de-DE" dirty="0" err="1" smtClean="0">
                <a:latin typeface="Verdana" panose="020B0604030504040204" pitchFamily="34" charset="0"/>
              </a:rPr>
              <a:t>up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to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ru-RU" dirty="0" smtClean="0">
                <a:latin typeface="Verdana" panose="020B0604030504040204" pitchFamily="34" charset="0"/>
              </a:rPr>
              <a:t>8</a:t>
            </a:r>
            <a:r>
              <a:rPr lang="ru-RU" dirty="0">
                <a:latin typeface="Verdana" panose="020B0604030504040204" pitchFamily="34" charset="0"/>
              </a:rPr>
              <a:t>%), </a:t>
            </a:r>
            <a:r>
              <a:rPr lang="de-DE" dirty="0" err="1" smtClean="0">
                <a:latin typeface="Verdana" panose="020B0604030504040204" pitchFamily="34" charset="0"/>
              </a:rPr>
              <a:t>possesses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antioxidative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immunological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activity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regulates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the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cholesterol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level</a:t>
            </a:r>
            <a:r>
              <a:rPr lang="de-DE" dirty="0" smtClean="0">
                <a:latin typeface="Verdana" panose="020B0604030504040204" pitchFamily="34" charset="0"/>
              </a:rPr>
              <a:t>. </a:t>
            </a:r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4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</a:rPr>
              <a:t>Products </a:t>
            </a:r>
            <a:r>
              <a:rPr lang="de-DE" sz="3200" b="1" dirty="0" err="1" smtClean="0">
                <a:latin typeface="Verdana" panose="020B0604030504040204" pitchFamily="34" charset="0"/>
              </a:rPr>
              <a:t>and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area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of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application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756180"/>
              </p:ext>
            </p:extLst>
          </p:nvPr>
        </p:nvGraphicFramePr>
        <p:xfrm>
          <a:off x="323528" y="1678032"/>
          <a:ext cx="8568952" cy="452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4216"/>
                <a:gridCol w="3168352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</a:t>
                      </a:r>
                      <a:r>
                        <a:rPr kumimoji="0" lang="de-DE" sz="17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de-DE" sz="17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amaranth</a:t>
                      </a:r>
                      <a:r>
                        <a:rPr kumimoji="0" lang="de-DE" sz="17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processing</a:t>
                      </a:r>
                      <a:endParaRPr kumimoji="0" lang="de-DE" sz="1700" b="1" kern="1200" dirty="0" smtClean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8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Application</a:t>
                      </a:r>
                      <a:r>
                        <a:rPr kumimoji="0" lang="de-DE" sz="17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area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</a:t>
                      </a:r>
                      <a:r>
                        <a:rPr kumimoji="0" lang="de-DE" sz="17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kinds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Flour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Food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industry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baby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nutrition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diet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preventive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nutrition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Gluten-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free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products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bread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cookies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gingerbread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waffles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cereals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groats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crisp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bread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extrusion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products</a:t>
                      </a:r>
                      <a:endParaRPr kumimoji="0" lang="de-DE" sz="1700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9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7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Proteine </a:t>
                      </a:r>
                      <a:r>
                        <a:rPr kumimoji="0" lang="de-DE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concentrate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Food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industry</a:t>
                      </a:r>
                      <a:r>
                        <a:rPr kumimoji="0" lang="ru-RU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compound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feed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industry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Vegetable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lactose-free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products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identic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their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composition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dairy</a:t>
                      </a:r>
                      <a:r>
                        <a:rPr kumimoji="0" lang="de-DE" sz="1700" kern="1200" baseline="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products</a:t>
                      </a:r>
                      <a:endParaRPr kumimoji="0" lang="de-DE" sz="1700" kern="1200" baseline="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900" dirty="0" smtClean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Amaranth</a:t>
                      </a:r>
                      <a:r>
                        <a:rPr kumimoji="0" lang="de-DE" sz="1700" b="1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b="1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oil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Pharmaceutical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cosmetic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industry</a:t>
                      </a:r>
                      <a:endParaRPr lang="ru-RU" sz="1700" dirty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Amaranth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oil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as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pharmaceutic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substance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raw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material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cosmetic</a:t>
                      </a:r>
                      <a:r>
                        <a:rPr kumimoji="0" lang="de-DE" sz="1700" kern="1200" dirty="0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700" kern="1200" dirty="0" err="1" smtClean="0">
                          <a:solidFill>
                            <a:schemeClr val="dk1"/>
                          </a:solidFill>
                          <a:effectLst/>
                          <a:latin typeface="Verdana" panose="020B0604030504040204" pitchFamily="34" charset="0"/>
                          <a:ea typeface="+mn-ea"/>
                          <a:cs typeface="+mn-cs"/>
                        </a:rPr>
                        <a:t>products</a:t>
                      </a:r>
                      <a:endParaRPr kumimoji="0" lang="de-DE" sz="1700" kern="1200" dirty="0" smtClean="0">
                        <a:solidFill>
                          <a:schemeClr val="dk1"/>
                        </a:solidFill>
                        <a:effectLst/>
                        <a:latin typeface="Verdana" panose="020B0604030504040204" pitchFamily="34" charset="0"/>
                        <a:ea typeface="+mn-ea"/>
                        <a:cs typeface="+mn-cs"/>
                      </a:endParaRPr>
                    </a:p>
                    <a:p>
                      <a:endParaRPr lang="ru-RU" sz="900" dirty="0" smtClean="0">
                        <a:latin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87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/>
          </a:bodyPr>
          <a:lstStyle/>
          <a:p>
            <a:r>
              <a:rPr lang="de-DE" sz="3200" b="1" dirty="0" err="1" smtClean="0">
                <a:latin typeface="Verdana" panose="020B0604030504040204" pitchFamily="34" charset="0"/>
              </a:rPr>
              <a:t>Amaranth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products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581" y="1735487"/>
            <a:ext cx="3080331" cy="2053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394" y="1737040"/>
            <a:ext cx="3077998" cy="205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1403484"/>
            <a:ext cx="192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bran</a:t>
            </a:r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1403484"/>
            <a:ext cx="323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bran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with</a:t>
            </a:r>
            <a:r>
              <a:rPr lang="ru-RU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cocoa</a:t>
            </a:r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9" y="4257320"/>
            <a:ext cx="3080370" cy="205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3923764"/>
            <a:ext cx="2062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bread</a:t>
            </a:r>
            <a:endParaRPr lang="ru-RU" dirty="0">
              <a:latin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2394" y="4257320"/>
            <a:ext cx="3077998" cy="2052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2040" y="3923764"/>
            <a:ext cx="1929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flour</a:t>
            </a:r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36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de-DE" sz="3200" b="1" dirty="0" smtClean="0">
                <a:latin typeface="Verdana" panose="020B0604030504040204" pitchFamily="34" charset="0"/>
              </a:rPr>
              <a:t>Products </a:t>
            </a:r>
            <a:r>
              <a:rPr lang="de-DE" sz="3200" b="1" dirty="0" err="1" smtClean="0">
                <a:latin typeface="Verdana" panose="020B0604030504040204" pitchFamily="34" charset="0"/>
              </a:rPr>
              <a:t>of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Rusoliva</a:t>
            </a:r>
            <a:r>
              <a:rPr lang="de-DE" sz="3200" b="1" dirty="0" smtClean="0">
                <a:latin typeface="Verdana" panose="020B0604030504040204" pitchFamily="34" charset="0"/>
              </a:rPr>
              <a:t> Ltd.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676" y="1844824"/>
            <a:ext cx="2977740" cy="20162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107" y="1773218"/>
            <a:ext cx="3539390" cy="20807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73" y="4121111"/>
            <a:ext cx="3252263" cy="208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3107" y="4120513"/>
            <a:ext cx="3539392" cy="2080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414517"/>
            <a:ext cx="307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latin typeface="Verdana" panose="020B0604030504040204" pitchFamily="34" charset="0"/>
              </a:rPr>
              <a:t>Amaranth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oil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and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oil</a:t>
            </a:r>
            <a:r>
              <a:rPr lang="de-DE" dirty="0" smtClean="0">
                <a:latin typeface="Verdana" panose="020B0604030504040204" pitchFamily="34" charset="0"/>
              </a:rPr>
              <a:t> </a:t>
            </a:r>
            <a:r>
              <a:rPr lang="de-DE" dirty="0" err="1" smtClean="0">
                <a:latin typeface="Verdana" panose="020B0604030504040204" pitchFamily="34" charset="0"/>
              </a:rPr>
              <a:t>sets</a:t>
            </a:r>
            <a:endParaRPr lang="ru-RU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de-DE" sz="3200" b="1" dirty="0" err="1" smtClean="0">
                <a:latin typeface="Verdana" panose="020B0604030504040204" pitchFamily="34" charset="0"/>
              </a:rPr>
              <a:t>Conditions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for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project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realization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665312"/>
            <a:ext cx="6646512" cy="45720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de-DE" sz="2000" dirty="0" err="1" smtClean="0">
                <a:latin typeface="Verdana" panose="020B0604030504040204" pitchFamily="34" charset="0"/>
              </a:rPr>
              <a:t>Rusoliva</a:t>
            </a:r>
            <a:r>
              <a:rPr lang="de-DE" sz="2000" dirty="0" smtClean="0">
                <a:latin typeface="Verdana" panose="020B0604030504040204" pitchFamily="34" charset="0"/>
              </a:rPr>
              <a:t> Ltd. </a:t>
            </a:r>
            <a:r>
              <a:rPr lang="de-DE" sz="2000" dirty="0" err="1">
                <a:latin typeface="Verdana" panose="020B0604030504040204" pitchFamily="34" charset="0"/>
              </a:rPr>
              <a:t>p</a:t>
            </a:r>
            <a:r>
              <a:rPr lang="de-DE" sz="2000" dirty="0" err="1" smtClean="0">
                <a:latin typeface="Verdana" panose="020B0604030504040204" pitchFamily="34" charset="0"/>
              </a:rPr>
              <a:t>ossesses</a:t>
            </a:r>
            <a:r>
              <a:rPr lang="de-DE" sz="2000" dirty="0" smtClean="0">
                <a:latin typeface="Verdana" panose="020B0604030504040204" pitchFamily="34" charset="0"/>
              </a:rPr>
              <a:t> 2 </a:t>
            </a:r>
            <a:r>
              <a:rPr lang="de-DE" sz="2000" dirty="0" err="1" smtClean="0">
                <a:latin typeface="Verdana" panose="020B0604030504040204" pitchFamily="34" charset="0"/>
              </a:rPr>
              <a:t>production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departments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for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amaranth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processing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with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the</a:t>
            </a:r>
            <a:r>
              <a:rPr lang="de-DE" sz="2000" dirty="0" smtClean="0">
                <a:latin typeface="Verdana" panose="020B0604030504040204" pitchFamily="34" charset="0"/>
              </a:rPr>
              <a:t> total </a:t>
            </a:r>
            <a:r>
              <a:rPr lang="de-DE" sz="2000" dirty="0" err="1" smtClean="0">
                <a:latin typeface="Verdana" panose="020B0604030504040204" pitchFamily="34" charset="0"/>
              </a:rPr>
              <a:t>cost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</a:rPr>
              <a:t> 15 </a:t>
            </a:r>
            <a:r>
              <a:rPr lang="de-DE" sz="2000" dirty="0" err="1" smtClean="0">
                <a:latin typeface="Verdana" panose="020B0604030504040204" pitchFamily="34" charset="0"/>
              </a:rPr>
              <a:t>million</a:t>
            </a:r>
            <a:r>
              <a:rPr lang="de-DE" sz="2000" dirty="0" smtClean="0">
                <a:latin typeface="Verdana" panose="020B0604030504040204" pitchFamily="34" charset="0"/>
              </a:rPr>
              <a:t> RUR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de-DE" sz="2000" dirty="0" err="1" smtClean="0">
                <a:latin typeface="Verdana" panose="020B0604030504040204" pitchFamily="34" charset="0"/>
              </a:rPr>
              <a:t>There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is</a:t>
            </a:r>
            <a:r>
              <a:rPr lang="de-DE" sz="2000" dirty="0" smtClean="0">
                <a:latin typeface="Verdana" panose="020B0604030504040204" pitchFamily="34" charset="0"/>
              </a:rPr>
              <a:t> a business-plan </a:t>
            </a:r>
            <a:r>
              <a:rPr lang="de-DE" sz="2000" dirty="0" err="1" smtClean="0">
                <a:latin typeface="Verdana" panose="020B0604030504040204" pitchFamily="34" charset="0"/>
              </a:rPr>
              <a:t>developed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for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the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construction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production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facilities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for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deep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processing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amaranth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de-DE" sz="2000" dirty="0" err="1" smtClean="0">
                <a:latin typeface="Verdana" panose="020B0604030504040204" pitchFamily="34" charset="0"/>
              </a:rPr>
              <a:t>For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the</a:t>
            </a:r>
            <a:r>
              <a:rPr lang="de-DE" sz="2000" dirty="0" smtClean="0">
                <a:latin typeface="Verdana" panose="020B0604030504040204" pitchFamily="34" charset="0"/>
              </a:rPr>
              <a:t> plant </a:t>
            </a:r>
            <a:r>
              <a:rPr lang="de-DE" sz="2000" dirty="0" err="1" smtClean="0">
                <a:latin typeface="Verdana" panose="020B0604030504040204" pitchFamily="34" charset="0"/>
              </a:rPr>
              <a:t>construction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there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is</a:t>
            </a:r>
            <a:r>
              <a:rPr lang="de-DE" sz="2000" dirty="0" smtClean="0">
                <a:latin typeface="Verdana" panose="020B0604030504040204" pitchFamily="34" charset="0"/>
              </a:rPr>
              <a:t> a </a:t>
            </a:r>
            <a:r>
              <a:rPr lang="de-DE" sz="2000" dirty="0" err="1" smtClean="0">
                <a:latin typeface="Verdana" panose="020B0604030504040204" pitchFamily="34" charset="0"/>
              </a:rPr>
              <a:t>piece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land</a:t>
            </a:r>
            <a:r>
              <a:rPr lang="de-DE" sz="2000" dirty="0" smtClean="0">
                <a:latin typeface="Verdana" panose="020B0604030504040204" pitchFamily="34" charset="0"/>
              </a:rPr>
              <a:t> in Voronezh </a:t>
            </a:r>
            <a:r>
              <a:rPr lang="de-DE" sz="2000" dirty="0" err="1" smtClean="0">
                <a:latin typeface="Verdana" panose="020B0604030504040204" pitchFamily="34" charset="0"/>
              </a:rPr>
              <a:t>region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with</a:t>
            </a:r>
            <a:r>
              <a:rPr lang="de-DE" sz="2000" dirty="0" smtClean="0">
                <a:latin typeface="Verdana" panose="020B0604030504040204" pitchFamily="34" charset="0"/>
              </a:rPr>
              <a:t> a </a:t>
            </a:r>
            <a:r>
              <a:rPr lang="de-DE" sz="2000" dirty="0" err="1" smtClean="0">
                <a:latin typeface="Verdana" panose="020B0604030504040204" pitchFamily="34" charset="0"/>
              </a:rPr>
              <a:t>square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of</a:t>
            </a:r>
            <a:r>
              <a:rPr lang="de-DE" sz="2000" dirty="0" smtClean="0">
                <a:latin typeface="Verdana" panose="020B0604030504040204" pitchFamily="34" charset="0"/>
              </a:rPr>
              <a:t> 5 ha </a:t>
            </a:r>
            <a:r>
              <a:rPr lang="de-DE" sz="2000" dirty="0" err="1" smtClean="0">
                <a:latin typeface="Verdana" panose="020B0604030504040204" pitchFamily="34" charset="0"/>
              </a:rPr>
              <a:t>taken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into</a:t>
            </a:r>
            <a:r>
              <a:rPr lang="de-DE" sz="2000" dirty="0" smtClean="0">
                <a:latin typeface="Verdana" panose="020B0604030504040204" pitchFamily="34" charset="0"/>
              </a:rPr>
              <a:t> lease.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de-DE" sz="2000" dirty="0" smtClean="0">
                <a:latin typeface="Verdana" panose="020B0604030504040204" pitchFamily="34" charset="0"/>
              </a:rPr>
              <a:t>Innovative </a:t>
            </a:r>
            <a:r>
              <a:rPr lang="de-DE" sz="2000" dirty="0" err="1" smtClean="0">
                <a:latin typeface="Verdana" panose="020B0604030504040204" pitchFamily="34" charset="0"/>
              </a:rPr>
              <a:t>highly</a:t>
            </a:r>
            <a:r>
              <a:rPr lang="de-DE" sz="2000" dirty="0" smtClean="0">
                <a:latin typeface="Verdana" panose="020B0604030504040204" pitchFamily="34" charset="0"/>
              </a:rPr>
              <a:t> profitable </a:t>
            </a:r>
            <a:r>
              <a:rPr lang="de-DE" sz="2000" dirty="0" err="1" smtClean="0">
                <a:latin typeface="Verdana" panose="020B0604030504040204" pitchFamily="34" charset="0"/>
              </a:rPr>
              <a:t>technology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is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protected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by</a:t>
            </a:r>
            <a:r>
              <a:rPr lang="de-DE" sz="2000" dirty="0" smtClean="0">
                <a:latin typeface="Verdana" panose="020B0604030504040204" pitchFamily="34" charset="0"/>
              </a:rPr>
              <a:t> 7 </a:t>
            </a:r>
            <a:r>
              <a:rPr lang="de-DE" sz="2000" dirty="0" err="1" smtClean="0">
                <a:latin typeface="Verdana" panose="020B0604030504040204" pitchFamily="34" charset="0"/>
              </a:rPr>
              <a:t>inventions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patents</a:t>
            </a:r>
            <a:r>
              <a:rPr lang="de-DE" sz="2000" dirty="0" smtClean="0">
                <a:latin typeface="Verdana" panose="020B0604030504040204" pitchFamily="34" charset="0"/>
              </a:rPr>
              <a:t>; </a:t>
            </a:r>
            <a:r>
              <a:rPr lang="de-DE" sz="2000" dirty="0" err="1" smtClean="0">
                <a:latin typeface="Verdana" panose="020B0604030504040204" pitchFamily="34" charset="0"/>
              </a:rPr>
              <a:t>trade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marks</a:t>
            </a:r>
            <a:r>
              <a:rPr lang="de-DE" sz="2000" dirty="0" smtClean="0">
                <a:latin typeface="Verdana" panose="020B0604030504040204" pitchFamily="34" charset="0"/>
              </a:rPr>
              <a:t> </a:t>
            </a:r>
            <a:r>
              <a:rPr lang="de-DE" sz="2000" dirty="0" err="1" smtClean="0">
                <a:latin typeface="Verdana" panose="020B0604030504040204" pitchFamily="34" charset="0"/>
              </a:rPr>
              <a:t>are</a:t>
            </a:r>
            <a:r>
              <a:rPr lang="de-DE" sz="2000" dirty="0" smtClean="0">
                <a:latin typeface="Verdana" panose="020B0604030504040204" pitchFamily="34" charset="0"/>
              </a:rPr>
              <a:t> registered</a:t>
            </a:r>
            <a:endParaRPr lang="ru-RU" sz="20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2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58952"/>
          </a:xfrm>
        </p:spPr>
        <p:txBody>
          <a:bodyPr>
            <a:normAutofit/>
          </a:bodyPr>
          <a:lstStyle/>
          <a:p>
            <a:r>
              <a:rPr lang="de-DE" sz="3200" b="1" dirty="0" err="1" smtClean="0">
                <a:latin typeface="Verdana" panose="020B0604030504040204" pitchFamily="34" charset="0"/>
              </a:rPr>
              <a:t>Prospects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of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project</a:t>
            </a:r>
            <a:r>
              <a:rPr lang="de-DE" sz="3200" b="1" dirty="0" smtClean="0">
                <a:latin typeface="Verdana" panose="020B0604030504040204" pitchFamily="34" charset="0"/>
              </a:rPr>
              <a:t> </a:t>
            </a:r>
            <a:r>
              <a:rPr lang="de-DE" sz="3200" b="1" dirty="0" err="1" smtClean="0">
                <a:latin typeface="Verdana" panose="020B0604030504040204" pitchFamily="34" charset="0"/>
              </a:rPr>
              <a:t>development</a:t>
            </a:r>
            <a:endParaRPr lang="ru-RU" sz="3200" b="1" dirty="0">
              <a:latin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031104"/>
            <a:ext cx="7366592" cy="341412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de-DE" sz="2400" dirty="0" err="1" smtClean="0">
                <a:latin typeface="Verdana" panose="020B0604030504040204" pitchFamily="34" charset="0"/>
              </a:rPr>
              <a:t>Construction</a:t>
            </a:r>
            <a:r>
              <a:rPr lang="de-DE" sz="2400" dirty="0" smtClean="0">
                <a:latin typeface="Verdana" panose="020B0604030504040204" pitchFamily="34" charset="0"/>
              </a:rPr>
              <a:t> </a:t>
            </a:r>
            <a:r>
              <a:rPr lang="de-DE" sz="2400" dirty="0" err="1" smtClean="0">
                <a:latin typeface="Verdana" panose="020B0604030504040204" pitchFamily="34" charset="0"/>
              </a:rPr>
              <a:t>of</a:t>
            </a:r>
            <a:r>
              <a:rPr lang="de-DE" sz="2400" dirty="0" smtClean="0">
                <a:latin typeface="Verdana" panose="020B0604030504040204" pitchFamily="34" charset="0"/>
              </a:rPr>
              <a:t> </a:t>
            </a:r>
            <a:r>
              <a:rPr lang="de-DE" sz="2400" dirty="0" err="1" smtClean="0">
                <a:latin typeface="Verdana" panose="020B0604030504040204" pitchFamily="34" charset="0"/>
              </a:rPr>
              <a:t>the</a:t>
            </a:r>
            <a:r>
              <a:rPr lang="de-DE" sz="2400" dirty="0" smtClean="0">
                <a:latin typeface="Verdana" panose="020B0604030504040204" pitchFamily="34" charset="0"/>
              </a:rPr>
              <a:t> </a:t>
            </a:r>
            <a:r>
              <a:rPr lang="de-DE" sz="2400" dirty="0" err="1" smtClean="0">
                <a:latin typeface="Verdana" panose="020B0604030504040204" pitchFamily="34" charset="0"/>
              </a:rPr>
              <a:t>world</a:t>
            </a:r>
            <a:r>
              <a:rPr lang="en-US" sz="2400" dirty="0" smtClean="0">
                <a:latin typeface="Verdana" panose="020B0604030504040204" pitchFamily="34" charset="0"/>
              </a:rPr>
              <a:t>’s first unique production facilities for deep processing of amaranth</a:t>
            </a:r>
            <a:endParaRPr lang="ru-RU" sz="2400" dirty="0" smtClean="0">
              <a:latin typeface="Verdana" panose="020B0604030504040204" pitchFamily="34" charset="0"/>
            </a:endParaRP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en-US" sz="2400" dirty="0" smtClean="0">
                <a:latin typeface="Verdana" panose="020B0604030504040204" pitchFamily="34" charset="0"/>
              </a:rPr>
              <a:t>Possibility of creating a joint venture and project development on the investor’s territory</a:t>
            </a:r>
            <a:endParaRPr lang="ru-RU" sz="2400" dirty="0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1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435</TotalTime>
  <Words>498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Organizing Production Facilities for Deep Processing  of Amaranth</vt:lpstr>
      <vt:lpstr>Aim of the project</vt:lpstr>
      <vt:lpstr>Amaranth – a prospective  agricultural crop</vt:lpstr>
      <vt:lpstr>The advantages of amaranth</vt:lpstr>
      <vt:lpstr>Products and area of application</vt:lpstr>
      <vt:lpstr>Amaranth products</vt:lpstr>
      <vt:lpstr>Products of Rusoliva Ltd.</vt:lpstr>
      <vt:lpstr>Conditions for project realization</vt:lpstr>
      <vt:lpstr>Prospects of project development</vt:lpstr>
      <vt:lpstr>Singularity of the project - possibilities</vt:lpstr>
      <vt:lpstr>Investment rates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производства   по  глубокой переработке амаранта</dc:title>
  <dc:creator>Boss</dc:creator>
  <cp:lastModifiedBy>mnedoseikina</cp:lastModifiedBy>
  <cp:revision>55</cp:revision>
  <dcterms:created xsi:type="dcterms:W3CDTF">2014-02-26T15:12:08Z</dcterms:created>
  <dcterms:modified xsi:type="dcterms:W3CDTF">2014-02-27T10:49:57Z</dcterms:modified>
</cp:coreProperties>
</file>