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4" r:id="rId3"/>
    <p:sldId id="315" r:id="rId4"/>
    <p:sldId id="316" r:id="rId5"/>
    <p:sldId id="293" r:id="rId6"/>
    <p:sldId id="294" r:id="rId7"/>
    <p:sldId id="295" r:id="rId8"/>
    <p:sldId id="296" r:id="rId9"/>
    <p:sldId id="297" r:id="rId10"/>
    <p:sldId id="298" r:id="rId11"/>
    <p:sldId id="299" r:id="rId12"/>
    <p:sldId id="300" r:id="rId13"/>
    <p:sldId id="317" r:id="rId14"/>
    <p:sldId id="318" r:id="rId15"/>
    <p:sldId id="319" r:id="rId16"/>
    <p:sldId id="32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288" r:id="rId30"/>
    <p:sldId id="321" r:id="rId31"/>
    <p:sldId id="322" r:id="rId32"/>
    <p:sldId id="323" r:id="rId33"/>
    <p:sldId id="324" r:id="rId34"/>
    <p:sldId id="325" r:id="rId35"/>
    <p:sldId id="326" r:id="rId3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3AB"/>
    <a:srgbClr val="0B556F"/>
    <a:srgbClr val="0D6381"/>
    <a:srgbClr val="128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p:normalViewPr>
  <p:slideViewPr>
    <p:cSldViewPr>
      <p:cViewPr>
        <p:scale>
          <a:sx n="120" d="100"/>
          <a:sy n="120" d="100"/>
        </p:scale>
        <p:origin x="-1620"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2"/>
            <c:bubble3D val="0"/>
            <c:spPr>
              <a:solidFill>
                <a:schemeClr val="accent5"/>
              </a:solidFill>
            </c:spPr>
          </c:dPt>
          <c:dLbls>
            <c:dLbl>
              <c:idx val="0"/>
              <c:layout>
                <c:manualLayout>
                  <c:x val="-0.15425002252373649"/>
                  <c:y val="-0.21421235117100634"/>
                </c:manualLayout>
              </c:layout>
              <c:showLegendKey val="0"/>
              <c:showVal val="1"/>
              <c:showCatName val="0"/>
              <c:showSerName val="0"/>
              <c:showPercent val="0"/>
              <c:showBubbleSize val="0"/>
            </c:dLbl>
            <c:txPr>
              <a:bodyPr/>
              <a:lstStyle/>
              <a:p>
                <a:pPr>
                  <a:defRPr b="1">
                    <a:solidFill>
                      <a:schemeClr val="bg1"/>
                    </a:solidFill>
                  </a:defRPr>
                </a:pPr>
                <a:endParaRPr lang="ru-RU"/>
              </a:p>
            </c:txPr>
            <c:showLegendKey val="0"/>
            <c:showVal val="1"/>
            <c:showCatName val="0"/>
            <c:showSerName val="0"/>
            <c:showPercent val="0"/>
            <c:showBubbleSize val="0"/>
            <c:showLeaderLines val="1"/>
          </c:dLbls>
          <c:cat>
            <c:strRef>
              <c:f>Лист1!$A$2:$A$4</c:f>
              <c:strCache>
                <c:ptCount val="3"/>
                <c:pt idx="0">
                  <c:v>Building</c:v>
                </c:pt>
                <c:pt idx="1">
                  <c:v>Packaging</c:v>
                </c:pt>
                <c:pt idx="2">
                  <c:v>Decoration</c:v>
                </c:pt>
              </c:strCache>
            </c:strRef>
          </c:cat>
          <c:val>
            <c:numRef>
              <c:f>Лист1!$B$2:$B$4</c:f>
              <c:numCache>
                <c:formatCode>0%</c:formatCode>
                <c:ptCount val="3"/>
                <c:pt idx="0">
                  <c:v>0.83000000000000007</c:v>
                </c:pt>
                <c:pt idx="1">
                  <c:v>0.1</c:v>
                </c:pt>
                <c:pt idx="2">
                  <c:v>7.0000000000000021E-2</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zero"/>
    <c:showDLblsOverMax val="0"/>
  </c:chart>
  <c:txPr>
    <a:bodyPr/>
    <a:lstStyle/>
    <a:p>
      <a:pPr>
        <a:defRPr sz="105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137EBA-AA76-4BDA-A847-621C61E2CBA3}"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243966-079E-4AEA-9696-118E90CFFA27}"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137EBA-AA76-4BDA-A847-621C61E2CBA3}"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137EBA-AA76-4BDA-A847-621C61E2CBA3}"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137EBA-AA76-4BDA-A847-621C61E2CBA3}"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137EBA-AA76-4BDA-A847-621C61E2CBA3}"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243966-079E-4AEA-9696-118E90CFFA27}"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137EBA-AA76-4BDA-A847-621C61E2CBA3}" type="datetimeFigureOut">
              <a:rPr lang="ru-RU" smtClean="0"/>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137EBA-AA76-4BDA-A847-621C61E2CBA3}" type="datetimeFigureOut">
              <a:rPr lang="ru-RU" smtClean="0"/>
              <a:t>15.12.2014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E243966-079E-4AEA-9696-118E90CFFA27}"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7137EBA-AA76-4BDA-A847-621C61E2CBA3}" type="datetimeFigureOut">
              <a:rPr lang="ru-RU" smtClean="0"/>
              <a:t>15.12.2014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37EBA-AA76-4BDA-A847-621C61E2CBA3}" type="datetimeFigureOut">
              <a:rPr lang="ru-RU" smtClean="0"/>
              <a:t>15.12.2014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137EBA-AA76-4BDA-A847-621C61E2CBA3}" type="datetimeFigureOut">
              <a:rPr lang="ru-RU" smtClean="0"/>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243966-079E-4AEA-9696-118E90CFFA27}"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137EBA-AA76-4BDA-A847-621C61E2CBA3}" type="datetimeFigureOut">
              <a:rPr lang="ru-RU" smtClean="0"/>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243966-079E-4AEA-9696-118E90CFFA2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7137EBA-AA76-4BDA-A847-621C61E2CBA3}" type="datetimeFigureOut">
              <a:rPr lang="ru-RU" smtClean="0"/>
              <a:t>15.12.2014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E243966-079E-4AEA-9696-118E90CFFA2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image" Target="../media/image16.e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oleObject" Target="../embeddings/oleObject3.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image" Target="../media/image15.e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slideLayout" Target="../slideLayouts/slideLayout2.xml"/><Relationship Id="rId30"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oleObject" Target="../embeddings/oleObject6.bin"/><Relationship Id="rId3" Type="http://schemas.openxmlformats.org/officeDocument/2006/relationships/tags" Target="../tags/tag27.xml"/><Relationship Id="rId21" Type="http://schemas.openxmlformats.org/officeDocument/2006/relationships/slideLayout" Target="../slideLayouts/slideLayout2.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image" Target="../media/image17.emf"/><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oleObject" Target="../embeddings/oleObject5.bin"/><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image" Target="../media/image14.emf"/><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oleObject" Target="../embeddings/oleObject4.bin"/><Relationship Id="rId27"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19.emf"/><Relationship Id="rId2" Type="http://schemas.openxmlformats.org/officeDocument/2006/relationships/tags" Target="../tags/tag45.xml"/><Relationship Id="rId16"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image" Target="../media/image14.emf"/><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7.xml"/><Relationship Id="rId7"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chart" Target="../charts/chart1.xml"/><Relationship Id="rId4" Type="http://schemas.openxmlformats.org/officeDocument/2006/relationships/tags" Target="../tags/tag58.xml"/><Relationship Id="rId9"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45.emf"/></Relationships>
</file>

<file path=ppt/slides/_rels/slide3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563" y="285544"/>
            <a:ext cx="8838023" cy="630938"/>
          </a:xfrm>
        </p:spPr>
        <p:txBody>
          <a:bodyPr/>
          <a:lstStyle/>
          <a:p>
            <a:r>
              <a:rPr lang="en-US" sz="1800" b="1" cap="none" spc="0" dirty="0" smtClean="0">
                <a:solidFill>
                  <a:schemeClr val="tx2">
                    <a:lumMod val="50000"/>
                  </a:schemeClr>
                </a:solidFill>
                <a:latin typeface="Century Gothic" panose="020B0502020202020204" pitchFamily="34" charset="0"/>
                <a:ea typeface="+mn-ea"/>
                <a:cs typeface="+mn-cs"/>
              </a:rPr>
              <a:t>Investment proposal</a:t>
            </a:r>
            <a:r>
              <a:rPr lang="ru-RU" sz="1800" b="1" cap="none" spc="0" dirty="0" smtClean="0">
                <a:solidFill>
                  <a:schemeClr val="tx2">
                    <a:lumMod val="50000"/>
                  </a:schemeClr>
                </a:solidFill>
                <a:latin typeface="Century Gothic" panose="020B0502020202020204" pitchFamily="34" charset="0"/>
                <a:ea typeface="+mn-ea"/>
                <a:cs typeface="+mn-cs"/>
              </a:rPr>
              <a:t>: </a:t>
            </a:r>
            <a:r>
              <a:rPr lang="en-US" sz="1800" b="1" cap="none" spc="0" dirty="0" smtClean="0">
                <a:solidFill>
                  <a:schemeClr val="tx2">
                    <a:lumMod val="50000"/>
                  </a:schemeClr>
                </a:solidFill>
                <a:latin typeface="Century Gothic" panose="020B0502020202020204" pitchFamily="34" charset="0"/>
                <a:ea typeface="+mn-ea"/>
                <a:cs typeface="+mn-cs"/>
              </a:rPr>
              <a:t>Class A logistics park in Tyumen Region</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5400000">
            <a:off x="-66069"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8093" y="4643554"/>
            <a:ext cx="1099981"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8" name="Прямоугольник 7"/>
          <p:cNvSpPr/>
          <p:nvPr/>
        </p:nvSpPr>
        <p:spPr>
          <a:xfrm>
            <a:off x="827584" y="891587"/>
            <a:ext cx="6192688" cy="2092881"/>
          </a:xfrm>
          <a:prstGeom prst="rect">
            <a:avLst/>
          </a:prstGeom>
        </p:spPr>
        <p:txBody>
          <a:bodyPr wrap="square">
            <a:spAutoFit/>
          </a:bodyPr>
          <a:lstStyle/>
          <a:p>
            <a:pPr marL="171450" indent="-171450" algn="just">
              <a:buFont typeface="Wingdings" panose="05000000000000000000" pitchFamily="2" charset="2"/>
              <a:buChar char="§"/>
            </a:pPr>
            <a:r>
              <a:rPr lang="en-US" sz="1000" b="1" dirty="0" smtClean="0">
                <a:latin typeface="Century Gothic" panose="020B0502020202020204" pitchFamily="34" charset="0"/>
              </a:rPr>
              <a:t>Higher rent rates than in other cities of the Ural Federal District</a:t>
            </a:r>
            <a:r>
              <a:rPr lang="ru-RU" sz="1000" dirty="0" smtClean="0">
                <a:latin typeface="Century Gothic" panose="020B0502020202020204" pitchFamily="34" charset="0"/>
              </a:rPr>
              <a:t>; </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b="1" dirty="0" smtClean="0">
                <a:latin typeface="Century Gothic" panose="020B0502020202020204" pitchFamily="34" charset="0"/>
              </a:rPr>
              <a:t>Lack of well-equipped storage facilities</a:t>
            </a:r>
            <a:r>
              <a:rPr lang="ru-RU" sz="1000" b="1" dirty="0" smtClean="0">
                <a:latin typeface="Century Gothic" panose="020B0502020202020204" pitchFamily="34" charset="0"/>
              </a:rPr>
              <a:t> </a:t>
            </a:r>
            <a:r>
              <a:rPr lang="ru-RU" sz="1000" dirty="0" smtClean="0">
                <a:latin typeface="Century Gothic" panose="020B0502020202020204" pitchFamily="34" charset="0"/>
              </a:rPr>
              <a:t>(</a:t>
            </a:r>
            <a:r>
              <a:rPr lang="en-US" sz="1000" dirty="0" smtClean="0">
                <a:latin typeface="Century Gothic" panose="020B0502020202020204" pitchFamily="34" charset="0"/>
              </a:rPr>
              <a:t>Mostly Class C and D storage facilities, a few Class B storage facilities, and no Class A storage facilities are found in Tyumen</a:t>
            </a:r>
            <a:r>
              <a:rPr lang="ru-RU" sz="1000" dirty="0" smtClean="0">
                <a:latin typeface="Century Gothic" panose="020B0502020202020204" pitchFamily="34" charset="0"/>
              </a:rPr>
              <a:t>) </a:t>
            </a:r>
            <a:r>
              <a:rPr lang="en-US" sz="1000" dirty="0" smtClean="0">
                <a:latin typeface="Century Gothic" panose="020B0502020202020204" pitchFamily="34" charset="0"/>
              </a:rPr>
              <a:t>a typical storage facility is less than</a:t>
            </a:r>
            <a:r>
              <a:rPr lang="ru-RU" sz="1000" dirty="0" smtClean="0">
                <a:latin typeface="Century Gothic" panose="020B0502020202020204" pitchFamily="34" charset="0"/>
              </a:rPr>
              <a:t> 10</a:t>
            </a:r>
            <a:r>
              <a:rPr lang="en-US" sz="1000" dirty="0" smtClean="0">
                <a:latin typeface="Century Gothic" panose="020B0502020202020204" pitchFamily="34" charset="0"/>
              </a:rPr>
              <a:t>,000</a:t>
            </a:r>
            <a:r>
              <a:rPr lang="ru-RU" sz="1000" dirty="0" smtClean="0">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m</a:t>
            </a:r>
            <a:r>
              <a:rPr lang="ru-RU" altLang="ru-RU" sz="1000" kern="0" dirty="0" smtClean="0">
                <a:solidFill>
                  <a:srgbClr val="000000"/>
                </a:solidFill>
                <a:latin typeface="Century Gothic" panose="020B0502020202020204" pitchFamily="34" charset="0"/>
              </a:rPr>
              <a:t>²</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Rent rates range widely</a:t>
            </a:r>
            <a:r>
              <a:rPr lang="ru-RU" sz="1000" dirty="0" smtClean="0">
                <a:latin typeface="Century Gothic" panose="020B0502020202020204" pitchFamily="34" charset="0"/>
              </a:rPr>
              <a:t>. </a:t>
            </a:r>
            <a:r>
              <a:rPr lang="en-US" sz="1000" b="1" dirty="0" smtClean="0">
                <a:latin typeface="Century Gothic" panose="020B0502020202020204" pitchFamily="34" charset="0"/>
              </a:rPr>
              <a:t>The average rent rate</a:t>
            </a:r>
            <a:r>
              <a:rPr lang="ru-RU" sz="1000" b="1" dirty="0" smtClean="0">
                <a:latin typeface="Century Gothic" panose="020B0502020202020204" pitchFamily="34" charset="0"/>
              </a:rPr>
              <a:t> </a:t>
            </a:r>
            <a:r>
              <a:rPr lang="en-US" sz="1000" dirty="0" smtClean="0">
                <a:latin typeface="Century Gothic" panose="020B0502020202020204" pitchFamily="34" charset="0"/>
              </a:rPr>
              <a:t>in 2013 was </a:t>
            </a:r>
            <a:r>
              <a:rPr lang="ru-RU" sz="1000" b="1" dirty="0" smtClean="0">
                <a:latin typeface="Century Gothic" panose="020B0502020202020204" pitchFamily="34" charset="0"/>
              </a:rPr>
              <a:t>195</a:t>
            </a:r>
            <a:r>
              <a:rPr lang="ru-RU" sz="1000" dirty="0" smtClean="0">
                <a:latin typeface="Century Gothic" panose="020B0502020202020204" pitchFamily="34" charset="0"/>
              </a:rPr>
              <a:t> </a:t>
            </a:r>
            <a:r>
              <a:rPr lang="en-US" sz="1000" dirty="0" smtClean="0">
                <a:latin typeface="Century Gothic" panose="020B0502020202020204" pitchFamily="34" charset="0"/>
              </a:rPr>
              <a:t>RUB</a:t>
            </a:r>
            <a:r>
              <a:rPr lang="ru-RU" sz="1000" dirty="0" smtClean="0">
                <a:latin typeface="Century Gothic" panose="020B0502020202020204" pitchFamily="34" charset="0"/>
              </a:rPr>
              <a:t> </a:t>
            </a:r>
            <a:r>
              <a:rPr lang="en-US" sz="1000" dirty="0" smtClean="0">
                <a:latin typeface="Century Gothic" panose="020B0502020202020204" pitchFamily="34" charset="0"/>
              </a:rPr>
              <a:t>per </a:t>
            </a:r>
            <a:r>
              <a:rPr lang="en-US" sz="1000" dirty="0" err="1" smtClean="0">
                <a:latin typeface="Century Gothic" panose="020B0502020202020204" pitchFamily="34" charset="0"/>
              </a:rPr>
              <a:t>sq.m</a:t>
            </a:r>
            <a:r>
              <a:rPr lang="en-US" sz="1000" dirty="0" smtClean="0">
                <a:latin typeface="Century Gothic" panose="020B0502020202020204" pitchFamily="34" charset="0"/>
              </a:rPr>
              <a:t>. per month</a:t>
            </a:r>
            <a:r>
              <a:rPr lang="ru-RU" sz="1000" dirty="0" smtClean="0">
                <a:latin typeface="Century Gothic" panose="020B0502020202020204" pitchFamily="34" charset="0"/>
              </a:rPr>
              <a:t>; </a:t>
            </a:r>
            <a:r>
              <a:rPr lang="en-US" sz="1000" dirty="0" smtClean="0">
                <a:latin typeface="Century Gothic" panose="020B0502020202020204" pitchFamily="34" charset="0"/>
              </a:rPr>
              <a:t>for </a:t>
            </a:r>
            <a:r>
              <a:rPr lang="en-US" sz="1000" b="1" dirty="0" smtClean="0">
                <a:latin typeface="Century Gothic" panose="020B0502020202020204" pitchFamily="34" charset="0"/>
              </a:rPr>
              <a:t>unheated storage facilities </a:t>
            </a:r>
            <a:r>
              <a:rPr lang="ru-RU" sz="1000" dirty="0" smtClean="0">
                <a:latin typeface="Century Gothic" panose="020B0502020202020204" pitchFamily="34" charset="0"/>
              </a:rPr>
              <a:t>– </a:t>
            </a:r>
            <a:r>
              <a:rPr lang="ru-RU" sz="1000" b="1" dirty="0" smtClean="0">
                <a:latin typeface="Century Gothic" panose="020B0502020202020204" pitchFamily="34" charset="0"/>
              </a:rPr>
              <a:t>80-180 </a:t>
            </a:r>
            <a:r>
              <a:rPr lang="en-US" sz="1000" dirty="0" smtClean="0">
                <a:latin typeface="Century Gothic" panose="020B0502020202020204" pitchFamily="34" charset="0"/>
              </a:rPr>
              <a:t>RUB</a:t>
            </a:r>
            <a:r>
              <a:rPr lang="ru-RU" sz="1000" dirty="0" smtClean="0">
                <a:latin typeface="Century Gothic" panose="020B0502020202020204" pitchFamily="34" charset="0"/>
              </a:rPr>
              <a:t> </a:t>
            </a:r>
            <a:r>
              <a:rPr lang="en-US" sz="1000" dirty="0" smtClean="0">
                <a:latin typeface="Century Gothic" panose="020B0502020202020204" pitchFamily="34" charset="0"/>
              </a:rPr>
              <a:t>per </a:t>
            </a:r>
            <a:r>
              <a:rPr lang="en-US" sz="1000" dirty="0" err="1" smtClean="0">
                <a:latin typeface="Century Gothic" panose="020B0502020202020204" pitchFamily="34" charset="0"/>
              </a:rPr>
              <a:t>sq.m</a:t>
            </a:r>
            <a:r>
              <a:rPr lang="en-US" sz="1000" dirty="0" smtClean="0">
                <a:latin typeface="Century Gothic" panose="020B0502020202020204" pitchFamily="34" charset="0"/>
              </a:rPr>
              <a:t>. per month</a:t>
            </a:r>
            <a:r>
              <a:rPr lang="ru-RU" sz="1000" dirty="0" smtClean="0">
                <a:latin typeface="Century Gothic" panose="020B0502020202020204" pitchFamily="34" charset="0"/>
              </a:rPr>
              <a:t>, </a:t>
            </a:r>
            <a:r>
              <a:rPr lang="ru-RU" sz="1000" dirty="0">
                <a:latin typeface="Century Gothic" panose="020B0502020202020204" pitchFamily="34" charset="0"/>
              </a:rPr>
              <a:t>5% </a:t>
            </a:r>
            <a:r>
              <a:rPr lang="en-US" sz="1000" dirty="0" smtClean="0">
                <a:latin typeface="Century Gothic" panose="020B0502020202020204" pitchFamily="34" charset="0"/>
              </a:rPr>
              <a:t>of the rent rate exceeds </a:t>
            </a:r>
            <a:r>
              <a:rPr lang="ru-RU" sz="1000" b="1" dirty="0" smtClean="0">
                <a:latin typeface="Century Gothic" panose="020B0502020202020204" pitchFamily="34" charset="0"/>
              </a:rPr>
              <a:t>300</a:t>
            </a:r>
            <a:r>
              <a:rPr lang="ru-RU" sz="1000" dirty="0" smtClean="0">
                <a:latin typeface="Century Gothic" panose="020B0502020202020204" pitchFamily="34" charset="0"/>
              </a:rPr>
              <a:t> </a:t>
            </a:r>
            <a:r>
              <a:rPr lang="en-US" sz="1000" dirty="0" smtClean="0">
                <a:latin typeface="Century Gothic" panose="020B0502020202020204" pitchFamily="34" charset="0"/>
              </a:rPr>
              <a:t>RUB</a:t>
            </a:r>
            <a:r>
              <a:rPr lang="ru-RU" sz="1000" dirty="0" smtClean="0">
                <a:latin typeface="Century Gothic" panose="020B0502020202020204" pitchFamily="34" charset="0"/>
              </a:rPr>
              <a:t> </a:t>
            </a:r>
            <a:r>
              <a:rPr lang="en-US" sz="1000" dirty="0" smtClean="0">
                <a:latin typeface="Century Gothic" panose="020B0502020202020204" pitchFamily="34" charset="0"/>
              </a:rPr>
              <a:t>per </a:t>
            </a:r>
            <a:r>
              <a:rPr lang="en-US" sz="1000" dirty="0" err="1" smtClean="0">
                <a:latin typeface="Century Gothic" panose="020B0502020202020204" pitchFamily="34" charset="0"/>
              </a:rPr>
              <a:t>sq.m</a:t>
            </a:r>
            <a:r>
              <a:rPr lang="en-US" sz="1000" dirty="0" smtClean="0">
                <a:latin typeface="Century Gothic" panose="020B0502020202020204" pitchFamily="34" charset="0"/>
              </a:rPr>
              <a:t>. per month</a:t>
            </a:r>
            <a:r>
              <a:rPr lang="ru-RU" sz="1000" dirty="0" smtClean="0">
                <a:latin typeface="Century Gothic" panose="020B0502020202020204" pitchFamily="34" charset="0"/>
              </a:rPr>
              <a:t>. </a:t>
            </a:r>
          </a:p>
          <a:p>
            <a:pPr marL="171450" indent="-171450" algn="just">
              <a:buFont typeface="Wingdings" panose="05000000000000000000" pitchFamily="2" charset="2"/>
              <a:buChar char="§"/>
            </a:pPr>
            <a:r>
              <a:rPr lang="en-US" sz="1000" dirty="0" smtClean="0">
                <a:latin typeface="Century Gothic" panose="020B0502020202020204" pitchFamily="34" charset="0"/>
              </a:rPr>
              <a:t>Retail is developing rapidly</a:t>
            </a:r>
            <a:r>
              <a:rPr lang="ru-RU" sz="1000" dirty="0" smtClean="0">
                <a:latin typeface="Century Gothic" panose="020B0502020202020204" pitchFamily="34" charset="0"/>
              </a:rPr>
              <a:t>. </a:t>
            </a:r>
            <a:r>
              <a:rPr lang="en-US" sz="1000" dirty="0" smtClean="0">
                <a:latin typeface="Century Gothic" panose="020B0502020202020204" pitchFamily="34" charset="0"/>
              </a:rPr>
              <a:t>Efficient </a:t>
            </a:r>
            <a:r>
              <a:rPr lang="en-US" sz="1000" b="1" dirty="0" smtClean="0">
                <a:latin typeface="Century Gothic" panose="020B0502020202020204" pitchFamily="34" charset="0"/>
              </a:rPr>
              <a:t>retail area</a:t>
            </a:r>
            <a:r>
              <a:rPr lang="en-US" sz="1000" dirty="0" smtClean="0">
                <a:latin typeface="Century Gothic" panose="020B0502020202020204" pitchFamily="34" charset="0"/>
              </a:rPr>
              <a:t> rate in the early 2014 was </a:t>
            </a:r>
            <a:r>
              <a:rPr lang="ru-RU" sz="1000" dirty="0" smtClean="0">
                <a:latin typeface="Century Gothic" panose="020B0502020202020204" pitchFamily="34" charset="0"/>
              </a:rPr>
              <a:t> </a:t>
            </a:r>
            <a:r>
              <a:rPr lang="ru-RU" sz="1000" b="1" dirty="0">
                <a:latin typeface="Century Gothic" panose="020B0502020202020204" pitchFamily="34" charset="0"/>
              </a:rPr>
              <a:t>815 </a:t>
            </a:r>
            <a:r>
              <a:rPr lang="en-US" sz="1000" b="1" dirty="0" smtClean="0">
                <a:latin typeface="Century Gothic" panose="020B0502020202020204" pitchFamily="34" charset="0"/>
              </a:rPr>
              <a:t>sq</a:t>
            </a:r>
            <a:r>
              <a:rPr lang="ru-RU" sz="1000" b="1" dirty="0" smtClean="0">
                <a:latin typeface="Century Gothic" panose="020B0502020202020204" pitchFamily="34" charset="0"/>
              </a:rPr>
              <a:t>. </a:t>
            </a:r>
            <a:r>
              <a:rPr lang="en-US" sz="1000" b="1" dirty="0" smtClean="0">
                <a:latin typeface="Century Gothic" panose="020B0502020202020204" pitchFamily="34" charset="0"/>
              </a:rPr>
              <a:t>m </a:t>
            </a:r>
            <a:r>
              <a:rPr lang="en-US" sz="1000" dirty="0" smtClean="0">
                <a:latin typeface="Century Gothic" panose="020B0502020202020204" pitchFamily="34" charset="0"/>
              </a:rPr>
              <a:t>per 1000 citizens</a:t>
            </a:r>
            <a:r>
              <a:rPr lang="ru-RU" sz="1000" dirty="0" smtClean="0">
                <a:latin typeface="Century Gothic" panose="020B0502020202020204" pitchFamily="34" charset="0"/>
              </a:rPr>
              <a:t>. </a:t>
            </a:r>
            <a:r>
              <a:rPr lang="en-US" sz="1000" dirty="0" smtClean="0">
                <a:latin typeface="Century Gothic" panose="020B0502020202020204" pitchFamily="34" charset="0"/>
              </a:rPr>
              <a:t>By the end of 2014 the </a:t>
            </a:r>
            <a:r>
              <a:rPr lang="en-US" sz="1000" b="1" dirty="0" smtClean="0">
                <a:latin typeface="Century Gothic" panose="020B0502020202020204" pitchFamily="34" charset="0"/>
              </a:rPr>
              <a:t>retail area</a:t>
            </a:r>
            <a:r>
              <a:rPr lang="en-US" sz="1000" dirty="0" smtClean="0">
                <a:latin typeface="Century Gothic" panose="020B0502020202020204" pitchFamily="34" charset="0"/>
              </a:rPr>
              <a:t> will have added </a:t>
            </a:r>
            <a:r>
              <a:rPr lang="en-US" sz="1000" b="1" dirty="0" smtClean="0">
                <a:latin typeface="Century Gothic" panose="020B0502020202020204" pitchFamily="34" charset="0"/>
              </a:rPr>
              <a:t>552,600 </a:t>
            </a:r>
            <a:r>
              <a:rPr lang="en-US" sz="1000" b="1" dirty="0" err="1" smtClean="0">
                <a:latin typeface="Century Gothic" panose="020B0502020202020204" pitchFamily="34" charset="0"/>
              </a:rPr>
              <a:t>sq.m</a:t>
            </a:r>
            <a:r>
              <a:rPr lang="en-US" sz="1000" b="1" dirty="0" smtClean="0">
                <a:latin typeface="Century Gothic" panose="020B0502020202020204" pitchFamily="34" charset="0"/>
              </a:rPr>
              <a:t>.</a:t>
            </a:r>
            <a:r>
              <a:rPr lang="ru-RU" sz="1000" dirty="0" smtClean="0">
                <a:latin typeface="Century Gothic" panose="020B0502020202020204" pitchFamily="34" charset="0"/>
              </a:rPr>
              <a:t>;</a:t>
            </a:r>
          </a:p>
          <a:p>
            <a:pPr marL="171450" indent="-171450" algn="just">
              <a:buFont typeface="Wingdings" panose="05000000000000000000" pitchFamily="2" charset="2"/>
              <a:buChar char="§"/>
            </a:pPr>
            <a:r>
              <a:rPr lang="en-US" sz="1000" b="1" dirty="0" smtClean="0">
                <a:latin typeface="Century Gothic" panose="020B0502020202020204" pitchFamily="34" charset="0"/>
              </a:rPr>
              <a:t>Retail turnover</a:t>
            </a:r>
            <a:r>
              <a:rPr lang="ru-RU" sz="1000" b="1" dirty="0" smtClean="0">
                <a:latin typeface="Century Gothic" panose="020B0502020202020204" pitchFamily="34" charset="0"/>
              </a:rPr>
              <a:t> </a:t>
            </a:r>
            <a:r>
              <a:rPr lang="en-US" sz="1000" dirty="0" smtClean="0">
                <a:latin typeface="Century Gothic" panose="020B0502020202020204" pitchFamily="34" charset="0"/>
              </a:rPr>
              <a:t>in the Tyumen Region</a:t>
            </a:r>
            <a:r>
              <a:rPr lang="ru-RU" sz="1000" dirty="0" smtClean="0">
                <a:latin typeface="Century Gothic" panose="020B0502020202020204" pitchFamily="34" charset="0"/>
              </a:rPr>
              <a:t> </a:t>
            </a:r>
            <a:r>
              <a:rPr lang="en-US" sz="1000" dirty="0" smtClean="0">
                <a:latin typeface="Century Gothic" panose="020B0502020202020204" pitchFamily="34" charset="0"/>
              </a:rPr>
              <a:t>has been </a:t>
            </a:r>
            <a:r>
              <a:rPr lang="ru-RU" sz="1000" b="1" dirty="0" smtClean="0">
                <a:latin typeface="Century Gothic" panose="020B0502020202020204" pitchFamily="34" charset="0"/>
              </a:rPr>
              <a:t>286</a:t>
            </a:r>
            <a:r>
              <a:rPr lang="en-US" sz="1000" b="1" dirty="0" smtClean="0">
                <a:latin typeface="Century Gothic" panose="020B0502020202020204" pitchFamily="34" charset="0"/>
              </a:rPr>
              <a:t>.</a:t>
            </a:r>
            <a:r>
              <a:rPr lang="ru-RU" sz="1000" b="1" dirty="0" smtClean="0">
                <a:latin typeface="Century Gothic" panose="020B0502020202020204" pitchFamily="34" charset="0"/>
              </a:rPr>
              <a:t>5 </a:t>
            </a:r>
            <a:r>
              <a:rPr lang="en-US" sz="1000" b="1" dirty="0" err="1" smtClean="0">
                <a:latin typeface="Century Gothic" panose="020B0502020202020204" pitchFamily="34" charset="0"/>
              </a:rPr>
              <a:t>bln</a:t>
            </a:r>
            <a:r>
              <a:rPr lang="ru-RU" sz="1000" b="1" dirty="0" smtClean="0">
                <a:latin typeface="Century Gothic" panose="020B0502020202020204" pitchFamily="34" charset="0"/>
              </a:rPr>
              <a:t> </a:t>
            </a:r>
            <a:r>
              <a:rPr lang="en-US" sz="1000" b="1" dirty="0" smtClean="0">
                <a:latin typeface="Century Gothic" panose="020B0502020202020204" pitchFamily="34" charset="0"/>
              </a:rPr>
              <a:t>RUB</a:t>
            </a:r>
            <a:r>
              <a:rPr lang="ru-RU" sz="1000" b="1" dirty="0" smtClean="0">
                <a:latin typeface="Century Gothic" panose="020B0502020202020204" pitchFamily="34" charset="0"/>
              </a:rPr>
              <a:t> </a:t>
            </a:r>
            <a:r>
              <a:rPr lang="ru-RU" sz="1000" dirty="0" smtClean="0">
                <a:latin typeface="Century Gothic" panose="020B0502020202020204" pitchFamily="34" charset="0"/>
              </a:rPr>
              <a:t>(61%</a:t>
            </a:r>
            <a:r>
              <a:rPr lang="en-US" sz="1000" dirty="0" smtClean="0">
                <a:latin typeface="Century Gothic" panose="020B0502020202020204" pitchFamily="34" charset="0"/>
              </a:rPr>
              <a:t> higher than in 2010</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Major projects are under development now in the Tyumen Region.</a:t>
            </a:r>
            <a:r>
              <a:rPr lang="ru-RU" sz="1000" dirty="0" smtClean="0">
                <a:latin typeface="Century Gothic" panose="020B0502020202020204" pitchFamily="34" charset="0"/>
              </a:rPr>
              <a:t> </a:t>
            </a:r>
            <a:r>
              <a:rPr lang="en-US" sz="1000" dirty="0" smtClean="0">
                <a:latin typeface="Century Gothic" panose="020B0502020202020204" pitchFamily="34" charset="0"/>
              </a:rPr>
              <a:t>When they are launched, the cargo flow will rise</a:t>
            </a:r>
            <a:r>
              <a:rPr lang="ru-RU" sz="1000" dirty="0" smtClean="0">
                <a:latin typeface="Century Gothic" panose="020B0502020202020204" pitchFamily="34" charset="0"/>
              </a:rPr>
              <a:t>. </a:t>
            </a:r>
            <a:r>
              <a:rPr lang="en-US" sz="1000" dirty="0" smtClean="0">
                <a:latin typeface="Century Gothic" panose="020B0502020202020204" pitchFamily="34" charset="0"/>
              </a:rPr>
              <a:t>The </a:t>
            </a:r>
            <a:r>
              <a:rPr lang="en-US" sz="1000" b="1" dirty="0" smtClean="0">
                <a:latin typeface="Century Gothic" panose="020B0502020202020204" pitchFamily="34" charset="0"/>
              </a:rPr>
              <a:t>cargo turnover in Jan – May 2014 </a:t>
            </a:r>
            <a:r>
              <a:rPr lang="en-US" sz="1000" dirty="0" smtClean="0">
                <a:latin typeface="Century Gothic" panose="020B0502020202020204" pitchFamily="34" charset="0"/>
              </a:rPr>
              <a:t>in the Tyumen Region</a:t>
            </a:r>
            <a:r>
              <a:rPr lang="ru-RU" sz="1000" dirty="0" smtClean="0">
                <a:latin typeface="Century Gothic" panose="020B0502020202020204" pitchFamily="34" charset="0"/>
              </a:rPr>
              <a:t> (</a:t>
            </a:r>
            <a:r>
              <a:rPr lang="en-US" sz="1000" dirty="0" smtClean="0">
                <a:latin typeface="Century Gothic" panose="020B0502020202020204" pitchFamily="34" charset="0"/>
              </a:rPr>
              <a:t>including Autonomous Districts</a:t>
            </a:r>
            <a:r>
              <a:rPr lang="ru-RU" sz="1000" dirty="0" smtClean="0">
                <a:latin typeface="Century Gothic" panose="020B0502020202020204" pitchFamily="34" charset="0"/>
              </a:rPr>
              <a:t>) </a:t>
            </a:r>
            <a:r>
              <a:rPr lang="en-US" sz="1000" dirty="0" smtClean="0">
                <a:latin typeface="Century Gothic" panose="020B0502020202020204" pitchFamily="34" charset="0"/>
              </a:rPr>
              <a:t>was</a:t>
            </a:r>
            <a:r>
              <a:rPr lang="ru-RU" sz="1000" dirty="0" smtClean="0">
                <a:latin typeface="Century Gothic" panose="020B0502020202020204" pitchFamily="34" charset="0"/>
              </a:rPr>
              <a:t> </a:t>
            </a:r>
            <a:r>
              <a:rPr lang="ru-RU" sz="1000" b="1" dirty="0">
                <a:latin typeface="Century Gothic" panose="020B0502020202020204" pitchFamily="34" charset="0"/>
              </a:rPr>
              <a:t>363 </a:t>
            </a:r>
            <a:r>
              <a:rPr lang="ru-RU" sz="1000" b="1" dirty="0" smtClean="0">
                <a:latin typeface="Century Gothic" panose="020B0502020202020204" pitchFamily="34" charset="0"/>
              </a:rPr>
              <a:t>421</a:t>
            </a:r>
            <a:r>
              <a:rPr lang="en-US" sz="1000" b="1" dirty="0" smtClean="0">
                <a:latin typeface="Century Gothic" panose="020B0502020202020204" pitchFamily="34" charset="0"/>
              </a:rPr>
              <a:t>.</a:t>
            </a:r>
            <a:r>
              <a:rPr lang="ru-RU" sz="1000" b="1" dirty="0" smtClean="0">
                <a:latin typeface="Century Gothic" panose="020B0502020202020204" pitchFamily="34" charset="0"/>
              </a:rPr>
              <a:t>1 </a:t>
            </a:r>
            <a:r>
              <a:rPr lang="en-US" sz="1000" b="1" dirty="0" err="1" smtClean="0">
                <a:latin typeface="Century Gothic" panose="020B0502020202020204" pitchFamily="34" charset="0"/>
              </a:rPr>
              <a:t>mln</a:t>
            </a:r>
            <a:r>
              <a:rPr lang="ru-RU" sz="1000" b="1" dirty="0" smtClean="0">
                <a:latin typeface="Century Gothic" panose="020B0502020202020204" pitchFamily="34" charset="0"/>
              </a:rPr>
              <a:t> </a:t>
            </a:r>
            <a:r>
              <a:rPr lang="en-US" sz="1000" b="1" dirty="0" smtClean="0">
                <a:latin typeface="Century Gothic" panose="020B0502020202020204" pitchFamily="34" charset="0"/>
              </a:rPr>
              <a:t>ton-km</a:t>
            </a:r>
            <a:r>
              <a:rPr lang="ru-RU" sz="1000" dirty="0" smtClean="0">
                <a:latin typeface="Century Gothic" panose="020B0502020202020204" pitchFamily="34" charset="0"/>
              </a:rPr>
              <a:t>. </a:t>
            </a:r>
            <a:endParaRPr lang="ru-RU" sz="1000" dirty="0">
              <a:latin typeface="Century Gothic" panose="020B0502020202020204" pitchFamily="34" charset="0"/>
            </a:endParaRPr>
          </a:p>
        </p:txBody>
      </p:sp>
      <p:sp>
        <p:nvSpPr>
          <p:cNvPr id="10" name="Объект 2"/>
          <p:cNvSpPr txBox="1">
            <a:spLocks/>
          </p:cNvSpPr>
          <p:nvPr/>
        </p:nvSpPr>
        <p:spPr bwMode="auto">
          <a:xfrm>
            <a:off x="1115616" y="3347914"/>
            <a:ext cx="3984897" cy="291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sng" strike="noStrike" kern="0" cap="none" spc="0" normalizeH="0" baseline="0" noProof="0" dirty="0" smtClean="0">
              <a:ln>
                <a:noFill/>
              </a:ln>
              <a:solidFill>
                <a:schemeClr val="tx2">
                  <a:lumMod val="50000"/>
                </a:schemeClr>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sng"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Initial data</a:t>
            </a:r>
            <a:r>
              <a:rPr kumimoji="0" lang="ru-RU" altLang="ru-RU" sz="1100" b="1" i="0" u="sng"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Location</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100" kern="0" dirty="0" smtClean="0">
                <a:solidFill>
                  <a:schemeClr val="tx2">
                    <a:lumMod val="50000"/>
                  </a:schemeClr>
                </a:solidFill>
                <a:latin typeface="Century Gothic" panose="020B0502020202020204" pitchFamily="34" charset="0"/>
              </a:rPr>
              <a:t>Tyumen City District</a:t>
            </a:r>
            <a:r>
              <a:rPr lang="ru-RU" altLang="ru-RU" sz="1100" kern="0" dirty="0" smtClean="0">
                <a:solidFill>
                  <a:schemeClr val="tx2">
                    <a:lumMod val="50000"/>
                  </a:schemeClr>
                </a:solidFill>
                <a:latin typeface="Century Gothic" panose="020B0502020202020204" pitchFamily="34" charset="0"/>
              </a:rPr>
              <a:t>, </a:t>
            </a:r>
            <a:r>
              <a:rPr lang="en-US" altLang="ru-RU" sz="1100" kern="0" dirty="0" smtClean="0">
                <a:solidFill>
                  <a:schemeClr val="tx2">
                    <a:lumMod val="50000"/>
                  </a:schemeClr>
                </a:solidFill>
                <a:latin typeface="Century Gothic" panose="020B0502020202020204" pitchFamily="34" charset="0"/>
              </a:rPr>
              <a:t>close to federal motorways</a:t>
            </a:r>
            <a:r>
              <a:rPr lang="ru-RU" altLang="ru-RU" sz="1100" kern="0" dirty="0" smtClean="0">
                <a:solidFill>
                  <a:schemeClr val="tx2">
                    <a:lumMod val="50000"/>
                  </a:schemeClr>
                </a:solidFill>
                <a:latin typeface="Century Gothic" panose="020B0502020202020204" pitchFamily="34" charset="0"/>
              </a:rPr>
              <a:t>, </a:t>
            </a:r>
            <a:r>
              <a:rPr lang="en-US" altLang="ru-RU" sz="1100" kern="0" dirty="0" smtClean="0">
                <a:solidFill>
                  <a:schemeClr val="tx2">
                    <a:lumMod val="50000"/>
                  </a:schemeClr>
                </a:solidFill>
                <a:latin typeface="Century Gothic" panose="020B0502020202020204" pitchFamily="34" charset="0"/>
              </a:rPr>
              <a:t>railroads</a:t>
            </a:r>
            <a:r>
              <a:rPr lang="ru-RU" altLang="ru-RU" sz="1100" kern="0" dirty="0" smtClean="0">
                <a:solidFill>
                  <a:schemeClr val="tx2">
                    <a:lumMod val="50000"/>
                  </a:schemeClr>
                </a:solidFill>
                <a:latin typeface="Century Gothic" panose="020B0502020202020204" pitchFamily="34" charset="0"/>
              </a:rPr>
              <a:t>, </a:t>
            </a:r>
            <a:r>
              <a:rPr lang="en-US" altLang="ru-RU" sz="1100" kern="0" dirty="0" smtClean="0">
                <a:solidFill>
                  <a:schemeClr val="tx2">
                    <a:lumMod val="50000"/>
                  </a:schemeClr>
                </a:solidFill>
                <a:latin typeface="Century Gothic" panose="020B0502020202020204" pitchFamily="34" charset="0"/>
              </a:rPr>
              <a:t>convenient transportation avenues</a:t>
            </a:r>
            <a:r>
              <a:rPr lang="ru-RU" altLang="ru-RU" sz="1100" kern="0" dirty="0" smtClean="0">
                <a:solidFill>
                  <a:schemeClr val="tx2">
                    <a:lumMod val="50000"/>
                  </a:schemeClr>
                </a:solidFill>
                <a:latin typeface="Century Gothic" panose="020B0502020202020204" pitchFamily="34" charset="0"/>
              </a:rPr>
              <a:t>.</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Necessary conditions</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40-60 </a:t>
            </a:r>
            <a:r>
              <a:rPr lang="en-US" altLang="ru-RU" sz="1100" kern="0" dirty="0" smtClean="0">
                <a:solidFill>
                  <a:srgbClr val="000000"/>
                </a:solidFill>
                <a:latin typeface="Century Gothic" panose="020B0502020202020204" pitchFamily="34" charset="0"/>
              </a:rPr>
              <a:t>hectares</a:t>
            </a:r>
            <a:endParaRPr lang="ru-RU" altLang="ru-RU" sz="1100" kern="0" dirty="0" smtClean="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Storage area</a:t>
            </a:r>
            <a:r>
              <a:rPr lang="ru-RU" altLang="ru-RU" sz="1100" kern="0" dirty="0" smtClean="0">
                <a:solidFill>
                  <a:srgbClr val="000000"/>
                </a:solidFill>
                <a:latin typeface="Century Gothic" panose="020B0502020202020204" pitchFamily="34" charset="0"/>
              </a:rPr>
              <a:t> 80 </a:t>
            </a:r>
            <a:r>
              <a:rPr lang="ru-RU" altLang="ru-RU" sz="1100" kern="0" dirty="0">
                <a:solidFill>
                  <a:srgbClr val="000000"/>
                </a:solidFill>
                <a:latin typeface="Century Gothic" panose="020B0502020202020204" pitchFamily="34" charset="0"/>
              </a:rPr>
              <a:t>000 </a:t>
            </a:r>
            <a:r>
              <a:rPr lang="en-US" altLang="ru-RU" sz="1100" kern="0" dirty="0" smtClean="0">
                <a:solidFill>
                  <a:srgbClr val="000000"/>
                </a:solidFill>
                <a:latin typeface="Century Gothic" panose="020B0502020202020204" pitchFamily="34" charset="0"/>
              </a:rPr>
              <a:t>m</a:t>
            </a:r>
            <a:r>
              <a:rPr lang="ru-RU" altLang="ru-RU" sz="1100" kern="0" dirty="0" smtClean="0">
                <a:solidFill>
                  <a:srgbClr val="000000"/>
                </a:solidFill>
                <a:latin typeface="Century Gothic" panose="020B0502020202020204" pitchFamily="34" charset="0"/>
              </a:rPr>
              <a:t>²</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Rent</a:t>
            </a:r>
            <a:r>
              <a:rPr lang="ru-RU" altLang="ru-RU" sz="1100" kern="0" dirty="0" smtClean="0">
                <a:solidFill>
                  <a:srgbClr val="000000"/>
                </a:solidFill>
                <a:latin typeface="Century Gothic" panose="020B0502020202020204" pitchFamily="34" charset="0"/>
              </a:rPr>
              <a:t> </a:t>
            </a:r>
            <a:r>
              <a:rPr lang="ru-RU" altLang="ru-RU" sz="1100" kern="0" dirty="0">
                <a:solidFill>
                  <a:srgbClr val="000000"/>
                </a:solidFill>
                <a:latin typeface="Century Gothic" panose="020B0502020202020204" pitchFamily="34" charset="0"/>
              </a:rPr>
              <a:t>1 </a:t>
            </a:r>
            <a:r>
              <a:rPr lang="en-US" altLang="ru-RU" sz="1100" kern="0" dirty="0" smtClean="0">
                <a:solidFill>
                  <a:srgbClr val="000000"/>
                </a:solidFill>
                <a:latin typeface="Century Gothic" panose="020B0502020202020204" pitchFamily="34" charset="0"/>
              </a:rPr>
              <a:t>m</a:t>
            </a:r>
            <a:r>
              <a:rPr lang="ru-RU" altLang="ru-RU" sz="1100" kern="0" dirty="0" smtClean="0">
                <a:solidFill>
                  <a:srgbClr val="000000"/>
                </a:solidFill>
                <a:latin typeface="Century Gothic" panose="020B0502020202020204" pitchFamily="34" charset="0"/>
              </a:rPr>
              <a:t>² </a:t>
            </a:r>
            <a:r>
              <a:rPr lang="ru-RU" altLang="ru-RU" sz="1100" kern="0" dirty="0" smtClean="0">
                <a:solidFill>
                  <a:srgbClr val="000000"/>
                </a:solidFill>
                <a:latin typeface="Century Gothic" panose="020B0502020202020204" pitchFamily="34" charset="0"/>
                <a:sym typeface="Symbol"/>
              </a:rPr>
              <a:t></a:t>
            </a:r>
            <a:r>
              <a:rPr lang="ru-RU" altLang="ru-RU" sz="1100" kern="0" dirty="0" smtClean="0">
                <a:solidFill>
                  <a:srgbClr val="000000"/>
                </a:solidFill>
                <a:latin typeface="Century Gothic" panose="020B0502020202020204" pitchFamily="34" charset="0"/>
              </a:rPr>
              <a:t> 450 </a:t>
            </a:r>
            <a:r>
              <a:rPr lang="en-US" altLang="ru-RU" sz="1100" kern="0" dirty="0" smtClean="0">
                <a:solidFill>
                  <a:srgbClr val="000000"/>
                </a:solidFill>
                <a:latin typeface="Century Gothic" panose="020B0502020202020204" pitchFamily="34" charset="0"/>
              </a:rPr>
              <a:t>RUB</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m</a:t>
            </a:r>
            <a:r>
              <a:rPr lang="ru-RU" altLang="ru-RU" sz="1100" kern="0" dirty="0" smtClean="0">
                <a:solidFill>
                  <a:srgbClr val="000000"/>
                </a:solidFill>
                <a:latin typeface="Century Gothic" panose="020B0502020202020204" pitchFamily="34" charset="0"/>
              </a:rPr>
              <a:t>²</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Staff</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lvl="0">
              <a:spcBef>
                <a:spcPts val="600"/>
              </a:spcBef>
              <a:buClr>
                <a:srgbClr val="080808"/>
              </a:buClr>
              <a:defRPr/>
            </a:pPr>
            <a:r>
              <a:rPr lang="ru-RU" altLang="ru-RU" sz="1100" kern="0" dirty="0">
                <a:solidFill>
                  <a:srgbClr val="000000"/>
                </a:solidFill>
                <a:latin typeface="Century Gothic" panose="020B0502020202020204" pitchFamily="34" charset="0"/>
              </a:rPr>
              <a:t>165 </a:t>
            </a:r>
            <a:r>
              <a:rPr lang="en-US" altLang="ru-RU" sz="1100" kern="0" dirty="0" smtClean="0">
                <a:solidFill>
                  <a:srgbClr val="000000"/>
                </a:solidFill>
                <a:latin typeface="Century Gothic" panose="020B0502020202020204" pitchFamily="34" charset="0"/>
              </a:rPr>
              <a:t>people</a:t>
            </a:r>
            <a:endParaRPr lang="ru-RU" altLang="ru-RU" sz="1100" kern="0" dirty="0">
              <a:solidFill>
                <a:srgbClr val="000000"/>
              </a:solidFill>
              <a:latin typeface="Century Gothic" panose="020B0502020202020204" pitchFamily="34" charset="0"/>
            </a:endParaRPr>
          </a:p>
        </p:txBody>
      </p:sp>
      <p:sp>
        <p:nvSpPr>
          <p:cNvPr id="11" name="Объект 2"/>
          <p:cNvSpPr txBox="1">
            <a:spLocks/>
          </p:cNvSpPr>
          <p:nvPr/>
        </p:nvSpPr>
        <p:spPr bwMode="auto">
          <a:xfrm>
            <a:off x="4954246" y="3655628"/>
            <a:ext cx="407310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CAPEX</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1100</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lang="en-US" altLang="ru-RU" sz="1100" kern="0" dirty="0" err="1" smtClean="0">
                <a:solidFill>
                  <a:srgbClr val="000000"/>
                </a:solidFill>
                <a:latin typeface="Century Gothic" panose="020B0502020202020204" pitchFamily="34" charset="0"/>
              </a:rPr>
              <a:t>mln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RUB</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Inception date</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January </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2015</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Estimated period</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up to</a:t>
            </a:r>
            <a:r>
              <a:rPr kumimoji="0" lang="en-US" altLang="ru-RU" sz="1100" b="0" i="0" u="none" strike="noStrike" kern="0" cap="none" spc="0" normalizeH="0" noProof="0" dirty="0" smtClean="0">
                <a:ln>
                  <a:noFill/>
                </a:ln>
                <a:solidFill>
                  <a:srgbClr val="000000"/>
                </a:solidFill>
                <a:effectLst/>
                <a:uLnTx/>
                <a:uFillTx/>
                <a:latin typeface="Century Gothic" panose="020B0502020202020204" pitchFamily="34" charset="0"/>
              </a:rPr>
              <a:t> </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2025</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Performance indicators</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Internal 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20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Net present value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1029 </a:t>
            </a:r>
            <a:r>
              <a:rPr lang="en-US" altLang="ru-RU" sz="1100" b="1" kern="0" dirty="0" err="1" smtClean="0">
                <a:solidFill>
                  <a:schemeClr val="tx2">
                    <a:lumMod val="50000"/>
                  </a:schemeClr>
                </a:solidFill>
                <a:latin typeface="Century Gothic" panose="020B0502020202020204" pitchFamily="34" charset="0"/>
              </a:rPr>
              <a:t>mln</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RUB</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5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2" name="Рисунок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916285"/>
            <a:ext cx="2016760" cy="2656731"/>
          </a:xfrm>
          <a:prstGeom prst="rect">
            <a:avLst/>
          </a:prstGeom>
          <a:noFill/>
          <a:ln>
            <a:noFill/>
          </a:ln>
        </p:spPr>
      </p:pic>
      <p:sp>
        <p:nvSpPr>
          <p:cNvPr id="13" name="TextBox 12"/>
          <p:cNvSpPr txBox="1"/>
          <p:nvPr/>
        </p:nvSpPr>
        <p:spPr>
          <a:xfrm>
            <a:off x="98269" y="6220120"/>
            <a:ext cx="8955318"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a:t>
            </a:r>
            <a:r>
              <a:rPr lang="ru-RU" sz="1050" dirty="0">
                <a:solidFill>
                  <a:schemeClr val="accent1">
                    <a:lumMod val="75000"/>
                  </a:schemeClr>
                </a:solidFill>
                <a:latin typeface="Century Gothic" panose="020B0502020202020204" pitchFamily="34" charset="0"/>
              </a:rPr>
              <a:t>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 </a:t>
            </a:r>
            <a:endParaRPr lang="ru-RU" sz="1050" dirty="0">
              <a:solidFill>
                <a:schemeClr val="accent1">
                  <a:lumMod val="75000"/>
                </a:schemeClr>
              </a:solidFill>
              <a:latin typeface="Century Gothic" panose="020B0502020202020204" pitchFamily="34" charset="0"/>
            </a:endParaRPr>
          </a:p>
          <a:p>
            <a:pPr algn="just"/>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565122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latin typeface="Century Gothic" panose="020B0502020202020204" pitchFamily="34" charset="0"/>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ndParaRPr>
          </a:p>
        </p:txBody>
      </p:sp>
      <p:sp>
        <p:nvSpPr>
          <p:cNvPr id="6" name="Прямоугольник 5"/>
          <p:cNvSpPr/>
          <p:nvPr/>
        </p:nvSpPr>
        <p:spPr>
          <a:xfrm rot="-5400000">
            <a:off x="-138075"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7387" y="4620836"/>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p>
          <a:p>
            <a:pPr algn="ctr"/>
            <a:r>
              <a:rPr lang="en-US" sz="1400" dirty="0" smtClean="0">
                <a:latin typeface="Century Gothic" panose="020B0502020202020204" pitchFamily="34" charset="0"/>
              </a:rPr>
              <a:t>conditions</a:t>
            </a:r>
          </a:p>
        </p:txBody>
      </p:sp>
      <p:sp>
        <p:nvSpPr>
          <p:cNvPr id="12" name="Прямоугольник 11"/>
          <p:cNvSpPr/>
          <p:nvPr/>
        </p:nvSpPr>
        <p:spPr>
          <a:xfrm>
            <a:off x="752967" y="293881"/>
            <a:ext cx="8168296" cy="769441"/>
          </a:xfrm>
          <a:prstGeom prst="rect">
            <a:avLst/>
          </a:prstGeom>
        </p:spPr>
        <p:txBody>
          <a:bodyPr wrap="square">
            <a:spAutoFit/>
          </a:bodyPr>
          <a:lstStyle/>
          <a:p>
            <a:pPr defTabSz="955675"/>
            <a:r>
              <a:rPr lang="en-US" sz="2200" b="1" dirty="0" smtClean="0">
                <a:latin typeface="Century Gothic" panose="020B0502020202020204" pitchFamily="34" charset="0"/>
              </a:rPr>
              <a:t>Investment in the construction of solar batteries production  factory</a:t>
            </a:r>
            <a:r>
              <a:rPr lang="ru-RU" sz="2200" b="1" dirty="0" smtClean="0">
                <a:solidFill>
                  <a:schemeClr val="tx2">
                    <a:lumMod val="50000"/>
                  </a:schemeClr>
                </a:solidFill>
                <a:latin typeface="Century Gothic" panose="020B0502020202020204" pitchFamily="34" charset="0"/>
              </a:rPr>
              <a:t>*</a:t>
            </a:r>
            <a:endParaRPr lang="ru-RU" sz="2200" b="1" dirty="0">
              <a:latin typeface="Century Gothic" panose="020B0502020202020204" pitchFamily="34" charset="0"/>
            </a:endParaRPr>
          </a:p>
        </p:txBody>
      </p:sp>
      <p:pic>
        <p:nvPicPr>
          <p:cNvPr id="14"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673" y="1465781"/>
            <a:ext cx="30861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1238357" y="1280488"/>
            <a:ext cx="3386985" cy="2154436"/>
          </a:xfrm>
          <a:prstGeom prst="rect">
            <a:avLst/>
          </a:prstGeom>
        </p:spPr>
        <p:txBody>
          <a:bodyPr wrap="square">
            <a:spAutoFit/>
          </a:bodyPr>
          <a:lstStyle/>
          <a:p>
            <a:pPr marL="285750" indent="-285750">
              <a:buFont typeface="Arial" pitchFamily="34" charset="0"/>
              <a:buChar char="•"/>
            </a:pPr>
            <a:r>
              <a:rPr lang="en-US" sz="1200" dirty="0" smtClean="0">
                <a:latin typeface="Century Gothic" pitchFamily="34" charset="0"/>
              </a:rPr>
              <a:t>The resolution of the Government of the Russian Federation from 28.05.2013 No. 449 "About the mechanism of stimulation of using renewables in the wholesale market of electric energy and power“</a:t>
            </a:r>
          </a:p>
          <a:p>
            <a:pPr marL="285750" indent="-285750">
              <a:buFont typeface="Arial" pitchFamily="34" charset="0"/>
              <a:buChar char="•"/>
            </a:pPr>
            <a:r>
              <a:rPr lang="en-US" sz="1200" dirty="0" smtClean="0">
                <a:latin typeface="Century Gothic" pitchFamily="34" charset="0"/>
              </a:rPr>
              <a:t>Regulation of the Government of the Russian Federation of 28.05.2013 No. 861-r</a:t>
            </a:r>
          </a:p>
          <a:p>
            <a:pPr marL="285750" indent="-285750">
              <a:buFont typeface="Arial" pitchFamily="34" charset="0"/>
              <a:buChar char="•"/>
            </a:pPr>
            <a:r>
              <a:rPr lang="en-US" sz="1200" dirty="0" smtClean="0">
                <a:latin typeface="Century Gothic" pitchFamily="34" charset="0"/>
              </a:rPr>
              <a:t>In Russia by 2020 an input of about 1,5-2 GW of capacities is planned</a:t>
            </a:r>
            <a:r>
              <a:rPr lang="en-US" sz="1400" dirty="0" smtClean="0"/>
              <a:t>.</a:t>
            </a:r>
            <a:endParaRPr lang="ru-RU" sz="1400" dirty="0"/>
          </a:p>
        </p:txBody>
      </p:sp>
      <p:sp>
        <p:nvSpPr>
          <p:cNvPr id="17" name="Объект 2"/>
          <p:cNvSpPr txBox="1">
            <a:spLocks/>
          </p:cNvSpPr>
          <p:nvPr/>
        </p:nvSpPr>
        <p:spPr bwMode="auto">
          <a:xfrm>
            <a:off x="1115616" y="358294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a:t>
            </a:r>
          </a:p>
          <a:p>
            <a:pPr>
              <a:spcBef>
                <a:spcPts val="600"/>
              </a:spcBef>
            </a:pPr>
            <a:r>
              <a:rPr lang="en-US" altLang="ru-RU" sz="1200" b="1" kern="0" dirty="0" smtClean="0">
                <a:latin typeface="Century Gothic" panose="020B0502020202020204" pitchFamily="34" charset="0"/>
              </a:rPr>
              <a:t>85 megawatt per year</a:t>
            </a:r>
            <a:endParaRPr lang="en-US" altLang="ru-RU" sz="1200" b="1" kern="0" dirty="0">
              <a:latin typeface="Century Gothic" panose="020B0502020202020204" pitchFamily="34" charset="0"/>
            </a:endParaRPr>
          </a:p>
          <a:p>
            <a:pPr marL="0" indent="0">
              <a:spcBef>
                <a:spcPts val="600"/>
              </a:spcBef>
              <a:buNone/>
            </a:pPr>
            <a:r>
              <a:rPr lang="en-US" altLang="ru-RU" sz="1200" b="1" kern="0" dirty="0">
                <a:latin typeface="Century Gothic" panose="020B0502020202020204" pitchFamily="34" charset="0"/>
              </a:rPr>
              <a:t>Necessary conditions: </a:t>
            </a:r>
          </a:p>
          <a:p>
            <a:pPr>
              <a:spcBef>
                <a:spcPts val="600"/>
              </a:spcBef>
            </a:pPr>
            <a:r>
              <a:rPr lang="en-US" altLang="ru-RU" sz="1200" kern="0" dirty="0">
                <a:latin typeface="Century Gothic" panose="020B0502020202020204" pitchFamily="34" charset="0"/>
              </a:rPr>
              <a:t>The area of the land plot is </a:t>
            </a:r>
            <a:r>
              <a:rPr lang="en-US" altLang="ru-RU" sz="1200" kern="0" dirty="0" smtClean="0">
                <a:latin typeface="Century Gothic" panose="020B0502020202020204" pitchFamily="34" charset="0"/>
              </a:rPr>
              <a:t>3-5 </a:t>
            </a:r>
            <a:r>
              <a:rPr lang="en-US" altLang="ru-RU" sz="1200" kern="0" dirty="0">
                <a:latin typeface="Century Gothic" panose="020B0502020202020204" pitchFamily="34" charset="0"/>
              </a:rPr>
              <a:t>hectares.</a:t>
            </a:r>
          </a:p>
          <a:p>
            <a:pPr marL="0" indent="0">
              <a:spcBef>
                <a:spcPts val="600"/>
              </a:spcBef>
              <a:buNone/>
            </a:pPr>
            <a:r>
              <a:rPr lang="en-US" altLang="ru-RU" sz="1200" b="1" u="sng" kern="0" dirty="0">
                <a:latin typeface="Century Gothic" panose="020B0502020202020204" pitchFamily="34" charset="0"/>
              </a:rPr>
              <a:t>Personnel: </a:t>
            </a:r>
          </a:p>
          <a:p>
            <a:pPr>
              <a:spcBef>
                <a:spcPts val="600"/>
              </a:spcBef>
            </a:pPr>
            <a:r>
              <a:rPr lang="en-US" altLang="ru-RU" sz="1200" kern="0" dirty="0" smtClean="0">
                <a:latin typeface="Century Gothic" panose="020B0502020202020204" pitchFamily="34" charset="0"/>
              </a:rPr>
              <a:t>250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40 000 rub </a:t>
            </a:r>
            <a:r>
              <a:rPr lang="en-US" altLang="ru-RU" sz="1200" kern="0" dirty="0">
                <a:solidFill>
                  <a:srgbClr val="000000"/>
                </a:solidFill>
              </a:rPr>
              <a:t>including insurance premium.</a:t>
            </a:r>
          </a:p>
        </p:txBody>
      </p:sp>
      <p:sp>
        <p:nvSpPr>
          <p:cNvPr id="18" name="Объект 2"/>
          <p:cNvSpPr txBox="1">
            <a:spLocks/>
          </p:cNvSpPr>
          <p:nvPr/>
        </p:nvSpPr>
        <p:spPr bwMode="auto">
          <a:xfrm>
            <a:off x="5047709" y="3861048"/>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a:t>
            </a:r>
            <a:r>
              <a:rPr lang="en-US" altLang="ru-RU" sz="1200" b="1" kern="0" dirty="0" smtClean="0">
                <a:solidFill>
                  <a:schemeClr val="tx2">
                    <a:lumMod val="50000"/>
                  </a:schemeClr>
                </a:solidFill>
              </a:rPr>
              <a:t>200</a:t>
            </a:r>
            <a:r>
              <a:rPr kumimoji="0" lang="en-US" altLang="ru-RU" sz="1200" b="1" i="0" u="none" strike="noStrike" kern="0" cap="none" spc="0" normalizeH="0" baseline="0" noProof="0" dirty="0" smtClean="0">
                <a:ln>
                  <a:noFill/>
                </a:ln>
                <a:solidFill>
                  <a:schemeClr val="tx2">
                    <a:lumMod val="50000"/>
                  </a:schemeClr>
                </a:solidFill>
                <a:effectLst/>
                <a:uLnTx/>
                <a:uFillTx/>
              </a:rPr>
              <a:t> million</a:t>
            </a:r>
            <a:r>
              <a:rPr kumimoji="0" lang="en-US" altLang="ru-RU" sz="1200" b="1" i="0" u="none" strike="noStrike" kern="0" cap="none" spc="0" normalizeH="0" noProof="0" dirty="0" smtClean="0">
                <a:ln>
                  <a:noFill/>
                </a:ln>
                <a:solidFill>
                  <a:schemeClr val="tx2">
                    <a:lumMod val="50000"/>
                  </a:schemeClr>
                </a:solidFill>
                <a:effectLst/>
                <a:uLnTx/>
                <a:uFillTx/>
              </a:rPr>
              <a:t> rubles</a:t>
            </a:r>
          </a:p>
          <a:p>
            <a:pPr marL="0" lvl="0" indent="0">
              <a:spcBef>
                <a:spcPts val="600"/>
              </a:spcBef>
              <a:buClr>
                <a:srgbClr val="080808"/>
              </a:buClr>
              <a:buNone/>
              <a:defRPr/>
            </a:pPr>
            <a:r>
              <a:rPr lang="en-US" altLang="ru-RU" sz="1200" b="1" kern="0" dirty="0">
                <a:solidFill>
                  <a:schemeClr val="tx2">
                    <a:lumMod val="50000"/>
                  </a:schemeClr>
                </a:solidFill>
                <a:latin typeface="Century Gothic" panose="020B0502020202020204" pitchFamily="34" charset="0"/>
              </a:rPr>
              <a:t>Inception date </a:t>
            </a:r>
            <a:r>
              <a:rPr lang="en-US" altLang="ru-RU" sz="1200" b="1" kern="0" noProof="0" dirty="0" smtClean="0">
                <a:solidFill>
                  <a:schemeClr val="tx2">
                    <a:lumMod val="50000"/>
                  </a:schemeClr>
                </a:solidFill>
              </a:rPr>
              <a:t>: January 2015</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dirty="0" smtClean="0">
                <a:ln>
                  <a:noFill/>
                </a:ln>
                <a:solidFill>
                  <a:schemeClr val="tx2">
                    <a:lumMod val="50000"/>
                  </a:schemeClr>
                </a:solidFill>
                <a:effectLst/>
                <a:uLnTx/>
                <a:uFillTx/>
              </a:rPr>
              <a:t>Estimated period: until 2025</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1</a:t>
            </a:r>
            <a:r>
              <a:rPr lang="en-US" altLang="ru-RU" sz="1200" b="1" kern="0" noProof="0" dirty="0">
                <a:solidFill>
                  <a:schemeClr val="tx2">
                    <a:lumMod val="50000"/>
                  </a:schemeClr>
                </a:solidFill>
              </a:rPr>
              <a:t>7</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35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a:solidFill>
                  <a:schemeClr val="tx2">
                    <a:lumMod val="50000"/>
                  </a:schemeClr>
                </a:solidFill>
              </a:rPr>
              <a:t>6</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9" name="Прямоугольник 8"/>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794769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138075"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 </a:t>
            </a: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539049" y="4728557"/>
            <a:ext cx="1999265" cy="307777"/>
          </a:xfrm>
          <a:prstGeom prst="rect">
            <a:avLst/>
          </a:prstGeom>
        </p:spPr>
        <p:txBody>
          <a:bodyPr wrap="none">
            <a:spAutoFit/>
          </a:bodyPr>
          <a:lstStyle/>
          <a:p>
            <a:pPr algn="ctr"/>
            <a:r>
              <a:rPr lang="en-US" sz="1400" dirty="0" smtClean="0">
                <a:latin typeface="Century Gothic" panose="020B0502020202020204" pitchFamily="34" charset="0"/>
              </a:rPr>
              <a:t>Economic conditions</a:t>
            </a:r>
            <a:endParaRPr lang="ru-RU" sz="1400" dirty="0">
              <a:latin typeface="Century Gothic" panose="020B0502020202020204" pitchFamily="34" charset="0"/>
            </a:endParaRPr>
          </a:p>
        </p:txBody>
      </p:sp>
      <p:sp>
        <p:nvSpPr>
          <p:cNvPr id="12" name="Прямоугольник 11"/>
          <p:cNvSpPr/>
          <p:nvPr/>
        </p:nvSpPr>
        <p:spPr>
          <a:xfrm>
            <a:off x="645529" y="283295"/>
            <a:ext cx="8168296" cy="430887"/>
          </a:xfrm>
          <a:prstGeom prst="rect">
            <a:avLst/>
          </a:prstGeom>
        </p:spPr>
        <p:txBody>
          <a:bodyPr wrap="square">
            <a:spAutoFit/>
          </a:bodyPr>
          <a:lstStyle/>
          <a:p>
            <a:pPr defTabSz="955675"/>
            <a:r>
              <a:rPr lang="en-US" sz="2200" b="1" dirty="0" smtClean="0">
                <a:latin typeface="Century Gothic" panose="020B0502020202020204" pitchFamily="34" charset="0"/>
              </a:rPr>
              <a:t>Investment in the construction of pharmaceutical factory</a:t>
            </a:r>
            <a:r>
              <a:rPr lang="ru-RU" sz="2200" b="1" dirty="0" smtClean="0">
                <a:solidFill>
                  <a:schemeClr val="tx2">
                    <a:lumMod val="50000"/>
                  </a:schemeClr>
                </a:solidFill>
                <a:latin typeface="Century Gothic" panose="020B0502020202020204" pitchFamily="34" charset="0"/>
              </a:rPr>
              <a:t>*</a:t>
            </a:r>
            <a:endParaRPr lang="ru-RU" sz="2200" b="1" dirty="0">
              <a:latin typeface="Century Gothic" panose="020B0502020202020204" pitchFamily="34" charset="0"/>
            </a:endParaRPr>
          </a:p>
        </p:txBody>
      </p:sp>
      <p:sp>
        <p:nvSpPr>
          <p:cNvPr id="11" name="Прямоугольник 10"/>
          <p:cNvSpPr/>
          <p:nvPr/>
        </p:nvSpPr>
        <p:spPr>
          <a:xfrm>
            <a:off x="708951" y="1005110"/>
            <a:ext cx="4352234" cy="2377574"/>
          </a:xfrm>
          <a:prstGeom prst="rect">
            <a:avLst/>
          </a:prstGeom>
        </p:spPr>
        <p:txBody>
          <a:bodyPr wrap="square">
            <a:spAutoFit/>
          </a:bodyPr>
          <a:lstStyle/>
          <a:p>
            <a:pPr marL="171450" indent="-171450">
              <a:lnSpc>
                <a:spcPct val="150000"/>
              </a:lnSpc>
              <a:buFont typeface="Wingdings" panose="05000000000000000000" pitchFamily="2" charset="2"/>
              <a:buChar char="§"/>
            </a:pPr>
            <a:r>
              <a:rPr lang="en-US" sz="1100" dirty="0" smtClean="0">
                <a:latin typeface="Century Gothic" panose="020B0502020202020204" pitchFamily="34" charset="0"/>
              </a:rPr>
              <a:t>Mandate of the Government of the Russian Federation No. VZ-P12-1366 from March 6</a:t>
            </a:r>
            <a:r>
              <a:rPr lang="en-US" sz="1100" baseline="30000" dirty="0" smtClean="0">
                <a:latin typeface="Century Gothic" panose="020B0502020202020204" pitchFamily="34" charset="0"/>
              </a:rPr>
              <a:t>th</a:t>
            </a:r>
            <a:r>
              <a:rPr lang="en-US" sz="1100" dirty="0" smtClean="0">
                <a:latin typeface="Century Gothic" panose="020B0502020202020204" pitchFamily="34" charset="0"/>
              </a:rPr>
              <a:t> , 2008 about the elaboration of the strategy of development of the domestic pharmaceutical industry until 2020.</a:t>
            </a:r>
          </a:p>
          <a:p>
            <a:pPr marL="171450" indent="-171450">
              <a:lnSpc>
                <a:spcPct val="150000"/>
              </a:lnSpc>
              <a:buFont typeface="Wingdings" panose="05000000000000000000" pitchFamily="2" charset="2"/>
              <a:buChar char="§"/>
            </a:pPr>
            <a:r>
              <a:rPr lang="en-US" sz="1100" dirty="0" smtClean="0">
                <a:latin typeface="Century Gothic" panose="020B0502020202020204" pitchFamily="34" charset="0"/>
              </a:rPr>
              <a:t>The main buyer of the medical equipment production is the government(about 40% of medicines);</a:t>
            </a:r>
          </a:p>
          <a:p>
            <a:pPr marL="171450" indent="-171450">
              <a:lnSpc>
                <a:spcPct val="150000"/>
              </a:lnSpc>
              <a:buFont typeface="Wingdings" panose="05000000000000000000" pitchFamily="2" charset="2"/>
              <a:buChar char="§"/>
            </a:pPr>
            <a:r>
              <a:rPr lang="en-US" sz="1100" dirty="0" smtClean="0">
                <a:latin typeface="Century Gothic" panose="020B0502020202020204" pitchFamily="34" charset="0"/>
              </a:rPr>
              <a:t>High growth rates of consumption;</a:t>
            </a:r>
          </a:p>
          <a:p>
            <a:pPr marL="171450" indent="-171450">
              <a:lnSpc>
                <a:spcPct val="150000"/>
              </a:lnSpc>
              <a:buFont typeface="Wingdings" panose="05000000000000000000" pitchFamily="2" charset="2"/>
              <a:buChar char="§"/>
            </a:pPr>
            <a:r>
              <a:rPr lang="en-US" sz="1100" dirty="0" smtClean="0">
                <a:latin typeface="Century Gothic" panose="020B0502020202020204" pitchFamily="34" charset="0"/>
              </a:rPr>
              <a:t>Improvement of the national legislation</a:t>
            </a:r>
            <a:r>
              <a:rPr lang="ru-RU" sz="1100" dirty="0" smtClean="0">
                <a:latin typeface="Century Gothic" panose="020B0502020202020204" pitchFamily="34" charset="0"/>
              </a:rPr>
              <a:t>.</a:t>
            </a:r>
            <a:r>
              <a:rPr lang="ru-RU" sz="1100" dirty="0">
                <a:latin typeface="Century Gothic" panose="020B0502020202020204" pitchFamily="34" charset="0"/>
              </a:rPr>
              <a:t/>
            </a:r>
            <a:br>
              <a:rPr lang="ru-RU" sz="1100" dirty="0">
                <a:latin typeface="Century Gothic" panose="020B0502020202020204" pitchFamily="34" charset="0"/>
              </a:rPr>
            </a:br>
            <a:endParaRPr lang="ru-RU" sz="1100" dirty="0" smtClean="0">
              <a:latin typeface="Century Gothic" panose="020B0502020202020204" pitchFamily="34"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08" y="893524"/>
            <a:ext cx="3988759" cy="22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Прямоугольник 17"/>
          <p:cNvSpPr/>
          <p:nvPr/>
        </p:nvSpPr>
        <p:spPr>
          <a:xfrm>
            <a:off x="5356135" y="3146484"/>
            <a:ext cx="3787865" cy="246221"/>
          </a:xfrm>
          <a:prstGeom prst="rect">
            <a:avLst/>
          </a:prstGeom>
        </p:spPr>
        <p:txBody>
          <a:bodyPr wrap="square">
            <a:spAutoFit/>
          </a:bodyPr>
          <a:lstStyle/>
          <a:p>
            <a:r>
              <a:rPr lang="ru-RU" sz="1000" dirty="0" smtClean="0">
                <a:latin typeface="Century Gothic" panose="020B0502020202020204" pitchFamily="34" charset="0"/>
              </a:rPr>
              <a:t>Инновационный сценарий. Рынок  лекарств в </a:t>
            </a:r>
            <a:r>
              <a:rPr lang="ru-RU" sz="1000" dirty="0">
                <a:latin typeface="Century Gothic" panose="020B0502020202020204" pitchFamily="34" charset="0"/>
              </a:rPr>
              <a:t>РФ. </a:t>
            </a:r>
            <a:endParaRPr lang="ru-RU" sz="1000" dirty="0" smtClean="0">
              <a:latin typeface="Century Gothic" panose="020B0502020202020204" pitchFamily="34" charset="0"/>
            </a:endParaRPr>
          </a:p>
        </p:txBody>
      </p:sp>
      <p:sp>
        <p:nvSpPr>
          <p:cNvPr id="15" name="Объект 2"/>
          <p:cNvSpPr txBox="1">
            <a:spLocks/>
          </p:cNvSpPr>
          <p:nvPr/>
        </p:nvSpPr>
        <p:spPr bwMode="auto">
          <a:xfrm>
            <a:off x="833164" y="3541513"/>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is </a:t>
            </a:r>
            <a:r>
              <a:rPr lang="en-US" altLang="ru-RU" sz="1200" kern="0" dirty="0" smtClean="0">
                <a:latin typeface="Century Gothic" panose="020B0502020202020204" pitchFamily="34" charset="0"/>
              </a:rPr>
              <a:t>1-3 </a:t>
            </a:r>
            <a:r>
              <a:rPr lang="en-US" altLang="ru-RU" sz="1200" kern="0" dirty="0">
                <a:latin typeface="Century Gothic" panose="020B0502020202020204" pitchFamily="34" charset="0"/>
              </a:rPr>
              <a:t>hectares.</a:t>
            </a:r>
          </a:p>
          <a:p>
            <a:pPr marL="0" indent="0">
              <a:spcBef>
                <a:spcPts val="600"/>
              </a:spcBef>
              <a:buNone/>
            </a:pPr>
            <a:r>
              <a:rPr lang="en-US" altLang="ru-RU" sz="1200" b="1" u="sng" kern="0" dirty="0">
                <a:latin typeface="Century Gothic" panose="020B0502020202020204" pitchFamily="34" charset="0"/>
              </a:rPr>
              <a:t>Personnel: </a:t>
            </a:r>
          </a:p>
          <a:p>
            <a:pPr>
              <a:spcBef>
                <a:spcPts val="600"/>
              </a:spcBef>
            </a:pPr>
            <a:r>
              <a:rPr lang="en-US" altLang="ru-RU" sz="1200" kern="0" dirty="0" smtClean="0">
                <a:latin typeface="Century Gothic" panose="020B0502020202020204" pitchFamily="34" charset="0"/>
              </a:rPr>
              <a:t>170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40 000 rub </a:t>
            </a:r>
            <a:r>
              <a:rPr lang="en-US" altLang="ru-RU" sz="1200" kern="0" dirty="0">
                <a:solidFill>
                  <a:srgbClr val="000000"/>
                </a:solidFill>
              </a:rPr>
              <a:t>including insurance premium.</a:t>
            </a:r>
          </a:p>
        </p:txBody>
      </p:sp>
      <p:sp>
        <p:nvSpPr>
          <p:cNvPr id="16" name="Объект 2"/>
          <p:cNvSpPr txBox="1">
            <a:spLocks/>
          </p:cNvSpPr>
          <p:nvPr/>
        </p:nvSpPr>
        <p:spPr bwMode="auto">
          <a:xfrm>
            <a:off x="5047709" y="3861048"/>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a:t>
            </a:r>
            <a:r>
              <a:rPr lang="en-US" altLang="ru-RU" sz="1200" b="1" kern="0" dirty="0" smtClean="0">
                <a:solidFill>
                  <a:schemeClr val="tx2">
                    <a:lumMod val="50000"/>
                  </a:schemeClr>
                </a:solidFill>
              </a:rPr>
              <a:t>1 billiard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lvl="0" indent="0">
              <a:spcBef>
                <a:spcPts val="600"/>
              </a:spcBef>
              <a:buClr>
                <a:srgbClr val="080808"/>
              </a:buClr>
              <a:buNone/>
              <a:defRPr/>
            </a:pPr>
            <a:r>
              <a:rPr lang="en-US" altLang="ru-RU" sz="1200" b="1" kern="0" dirty="0">
                <a:solidFill>
                  <a:schemeClr val="tx2">
                    <a:lumMod val="50000"/>
                  </a:schemeClr>
                </a:solidFill>
                <a:latin typeface="Century Gothic" panose="020B0502020202020204" pitchFamily="34" charset="0"/>
              </a:rPr>
              <a:t>Inception date </a:t>
            </a:r>
            <a:r>
              <a:rPr lang="en-US" altLang="ru-RU" sz="1200" b="1" kern="0" noProof="0" dirty="0" smtClean="0">
                <a:solidFill>
                  <a:schemeClr val="tx2">
                    <a:lumMod val="50000"/>
                  </a:schemeClr>
                </a:solidFill>
              </a:rPr>
              <a:t>: January 2015</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dirty="0" smtClean="0">
                <a:ln>
                  <a:noFill/>
                </a:ln>
                <a:solidFill>
                  <a:schemeClr val="tx2">
                    <a:lumMod val="50000"/>
                  </a:schemeClr>
                </a:solidFill>
                <a:effectLst/>
                <a:uLnTx/>
                <a:uFillTx/>
              </a:rPr>
              <a:t>Estimated period: until 2021</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33</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3?8 billiard</a:t>
            </a:r>
            <a:r>
              <a:rPr lang="en-US" altLang="ru-RU" sz="1200" b="1" kern="0" dirty="0" smtClean="0">
                <a:solidFill>
                  <a:schemeClr val="tx2">
                    <a:lumMod val="50000"/>
                  </a:schemeClr>
                </a:solidFill>
              </a:rPr>
              <a:t>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7</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1" name="Прямоугольник 20"/>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234925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orisovIA\Desktop\obl_tu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46085"/>
            <a:ext cx="3635896" cy="26388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332656"/>
            <a:ext cx="8210872" cy="720080"/>
          </a:xfrm>
        </p:spPr>
        <p:txBody>
          <a:bodyPr>
            <a:normAutofit fontScale="90000"/>
          </a:bodyPr>
          <a:lstStyle/>
          <a:p>
            <a:r>
              <a:rPr lang="en-US" sz="2200" b="1" cap="none" spc="0" dirty="0" smtClean="0">
                <a:solidFill>
                  <a:schemeClr val="tx2">
                    <a:lumMod val="50000"/>
                  </a:schemeClr>
                </a:solidFill>
                <a:latin typeface="Century Gothic" panose="020B0502020202020204" pitchFamily="34" charset="0"/>
                <a:ea typeface="+mn-ea"/>
                <a:cs typeface="+mn-cs"/>
              </a:rPr>
              <a:t>Investment in the creation of garment, shoe, textile or leather production in Tyumen region</a:t>
            </a:r>
            <a:r>
              <a:rPr lang="ru-RU" sz="2200" b="1" cap="none" spc="0" dirty="0" smtClean="0">
                <a:solidFill>
                  <a:schemeClr val="tx2">
                    <a:lumMod val="50000"/>
                  </a:schemeClr>
                </a:solidFill>
                <a:latin typeface="Century Gothic" panose="020B0502020202020204" pitchFamily="34" charset="0"/>
                <a:ea typeface="+mn-ea"/>
                <a:cs typeface="+mn-cs"/>
              </a:rPr>
              <a:t> </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66067"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 </a:t>
            </a: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527730" y="4751275"/>
            <a:ext cx="1999265" cy="307777"/>
          </a:xfrm>
          <a:prstGeom prst="rect">
            <a:avLst/>
          </a:prstGeom>
        </p:spPr>
        <p:txBody>
          <a:bodyPr wrap="none">
            <a:spAutoFit/>
          </a:bodyPr>
          <a:lstStyle/>
          <a:p>
            <a:pPr algn="ctr"/>
            <a:r>
              <a:rPr lang="en-US" sz="1400" dirty="0" smtClean="0">
                <a:latin typeface="Century Gothic" panose="020B0502020202020204" pitchFamily="34" charset="0"/>
              </a:rPr>
              <a:t>Economic conditions</a:t>
            </a:r>
            <a:endParaRPr lang="ru-RU" sz="1400" dirty="0">
              <a:latin typeface="Century Gothic" panose="020B0502020202020204" pitchFamily="34" charset="0"/>
            </a:endParaRPr>
          </a:p>
        </p:txBody>
      </p:sp>
      <p:sp>
        <p:nvSpPr>
          <p:cNvPr id="8" name="Прямоугольник 7"/>
          <p:cNvSpPr/>
          <p:nvPr/>
        </p:nvSpPr>
        <p:spPr>
          <a:xfrm>
            <a:off x="899592" y="1133372"/>
            <a:ext cx="4608512" cy="1785104"/>
          </a:xfrm>
          <a:prstGeom prst="rect">
            <a:avLst/>
          </a:prstGeom>
        </p:spPr>
        <p:txBody>
          <a:bodyPr wrap="square">
            <a:spAutoFit/>
          </a:bodyPr>
          <a:lstStyle/>
          <a:p>
            <a:pPr algn="just"/>
            <a:endParaRPr lang="en-US"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Tyumen region one of the most dynamically developing regions of Russian Federation.</a:t>
            </a:r>
          </a:p>
          <a:p>
            <a:pPr marL="171450" indent="-171450" algn="just">
              <a:buFont typeface="Wingdings" panose="05000000000000000000" pitchFamily="2" charset="2"/>
              <a:buChar char="§"/>
            </a:pPr>
            <a:r>
              <a:rPr lang="en-US" sz="1000" dirty="0" smtClean="0">
                <a:latin typeface="Century Gothic" panose="020B0502020202020204" pitchFamily="34" charset="0"/>
              </a:rPr>
              <a:t>Economical base of the region -  fuel industry. </a:t>
            </a:r>
          </a:p>
          <a:p>
            <a:pPr marL="171450" indent="-171450" algn="just">
              <a:buFont typeface="Wingdings" panose="05000000000000000000" pitchFamily="2" charset="2"/>
              <a:buChar char="§"/>
            </a:pPr>
            <a:r>
              <a:rPr lang="en-US" sz="1000" dirty="0" smtClean="0">
                <a:latin typeface="Century Gothic" panose="020B0502020202020204" pitchFamily="34" charset="0"/>
              </a:rPr>
              <a:t>In the region (including autonomous areas) the main part of the Russian reserves of natural gas (91%) and oil (67%) is concentrated.</a:t>
            </a:r>
          </a:p>
          <a:p>
            <a:pPr marL="171450" indent="-171450" algn="just">
              <a:buFont typeface="Wingdings" panose="05000000000000000000" pitchFamily="2" charset="2"/>
              <a:buChar char="§"/>
            </a:pPr>
            <a:r>
              <a:rPr lang="en-US" sz="1000" dirty="0" smtClean="0">
                <a:latin typeface="Century Gothic" panose="020B0502020202020204" pitchFamily="34" charset="0"/>
              </a:rPr>
              <a:t>The average size of the “expenses per capita” Tyumen region has the leading position among all other regions.</a:t>
            </a:r>
          </a:p>
          <a:p>
            <a:pPr marL="171450" indent="-171450" algn="just">
              <a:buFont typeface="Wingdings" panose="05000000000000000000" pitchFamily="2" charset="2"/>
              <a:buChar char="§"/>
            </a:pPr>
            <a:r>
              <a:rPr lang="en-US" sz="1000" dirty="0">
                <a:latin typeface="Century Gothic" panose="020B0502020202020204" pitchFamily="34" charset="0"/>
              </a:rPr>
              <a:t>L</a:t>
            </a:r>
            <a:r>
              <a:rPr lang="en-US" sz="1000" dirty="0" smtClean="0">
                <a:latin typeface="Century Gothic" panose="020B0502020202020204" pitchFamily="34" charset="0"/>
              </a:rPr>
              <a:t>arge network enterprises of retail trade are situated in Tyumen. (Metro Cash &amp; Carry, </a:t>
            </a:r>
            <a:r>
              <a:rPr lang="en-US" sz="1000" dirty="0" err="1" smtClean="0">
                <a:latin typeface="Century Gothic" panose="020B0502020202020204" pitchFamily="34" charset="0"/>
              </a:rPr>
              <a:t>Megamart</a:t>
            </a:r>
            <a:r>
              <a:rPr lang="en-US" sz="1000" dirty="0" smtClean="0">
                <a:latin typeface="Century Gothic" panose="020B0502020202020204" pitchFamily="34" charset="0"/>
              </a:rPr>
              <a:t>, the Coin, </a:t>
            </a:r>
            <a:r>
              <a:rPr lang="en-US" sz="1000" dirty="0" err="1" smtClean="0">
                <a:latin typeface="Century Gothic" panose="020B0502020202020204" pitchFamily="34" charset="0"/>
              </a:rPr>
              <a:t>Mosmart</a:t>
            </a:r>
            <a:r>
              <a:rPr lang="en-US" sz="1000" dirty="0" smtClean="0">
                <a:latin typeface="Century Gothic" panose="020B0502020202020204" pitchFamily="34" charset="0"/>
              </a:rPr>
              <a:t>, the Tape, the Intersection, </a:t>
            </a:r>
            <a:r>
              <a:rPr lang="en-US" sz="1000" dirty="0" err="1" smtClean="0">
                <a:latin typeface="Century Gothic" panose="020B0502020202020204" pitchFamily="34" charset="0"/>
              </a:rPr>
              <a:t>Auchan</a:t>
            </a:r>
            <a:r>
              <a:rPr lang="en-US" sz="1000" dirty="0" smtClean="0">
                <a:latin typeface="Century Gothic" panose="020B0502020202020204" pitchFamily="34" charset="0"/>
              </a:rPr>
              <a:t>).</a:t>
            </a:r>
            <a:endParaRPr lang="ru-RU" sz="1000" dirty="0">
              <a:latin typeface="Century Gothic" panose="020B0502020202020204" pitchFamily="34" charset="0"/>
            </a:endParaRPr>
          </a:p>
        </p:txBody>
      </p:sp>
      <p:sp>
        <p:nvSpPr>
          <p:cNvPr id="11" name="Объект 2"/>
          <p:cNvSpPr txBox="1">
            <a:spLocks/>
          </p:cNvSpPr>
          <p:nvPr/>
        </p:nvSpPr>
        <p:spPr bwMode="auto">
          <a:xfrm>
            <a:off x="4956497" y="3603622"/>
            <a:ext cx="407310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CAPEX</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200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million rubles</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OPEX:</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24 </a:t>
            </a:r>
            <a:r>
              <a:rPr kumimoji="0" lang="en-US" altLang="ru-RU" sz="1100"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million rubles</a:t>
            </a:r>
            <a:endParaRPr kumimoji="0" lang="ru-RU" altLang="ru-RU" sz="110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a:solidFill>
                  <a:schemeClr val="tx2">
                    <a:lumMod val="50000"/>
                  </a:schemeClr>
                </a:solidFill>
                <a:latin typeface="Century Gothic" panose="020B0502020202020204" pitchFamily="34" charset="0"/>
              </a:rPr>
              <a:t>Inception date </a:t>
            </a:r>
            <a:r>
              <a:rPr lang="en-US" altLang="ru-RU" sz="1100" b="1" kern="0" smtClean="0">
                <a:solidFill>
                  <a:schemeClr val="tx2">
                    <a:lumMod val="50000"/>
                  </a:schemeClr>
                </a:solidFill>
              </a:rPr>
              <a:t>: </a:t>
            </a:r>
            <a:r>
              <a:rPr lang="en-US" altLang="ru-RU" sz="1100" b="1" kern="0" dirty="0">
                <a:solidFill>
                  <a:schemeClr val="tx2">
                    <a:lumMod val="50000"/>
                  </a:schemeClr>
                </a:solidFill>
              </a:rPr>
              <a:t>January 2015</a:t>
            </a:r>
          </a:p>
          <a:p>
            <a:pPr marL="0" lvl="0" indent="0">
              <a:spcBef>
                <a:spcPts val="600"/>
              </a:spcBef>
              <a:buClr>
                <a:srgbClr val="080808"/>
              </a:buClr>
              <a:buNone/>
              <a:defRPr/>
            </a:pPr>
            <a:r>
              <a:rPr lang="en-US" altLang="ru-RU" sz="1100" b="1" kern="0" dirty="0">
                <a:solidFill>
                  <a:schemeClr val="tx2">
                    <a:lumMod val="50000"/>
                  </a:schemeClr>
                </a:solidFill>
              </a:rPr>
              <a:t>Estimated period: until </a:t>
            </a:r>
            <a:r>
              <a:rPr lang="en-US" altLang="ru-RU" sz="1100" b="1" kern="0" dirty="0" smtClean="0">
                <a:solidFill>
                  <a:schemeClr val="tx2">
                    <a:lumMod val="50000"/>
                  </a:schemeClr>
                </a:solidFill>
              </a:rPr>
              <a:t>2025</a:t>
            </a:r>
            <a:endParaRPr lang="en-US" altLang="ru-RU" sz="1100" b="1" kern="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a:solidFill>
                  <a:schemeClr val="tx2">
                    <a:lumMod val="50000"/>
                  </a:schemeClr>
                </a:solidFill>
              </a:rPr>
              <a:t>Measures of efficiency :</a:t>
            </a:r>
            <a:endParaRPr lang="ru-RU" altLang="ru-RU" sz="1100" b="1" kern="0" dirty="0">
              <a:solidFill>
                <a:srgbClr val="000000"/>
              </a:solidFill>
            </a:endParaRPr>
          </a:p>
          <a:p>
            <a:pPr marL="0" lvl="0" indent="0">
              <a:spcBef>
                <a:spcPts val="600"/>
              </a:spcBef>
              <a:buClr>
                <a:srgbClr val="080808"/>
              </a:buClr>
              <a:buNone/>
              <a:defRPr/>
            </a:pPr>
            <a:r>
              <a:rPr lang="en-US" altLang="ru-RU" sz="1100" b="1" kern="0" dirty="0">
                <a:solidFill>
                  <a:srgbClr val="000000"/>
                </a:solidFill>
              </a:rPr>
              <a:t>Internal rate of return</a:t>
            </a:r>
            <a:r>
              <a:rPr lang="en-US" altLang="ru-RU" sz="1100" kern="0" dirty="0">
                <a:solidFill>
                  <a:srgbClr val="000000"/>
                </a:solidFill>
              </a:rPr>
              <a:t>: </a:t>
            </a:r>
            <a:r>
              <a:rPr lang="ru-RU" altLang="ru-RU" sz="1100" b="1" kern="0" dirty="0">
                <a:solidFill>
                  <a:schemeClr val="tx2">
                    <a:lumMod val="50000"/>
                  </a:schemeClr>
                </a:solidFill>
              </a:rPr>
              <a:t>(</a:t>
            </a:r>
            <a:r>
              <a:rPr lang="en-US" altLang="ru-RU" sz="1100" b="1" kern="0" dirty="0">
                <a:solidFill>
                  <a:schemeClr val="tx2">
                    <a:lumMod val="50000"/>
                  </a:schemeClr>
                </a:solidFill>
              </a:rPr>
              <a:t>IRR</a:t>
            </a:r>
            <a:r>
              <a:rPr lang="ru-RU" altLang="ru-RU" sz="1100" b="1" kern="0" dirty="0">
                <a:solidFill>
                  <a:schemeClr val="tx2">
                    <a:lumMod val="50000"/>
                  </a:schemeClr>
                </a:solidFill>
              </a:rPr>
              <a:t>)</a:t>
            </a:r>
            <a:r>
              <a:rPr lang="en-US" altLang="ru-RU" sz="1100" b="1" kern="0" dirty="0">
                <a:solidFill>
                  <a:schemeClr val="tx2">
                    <a:lumMod val="50000"/>
                  </a:schemeClr>
                </a:solidFill>
              </a:rPr>
              <a:t>: </a:t>
            </a:r>
            <a:r>
              <a:rPr lang="ru-RU" altLang="ru-RU" sz="1100" b="1" kern="0" dirty="0">
                <a:solidFill>
                  <a:schemeClr val="tx2">
                    <a:lumMod val="50000"/>
                  </a:schemeClr>
                </a:solidFill>
              </a:rPr>
              <a:t> </a:t>
            </a:r>
            <a:r>
              <a:rPr lang="en-US" altLang="ru-RU" sz="1100" b="1" kern="0" dirty="0" smtClean="0">
                <a:solidFill>
                  <a:schemeClr val="tx2">
                    <a:lumMod val="50000"/>
                  </a:schemeClr>
                </a:solidFill>
              </a:rPr>
              <a:t>25</a:t>
            </a:r>
            <a:r>
              <a:rPr lang="ru-RU" altLang="ru-RU" sz="1100" b="1" kern="0" dirty="0" smtClean="0">
                <a:solidFill>
                  <a:schemeClr val="tx2">
                    <a:lumMod val="50000"/>
                  </a:schemeClr>
                </a:solidFill>
              </a:rPr>
              <a:t> </a:t>
            </a:r>
            <a:r>
              <a:rPr lang="en-US" altLang="ru-RU" sz="1100" b="1" kern="0" dirty="0">
                <a:solidFill>
                  <a:schemeClr val="tx2">
                    <a:lumMod val="50000"/>
                  </a:schemeClr>
                </a:solidFill>
              </a:rPr>
              <a:t>%</a:t>
            </a:r>
          </a:p>
          <a:p>
            <a:pPr marL="0" lvl="0" indent="0">
              <a:spcBef>
                <a:spcPts val="600"/>
              </a:spcBef>
              <a:buClr>
                <a:srgbClr val="080808"/>
              </a:buClr>
              <a:buNone/>
              <a:defRPr/>
            </a:pPr>
            <a:r>
              <a:rPr lang="en-US" altLang="ru-RU" sz="1100" b="1" kern="0" dirty="0">
                <a:solidFill>
                  <a:schemeClr val="tx2">
                    <a:lumMod val="50000"/>
                  </a:schemeClr>
                </a:solidFill>
              </a:rPr>
              <a:t>Net present value </a:t>
            </a:r>
            <a:r>
              <a:rPr lang="ru-RU" altLang="ru-RU" sz="1100" b="1" kern="0" dirty="0">
                <a:solidFill>
                  <a:schemeClr val="tx2">
                    <a:lumMod val="50000"/>
                  </a:schemeClr>
                </a:solidFill>
              </a:rPr>
              <a:t>(</a:t>
            </a:r>
            <a:r>
              <a:rPr lang="en-US" altLang="ru-RU" sz="1100" b="1" kern="0" dirty="0">
                <a:solidFill>
                  <a:schemeClr val="tx2">
                    <a:lumMod val="50000"/>
                  </a:schemeClr>
                </a:solidFill>
              </a:rPr>
              <a:t>NPV): </a:t>
            </a:r>
            <a:r>
              <a:rPr lang="en-US" altLang="ru-RU" sz="1100" b="1" kern="0" dirty="0" smtClean="0">
                <a:solidFill>
                  <a:schemeClr val="tx2">
                    <a:lumMod val="50000"/>
                  </a:schemeClr>
                </a:solidFill>
              </a:rPr>
              <a:t>214 million euro</a:t>
            </a:r>
            <a:endParaRPr lang="ru-RU" altLang="ru-RU" sz="1100" b="1" kern="0" dirty="0">
              <a:solidFill>
                <a:schemeClr val="tx2">
                  <a:lumMod val="50000"/>
                </a:schemeClr>
              </a:solidFill>
            </a:endParaRPr>
          </a:p>
          <a:p>
            <a:pPr marL="0" lvl="0" indent="0">
              <a:spcBef>
                <a:spcPts val="600"/>
              </a:spcBef>
              <a:buClr>
                <a:srgbClr val="080808"/>
              </a:buClr>
              <a:buNone/>
              <a:defRPr/>
            </a:pPr>
            <a:r>
              <a:rPr lang="en-US" altLang="ru-RU" sz="1100" b="1" kern="0" dirty="0">
                <a:solidFill>
                  <a:schemeClr val="tx2">
                    <a:lumMod val="50000"/>
                  </a:schemeClr>
                </a:solidFill>
              </a:rPr>
              <a:t>Payback period </a:t>
            </a:r>
            <a:r>
              <a:rPr lang="ru-RU" altLang="ru-RU" sz="1100" b="1" kern="0" dirty="0">
                <a:solidFill>
                  <a:schemeClr val="tx2">
                    <a:lumMod val="50000"/>
                  </a:schemeClr>
                </a:solidFill>
              </a:rPr>
              <a:t>(</a:t>
            </a:r>
            <a:r>
              <a:rPr lang="en-US" altLang="ru-RU" sz="1100" b="1" kern="0" dirty="0">
                <a:solidFill>
                  <a:schemeClr val="tx2">
                    <a:lumMod val="50000"/>
                  </a:schemeClr>
                </a:solidFill>
              </a:rPr>
              <a:t>P</a:t>
            </a:r>
            <a:r>
              <a:rPr lang="ru-RU" altLang="ru-RU" sz="1100" b="1" kern="0" dirty="0">
                <a:solidFill>
                  <a:schemeClr val="tx2">
                    <a:lumMod val="50000"/>
                  </a:schemeClr>
                </a:solidFill>
              </a:rPr>
              <a:t>Р)</a:t>
            </a:r>
            <a:r>
              <a:rPr lang="en-US" altLang="ru-RU" sz="1100" b="1" kern="0" dirty="0">
                <a:solidFill>
                  <a:schemeClr val="tx2">
                    <a:lumMod val="50000"/>
                  </a:schemeClr>
                </a:solidFill>
              </a:rPr>
              <a:t>: </a:t>
            </a:r>
            <a:r>
              <a:rPr lang="en-US" altLang="ru-RU" sz="1100" b="1" kern="0" dirty="0" smtClean="0">
                <a:solidFill>
                  <a:schemeClr val="tx2">
                    <a:lumMod val="50000"/>
                  </a:schemeClr>
                </a:solidFill>
              </a:rPr>
              <a:t>5</a:t>
            </a:r>
            <a:r>
              <a:rPr lang="ru-RU" altLang="ru-RU" sz="1100" b="1" kern="0" dirty="0" smtClean="0">
                <a:solidFill>
                  <a:schemeClr val="tx2">
                    <a:lumMod val="50000"/>
                  </a:schemeClr>
                </a:solidFill>
              </a:rPr>
              <a:t> </a:t>
            </a:r>
            <a:r>
              <a:rPr lang="en-US" altLang="ru-RU" sz="1100" b="1" kern="0" dirty="0">
                <a:solidFill>
                  <a:schemeClr val="tx2">
                    <a:lumMod val="50000"/>
                  </a:schemeClr>
                </a:solidFill>
              </a:rPr>
              <a:t>years</a:t>
            </a:r>
            <a:endParaRPr lang="ru-RU" altLang="ru-RU" sz="1050" b="1" kern="0" dirty="0">
              <a:solidFill>
                <a:srgbClr val="000000"/>
              </a:solidFill>
              <a:latin typeface="Aria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p:txBody>
      </p:sp>
      <p:sp>
        <p:nvSpPr>
          <p:cNvPr id="13" name="Объект 2"/>
          <p:cNvSpPr txBox="1">
            <a:spLocks/>
          </p:cNvSpPr>
          <p:nvPr/>
        </p:nvSpPr>
        <p:spPr bwMode="auto">
          <a:xfrm>
            <a:off x="1027100" y="3331804"/>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is </a:t>
            </a:r>
            <a:r>
              <a:rPr lang="en-US" altLang="ru-RU" sz="1200" kern="0" dirty="0" smtClean="0">
                <a:latin typeface="Century Gothic" panose="020B0502020202020204" pitchFamily="34" charset="0"/>
              </a:rPr>
              <a:t>1-2 hectares.</a:t>
            </a:r>
            <a:endParaRPr lang="en-US" altLang="ru-RU" sz="1200" kern="0" dirty="0" smtClean="0">
              <a:solidFill>
                <a:srgbClr val="000000"/>
              </a:solidFill>
              <a:latin typeface="Century Gothic" panose="020B0502020202020204" pitchFamily="34" charset="0"/>
            </a:endParaRPr>
          </a:p>
          <a:p>
            <a:pPr>
              <a:spcBef>
                <a:spcPts val="600"/>
              </a:spcBef>
            </a:pPr>
            <a:r>
              <a:rPr lang="en-US" altLang="ru-RU" sz="1200" kern="0" dirty="0" smtClean="0">
                <a:solidFill>
                  <a:srgbClr val="000000"/>
                </a:solidFill>
                <a:latin typeface="Century Gothic" panose="020B0502020202020204" pitchFamily="34" charset="0"/>
              </a:rPr>
              <a:t>Tyumen </a:t>
            </a:r>
            <a:r>
              <a:rPr lang="en-US" altLang="ru-RU" sz="1200" kern="0" dirty="0">
                <a:solidFill>
                  <a:srgbClr val="000000"/>
                </a:solidFill>
                <a:latin typeface="Century Gothic" panose="020B0502020202020204" pitchFamily="34" charset="0"/>
              </a:rPr>
              <a:t>region has suitable infrastructure platforms for production creation: the former garment factory which is in Ishim, garment factory in </a:t>
            </a:r>
            <a:r>
              <a:rPr lang="en-US" altLang="ru-RU" sz="1200" kern="0" dirty="0" err="1">
                <a:solidFill>
                  <a:srgbClr val="000000"/>
                </a:solidFill>
                <a:latin typeface="Century Gothic" panose="020B0502020202020204" pitchFamily="34" charset="0"/>
              </a:rPr>
              <a:t>Yalutorovsk</a:t>
            </a:r>
            <a:r>
              <a:rPr lang="en-US" altLang="ru-RU" sz="1200" kern="0" dirty="0">
                <a:solidFill>
                  <a:srgbClr val="000000"/>
                </a:solidFill>
                <a:latin typeface="Century Gothic" panose="020B0502020202020204" pitchFamily="34" charset="0"/>
              </a:rPr>
              <a:t>, and also some other platforms of brownfield and greenfield</a:t>
            </a:r>
            <a:endParaRPr lang="en-US" altLang="ru-RU" sz="1200" kern="0" dirty="0">
              <a:latin typeface="Century Gothic" panose="020B0502020202020204" pitchFamily="34" charset="0"/>
            </a:endParaRPr>
          </a:p>
          <a:p>
            <a:pPr marL="0" indent="0">
              <a:spcBef>
                <a:spcPts val="600"/>
              </a:spcBef>
              <a:buNone/>
            </a:pPr>
            <a:r>
              <a:rPr lang="en-US" altLang="ru-RU" sz="1200" b="1" u="sng" kern="0" dirty="0">
                <a:latin typeface="Century Gothic" panose="020B0502020202020204" pitchFamily="34" charset="0"/>
              </a:rPr>
              <a:t>Personnel: </a:t>
            </a:r>
          </a:p>
          <a:p>
            <a:pPr>
              <a:spcBef>
                <a:spcPts val="600"/>
              </a:spcBef>
            </a:pPr>
            <a:r>
              <a:rPr lang="en-US" altLang="ru-RU" sz="1200" kern="0" dirty="0" smtClean="0">
                <a:latin typeface="Century Gothic" panose="020B0502020202020204" pitchFamily="34" charset="0"/>
              </a:rPr>
              <a:t>50-200  </a:t>
            </a:r>
            <a:r>
              <a:rPr lang="en-US" altLang="ru-RU" sz="1200" kern="0" dirty="0">
                <a:latin typeface="Century Gothic" panose="020B0502020202020204" pitchFamily="34" charset="0"/>
              </a:rPr>
              <a:t>people </a:t>
            </a:r>
            <a:r>
              <a:rPr lang="en-US" altLang="ru-RU" sz="1200" kern="0" dirty="0" smtClean="0">
                <a:latin typeface="Century Gothic" panose="020B0502020202020204" pitchFamily="34" charset="0"/>
              </a:rPr>
              <a:t>(</a:t>
            </a:r>
            <a:r>
              <a:rPr lang="en-US" altLang="ru-RU" sz="1200" kern="0" dirty="0">
                <a:latin typeface="Century Gothic" panose="020B0502020202020204" pitchFamily="34" charset="0"/>
              </a:rPr>
              <a:t>main </a:t>
            </a:r>
            <a:r>
              <a:rPr lang="en-US" altLang="ru-RU" sz="1200" kern="0" dirty="0" smtClean="0">
                <a:latin typeface="Century Gothic" panose="020B0502020202020204" pitchFamily="34" charset="0"/>
              </a:rPr>
              <a:t>categories </a:t>
            </a:r>
            <a:r>
              <a:rPr lang="en-US" altLang="ru-RU" sz="1200" kern="0" dirty="0">
                <a:latin typeface="Century Gothic" panose="020B0502020202020204" pitchFamily="34" charset="0"/>
              </a:rPr>
              <a:t>: seamstresses, mechanics, administrative personnel of platforms </a:t>
            </a:r>
            <a:r>
              <a:rPr lang="en-US" altLang="ru-RU" sz="1200" kern="0" dirty="0" smtClean="0">
                <a:latin typeface="Century Gothic" panose="020B0502020202020204" pitchFamily="34" charset="0"/>
              </a:rPr>
              <a:t>)</a:t>
            </a:r>
            <a:endParaRPr lang="en-US" altLang="ru-RU" sz="1200" kern="0" dirty="0">
              <a:latin typeface="Century Gothic" panose="020B0502020202020204" pitchFamily="34" charset="0"/>
            </a:endParaRPr>
          </a:p>
          <a:p>
            <a:pPr lvl="0">
              <a:spcBef>
                <a:spcPts val="600"/>
              </a:spcBef>
              <a:buClr>
                <a:srgbClr val="080808"/>
              </a:buClr>
              <a:defRPr/>
            </a:pPr>
            <a:endParaRPr lang="en-US" altLang="ru-RU" sz="1200" kern="0" dirty="0">
              <a:solidFill>
                <a:srgbClr val="000000"/>
              </a:solidFill>
            </a:endParaRPr>
          </a:p>
        </p:txBody>
      </p:sp>
      <p:sp>
        <p:nvSpPr>
          <p:cNvPr id="14" name="Прямоугольник 13"/>
          <p:cNvSpPr/>
          <p:nvPr/>
        </p:nvSpPr>
        <p:spPr>
          <a:xfrm>
            <a:off x="1027100" y="6204668"/>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249164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Объект 2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32" name="think-cell Slide" r:id="rId28" imgW="360" imgH="360" progId="">
                  <p:embed/>
                </p:oleObj>
              </mc:Choice>
              <mc:Fallback>
                <p:oleObj name="think-cell Slide" r:id="rId28" imgW="360" imgH="36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5"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ru-RU" sz="1000" b="0">
              <a:sym typeface="Arial" charset="0"/>
            </a:endParaRPr>
          </a:p>
        </p:txBody>
      </p:sp>
      <p:sp>
        <p:nvSpPr>
          <p:cNvPr id="54276"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headEnd/>
            <a:tailEnd/>
          </a:ln>
        </p:spPr>
        <p:txBody>
          <a:bodyPr wrap="none" lIns="0" tIns="0" rIns="0" bIns="0"/>
          <a:lstStyle/>
          <a:p>
            <a:pPr marL="0" indent="0" eaLnBrk="1" hangingPunct="1">
              <a:spcBef>
                <a:spcPct val="0"/>
              </a:spcBef>
              <a:buClrTx/>
              <a:buFontTx/>
              <a:buNone/>
            </a:pPr>
            <a:endParaRPr lang="ru-RU" altLang="ru-RU" sz="1000" smtClean="0">
              <a:sym typeface="Arial" charset="0"/>
            </a:endParaRPr>
          </a:p>
        </p:txBody>
      </p:sp>
      <p:cxnSp>
        <p:nvCxnSpPr>
          <p:cNvPr id="54279" name="Horizontal Line"/>
          <p:cNvCxnSpPr>
            <a:cxnSpLocks noChangeShapeType="1"/>
          </p:cNvCxnSpPr>
          <p:nvPr/>
        </p:nvCxnSpPr>
        <p:spPr bwMode="auto">
          <a:xfrm>
            <a:off x="1570038" y="1100138"/>
            <a:ext cx="3956050"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54280" name="ListLeanHorizontalTextTopic0"/>
          <p:cNvSpPr>
            <a:spLocks noGrp="1" noChangeArrowheads="1"/>
          </p:cNvSpPr>
          <p:nvPr>
            <p:ph type="body" idx="4294967295"/>
          </p:nvPr>
        </p:nvSpPr>
        <p:spPr>
          <a:xfrm>
            <a:off x="1522663" y="922645"/>
            <a:ext cx="3362332" cy="1431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indent="0" eaLnBrk="1" hangingPunct="1">
              <a:lnSpc>
                <a:spcPct val="93000"/>
              </a:lnSpc>
              <a:spcBef>
                <a:spcPct val="0"/>
              </a:spcBef>
              <a:buClr>
                <a:schemeClr val="tx1"/>
              </a:buClr>
              <a:buFontTx/>
              <a:buNone/>
            </a:pPr>
            <a:r>
              <a:rPr lang="en-US" altLang="ru-RU" sz="1000" b="1" dirty="0" smtClean="0">
                <a:solidFill>
                  <a:srgbClr val="006060"/>
                </a:solidFill>
                <a:latin typeface="Century Gothic" panose="020B0502020202020204" pitchFamily="34" charset="0"/>
                <a:cs typeface="Arial" charset="0"/>
              </a:rPr>
              <a:t>Consumption structure</a:t>
            </a:r>
            <a:endParaRPr lang="de-DE" altLang="ru-RU" sz="1000" b="1" dirty="0" smtClean="0">
              <a:solidFill>
                <a:srgbClr val="006060"/>
              </a:solidFill>
              <a:latin typeface="Century Gothic" panose="020B0502020202020204" pitchFamily="34" charset="0"/>
              <a:cs typeface="Arial" charset="0"/>
            </a:endParaRPr>
          </a:p>
        </p:txBody>
      </p:sp>
      <p:cxnSp>
        <p:nvCxnSpPr>
          <p:cNvPr id="54281" name="Horizontal Line"/>
          <p:cNvCxnSpPr>
            <a:cxnSpLocks noChangeShapeType="1"/>
          </p:cNvCxnSpPr>
          <p:nvPr/>
        </p:nvCxnSpPr>
        <p:spPr bwMode="auto">
          <a:xfrm>
            <a:off x="5629275" y="1100138"/>
            <a:ext cx="3132138"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54282" name="ListLeanHorizontalTextTopic0"/>
          <p:cNvSpPr>
            <a:spLocks noGrp="1" noChangeArrowheads="1"/>
          </p:cNvSpPr>
          <p:nvPr>
            <p:ph type="body" idx="4294967295"/>
          </p:nvPr>
        </p:nvSpPr>
        <p:spPr>
          <a:xfrm>
            <a:off x="5629274" y="911863"/>
            <a:ext cx="3170245" cy="1431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indent="0" eaLnBrk="1" hangingPunct="1">
              <a:lnSpc>
                <a:spcPct val="93000"/>
              </a:lnSpc>
              <a:spcBef>
                <a:spcPct val="0"/>
              </a:spcBef>
              <a:buClr>
                <a:schemeClr val="tx1"/>
              </a:buClr>
              <a:buFontTx/>
              <a:buNone/>
            </a:pPr>
            <a:r>
              <a:rPr lang="en-US" altLang="ru-RU" sz="1000" b="1" dirty="0" smtClean="0">
                <a:solidFill>
                  <a:srgbClr val="006060"/>
                </a:solidFill>
                <a:latin typeface="Century Gothic" panose="020B0502020202020204" pitchFamily="34" charset="0"/>
                <a:cs typeface="Arial" charset="0"/>
              </a:rPr>
              <a:t>Consumption</a:t>
            </a:r>
            <a:r>
              <a:rPr lang="ru-RU" altLang="ru-RU" sz="1000" b="1" dirty="0" smtClean="0">
                <a:solidFill>
                  <a:srgbClr val="006060"/>
                </a:solidFill>
                <a:latin typeface="Century Gothic" panose="020B0502020202020204" pitchFamily="34" charset="0"/>
                <a:cs typeface="Arial" charset="0"/>
              </a:rPr>
              <a:t> </a:t>
            </a:r>
            <a:r>
              <a:rPr lang="en-US" altLang="ru-RU" sz="1000" b="1" dirty="0" smtClean="0">
                <a:solidFill>
                  <a:srgbClr val="006060"/>
                </a:solidFill>
                <a:latin typeface="Century Gothic" panose="020B0502020202020204" pitchFamily="34" charset="0"/>
                <a:cs typeface="Arial" charset="0"/>
              </a:rPr>
              <a:t>[</a:t>
            </a:r>
            <a:r>
              <a:rPr lang="en-US" altLang="ru-RU" sz="1000" b="1" dirty="0" err="1" smtClean="0">
                <a:solidFill>
                  <a:srgbClr val="006060"/>
                </a:solidFill>
                <a:latin typeface="Century Gothic" panose="020B0502020202020204" pitchFamily="34" charset="0"/>
                <a:cs typeface="Arial" charset="0"/>
              </a:rPr>
              <a:t>mln</a:t>
            </a:r>
            <a:r>
              <a:rPr lang="en-US" altLang="ru-RU" sz="1000" b="1" dirty="0" smtClean="0">
                <a:solidFill>
                  <a:srgbClr val="006060"/>
                </a:solidFill>
                <a:latin typeface="Century Gothic" panose="020B0502020202020204" pitchFamily="34" charset="0"/>
                <a:cs typeface="Arial" charset="0"/>
              </a:rPr>
              <a:t> </a:t>
            </a:r>
            <a:r>
              <a:rPr lang="en-US" altLang="ru-RU" sz="1000" b="1" dirty="0" err="1" smtClean="0">
                <a:solidFill>
                  <a:srgbClr val="006060"/>
                </a:solidFill>
                <a:latin typeface="Century Gothic" panose="020B0502020202020204" pitchFamily="34" charset="0"/>
                <a:cs typeface="Arial" charset="0"/>
              </a:rPr>
              <a:t>pcs</a:t>
            </a:r>
            <a:r>
              <a:rPr lang="en-US" altLang="ru-RU" sz="1000" b="1" dirty="0" smtClean="0">
                <a:solidFill>
                  <a:srgbClr val="006060"/>
                </a:solidFill>
                <a:latin typeface="Century Gothic" panose="020B0502020202020204" pitchFamily="34" charset="0"/>
                <a:cs typeface="Arial" charset="0"/>
              </a:rPr>
              <a:t>]</a:t>
            </a:r>
            <a:endParaRPr lang="de-DE" altLang="ru-RU" sz="1000" b="1" dirty="0" smtClean="0">
              <a:solidFill>
                <a:srgbClr val="006060"/>
              </a:solidFill>
              <a:latin typeface="Century Gothic" panose="020B0502020202020204" pitchFamily="34" charset="0"/>
              <a:cs typeface="Arial" charset="0"/>
            </a:endParaRPr>
          </a:p>
        </p:txBody>
      </p:sp>
      <p:sp>
        <p:nvSpPr>
          <p:cNvPr id="54290" name="Объект 2"/>
          <p:cNvSpPr>
            <a:spLocks noGrp="1"/>
          </p:cNvSpPr>
          <p:nvPr>
            <p:ph type="body" idx="4294967295"/>
          </p:nvPr>
        </p:nvSpPr>
        <p:spPr>
          <a:xfrm>
            <a:off x="3275856" y="1444625"/>
            <a:ext cx="2254999" cy="1687513"/>
          </a:xfrm>
          <a:noFill/>
        </p:spPr>
        <p:txBody>
          <a:bodyPr>
            <a:normAutofit/>
          </a:bodyPr>
          <a:lstStyle/>
          <a:p>
            <a:pPr marL="171450" indent="-171450">
              <a:spcBef>
                <a:spcPts val="600"/>
              </a:spcBef>
              <a:buFont typeface="Arial" charset="0"/>
              <a:buChar char="•"/>
            </a:pPr>
            <a:r>
              <a:rPr lang="en-US" altLang="ru-RU" sz="1000" dirty="0" smtClean="0">
                <a:latin typeface="Century Gothic" panose="020B0502020202020204" pitchFamily="34" charset="0"/>
              </a:rPr>
              <a:t>Standard bags</a:t>
            </a:r>
            <a:r>
              <a:rPr lang="ru-RU" altLang="ru-RU" sz="1000" dirty="0" smtClean="0">
                <a:latin typeface="Century Gothic" panose="020B0502020202020204" pitchFamily="34" charset="0"/>
              </a:rPr>
              <a:t> 25-50 </a:t>
            </a:r>
            <a:r>
              <a:rPr lang="en-US" altLang="ru-RU" sz="1000" dirty="0" smtClean="0">
                <a:latin typeface="Century Gothic" panose="020B0502020202020204" pitchFamily="34" charset="0"/>
              </a:rPr>
              <a:t>kg</a:t>
            </a:r>
            <a:r>
              <a:rPr lang="ru-RU" altLang="ru-RU" sz="1000" dirty="0" smtClean="0">
                <a:latin typeface="Century Gothic" panose="020B0502020202020204" pitchFamily="34" charset="0"/>
              </a:rPr>
              <a:t> </a:t>
            </a:r>
          </a:p>
          <a:p>
            <a:pPr marL="171450" indent="-171450">
              <a:spcBef>
                <a:spcPts val="600"/>
              </a:spcBef>
              <a:buFont typeface="Arial" charset="0"/>
              <a:buChar char="•"/>
            </a:pPr>
            <a:r>
              <a:rPr lang="en-US" altLang="ru-RU" sz="1000" dirty="0" smtClean="0">
                <a:latin typeface="Century Gothic" panose="020B0502020202020204" pitchFamily="34" charset="0"/>
              </a:rPr>
              <a:t>High level of bags imported assumes potential substitution</a:t>
            </a:r>
            <a:endParaRPr lang="ru-RU" altLang="ru-RU" sz="1000" dirty="0" smtClean="0">
              <a:latin typeface="Century Gothic" panose="020B0502020202020204" pitchFamily="34" charset="0"/>
            </a:endParaRPr>
          </a:p>
          <a:p>
            <a:pPr marL="171450" indent="-171450">
              <a:spcBef>
                <a:spcPts val="600"/>
              </a:spcBef>
              <a:buFont typeface="Arial" charset="0"/>
              <a:buChar char="•"/>
            </a:pPr>
            <a:r>
              <a:rPr lang="en-US" altLang="ru-RU" sz="1000" b="1" dirty="0" smtClean="0">
                <a:latin typeface="Century Gothic" panose="020B0502020202020204" pitchFamily="34" charset="0"/>
              </a:rPr>
              <a:t>Good prospects for substitution in the construction bags sector</a:t>
            </a:r>
            <a:endParaRPr lang="ru-RU" altLang="ru-RU" sz="1000" b="1" dirty="0" smtClean="0">
              <a:latin typeface="Century Gothic" panose="020B0502020202020204" pitchFamily="34" charset="0"/>
            </a:endParaRPr>
          </a:p>
        </p:txBody>
      </p:sp>
      <p:cxnSp>
        <p:nvCxnSpPr>
          <p:cNvPr id="10" name="Прямая соединительная линия 9"/>
          <p:cNvCxnSpPr/>
          <p:nvPr/>
        </p:nvCxnSpPr>
        <p:spPr bwMode="auto">
          <a:xfrm>
            <a:off x="1570038" y="3666300"/>
            <a:ext cx="30892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Прямая соединительная линия 102"/>
          <p:cNvCxnSpPr/>
          <p:nvPr/>
        </p:nvCxnSpPr>
        <p:spPr bwMode="auto">
          <a:xfrm>
            <a:off x="4795838" y="3666300"/>
            <a:ext cx="37750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4294" name="Объект 1"/>
          <p:cNvGraphicFramePr>
            <a:graphicFrameLocks/>
          </p:cNvGraphicFramePr>
          <p:nvPr>
            <p:custDataLst>
              <p:tags r:id="rId4"/>
            </p:custDataLst>
          </p:nvPr>
        </p:nvGraphicFramePr>
        <p:xfrm>
          <a:off x="6819900" y="1219200"/>
          <a:ext cx="1381125" cy="2409825"/>
        </p:xfrm>
        <a:graphic>
          <a:graphicData uri="http://schemas.openxmlformats.org/presentationml/2006/ole">
            <mc:AlternateContent xmlns:mc="http://schemas.openxmlformats.org/markup-compatibility/2006">
              <mc:Choice xmlns:v="urn:schemas-microsoft-com:vml" Requires="v">
                <p:oleObj spid="_x0000_s13333" name="Диаграмма" r:id="rId30" imgW="1381190" imgH="2409750" progId="MSGraph.Chart.8">
                  <p:embed followColorScheme="full"/>
                </p:oleObj>
              </mc:Choice>
              <mc:Fallback>
                <p:oleObj name="Диаграмма" r:id="rId30" imgW="1381190" imgH="2409750" progId="MSGraph.Chart.8">
                  <p:embed followColorScheme="full"/>
                  <p:pic>
                    <p:nvPicPr>
                      <p:cNvPr id="0" name=""/>
                      <p:cNvPicPr>
                        <a:picLocks noChangeArrowheads="1"/>
                      </p:cNvPicPr>
                      <p:nvPr/>
                    </p:nvPicPr>
                    <p:blipFill>
                      <a:blip r:embed="rId31"/>
                      <a:srcRect/>
                      <a:stretch>
                        <a:fillRect/>
                      </a:stretch>
                    </p:blipFill>
                    <p:spPr bwMode="auto">
                      <a:xfrm>
                        <a:off x="6819900" y="1219200"/>
                        <a:ext cx="1381125"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95" name="Прямоугольник 7"/>
          <p:cNvSpPr>
            <a:spLocks noChangeArrowheads="1"/>
          </p:cNvSpPr>
          <p:nvPr>
            <p:custDataLst>
              <p:tags r:id="rId5"/>
            </p:custDataLst>
          </p:nvPr>
        </p:nvSpPr>
        <p:spPr bwMode="auto">
          <a:xfrm>
            <a:off x="5749924" y="2428875"/>
            <a:ext cx="128270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r>
              <a:rPr lang="en-US" sz="1000" b="0" dirty="0" smtClean="0">
                <a:latin typeface="Century Gothic" panose="020B0502020202020204" pitchFamily="34" charset="0"/>
              </a:rPr>
              <a:t>PP bags </a:t>
            </a:r>
          </a:p>
          <a:p>
            <a:pPr algn="r"/>
            <a:r>
              <a:rPr lang="en-US" sz="1000" dirty="0" smtClean="0">
                <a:latin typeface="Century Gothic" panose="020B0502020202020204" pitchFamily="34" charset="0"/>
                <a:sym typeface="Arial" charset="0"/>
              </a:rPr>
              <a:t>import (49 000 t PP)</a:t>
            </a:r>
            <a:endParaRPr lang="ru-RU" sz="1000" b="0" dirty="0">
              <a:latin typeface="Century Gothic" panose="020B0502020202020204" pitchFamily="34" charset="0"/>
              <a:sym typeface="Arial" charset="0"/>
            </a:endParaRPr>
          </a:p>
        </p:txBody>
      </p:sp>
      <p:sp>
        <p:nvSpPr>
          <p:cNvPr id="54296" name="Прямоугольник 6"/>
          <p:cNvSpPr>
            <a:spLocks noChangeArrowheads="1"/>
          </p:cNvSpPr>
          <p:nvPr>
            <p:custDataLst>
              <p:tags r:id="rId6"/>
            </p:custDataLst>
          </p:nvPr>
        </p:nvSpPr>
        <p:spPr bwMode="auto">
          <a:xfrm>
            <a:off x="6140450" y="1700213"/>
            <a:ext cx="89217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r>
              <a:rPr lang="en-US" sz="1000" b="0" dirty="0" smtClean="0">
                <a:latin typeface="Century Gothic" panose="020B0502020202020204" pitchFamily="34" charset="0"/>
              </a:rPr>
              <a:t>PP bags</a:t>
            </a:r>
          </a:p>
          <a:p>
            <a:pPr algn="r"/>
            <a:r>
              <a:rPr lang="en-US" sz="1000" b="0" dirty="0" smtClean="0">
                <a:latin typeface="Century Gothic" panose="020B0502020202020204" pitchFamily="34" charset="0"/>
              </a:rPr>
              <a:t>(122 000 t PP)</a:t>
            </a:r>
            <a:endParaRPr lang="ru-RU" sz="1000" b="0" dirty="0">
              <a:latin typeface="Century Gothic" panose="020B0502020202020204" pitchFamily="34" charset="0"/>
              <a:sym typeface="Arial" charset="0"/>
            </a:endParaRPr>
          </a:p>
        </p:txBody>
      </p:sp>
      <p:sp>
        <p:nvSpPr>
          <p:cNvPr id="54297" name="Прямоугольник 8"/>
          <p:cNvSpPr>
            <a:spLocks noChangeArrowheads="1"/>
          </p:cNvSpPr>
          <p:nvPr>
            <p:custDataLst>
              <p:tags r:id="rId7"/>
            </p:custDataLst>
          </p:nvPr>
        </p:nvSpPr>
        <p:spPr bwMode="auto">
          <a:xfrm>
            <a:off x="5989638" y="3086100"/>
            <a:ext cx="1042989"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r>
              <a:rPr lang="en-US" sz="1000" b="0" dirty="0" smtClean="0">
                <a:latin typeface="Century Gothic" panose="020B0502020202020204" pitchFamily="34" charset="0"/>
                <a:sym typeface="Arial" charset="0"/>
              </a:rPr>
              <a:t>Paper bags</a:t>
            </a:r>
            <a:endParaRPr lang="ru-RU" sz="1000" b="0" dirty="0">
              <a:latin typeface="Century Gothic" panose="020B0502020202020204" pitchFamily="34" charset="0"/>
              <a:sym typeface="Arial" charset="0"/>
            </a:endParaRPr>
          </a:p>
        </p:txBody>
      </p:sp>
      <p:sp>
        <p:nvSpPr>
          <p:cNvPr id="54298" name="Прямоугольник 12"/>
          <p:cNvSpPr>
            <a:spLocks noChangeArrowheads="1"/>
          </p:cNvSpPr>
          <p:nvPr>
            <p:custDataLst>
              <p:tags r:id="rId8"/>
            </p:custDataLst>
          </p:nvPr>
        </p:nvSpPr>
        <p:spPr bwMode="gray">
          <a:xfrm>
            <a:off x="7235825" y="11557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b"/>
          <a:lstStyle/>
          <a:p>
            <a:pPr algn="ctr"/>
            <a:fld id="{D83758DA-21A0-4C21-AA69-F86B494CA807}" type="datetime'''''''''''''''2''''.''''''''''''''96''''''''''0'''''">
              <a:rPr lang="en-US" sz="1000" b="0"/>
              <a:pPr algn="ctr"/>
              <a:t>2.960</a:t>
            </a:fld>
            <a:endParaRPr lang="ru-RU" sz="1000" b="0" dirty="0">
              <a:sym typeface="Arial" charset="0"/>
            </a:endParaRPr>
          </a:p>
        </p:txBody>
      </p:sp>
      <p:sp>
        <p:nvSpPr>
          <p:cNvPr id="54299" name="Прямоугольник 18"/>
          <p:cNvSpPr>
            <a:spLocks noChangeArrowheads="1"/>
          </p:cNvSpPr>
          <p:nvPr>
            <p:custDataLst>
              <p:tags r:id="rId9"/>
            </p:custDataLst>
          </p:nvPr>
        </p:nvSpPr>
        <p:spPr bwMode="gray">
          <a:xfrm>
            <a:off x="7235825" y="30861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fld id="{461C4340-90A2-44F4-A707-1B8D060DAB09}" type="datetime'''''''1''''''''''''''.''''0''''''''''''''''''''0''''''''''0'''">
              <a:rPr lang="en-US" sz="1000" b="0">
                <a:solidFill>
                  <a:schemeClr val="bg1"/>
                </a:solidFill>
              </a:rPr>
              <a:pPr algn="ctr"/>
              <a:t>1.000</a:t>
            </a:fld>
            <a:endParaRPr lang="ru-RU" sz="1000" b="0">
              <a:solidFill>
                <a:schemeClr val="bg1"/>
              </a:solidFill>
              <a:sym typeface="Arial" charset="0"/>
            </a:endParaRPr>
          </a:p>
        </p:txBody>
      </p:sp>
      <p:sp>
        <p:nvSpPr>
          <p:cNvPr id="54300" name="Прямоугольник 48204"/>
          <p:cNvSpPr>
            <a:spLocks noChangeArrowheads="1"/>
          </p:cNvSpPr>
          <p:nvPr>
            <p:custDataLst>
              <p:tags r:id="rId10"/>
            </p:custDataLst>
          </p:nvPr>
        </p:nvSpPr>
        <p:spPr bwMode="gray">
          <a:xfrm>
            <a:off x="7288213" y="2505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fld id="{E8144C14-E35A-4068-A135-A2E31B136515}" type="datetime'''''''''''''5''''''''''''''''''60'''''''''''''''''''''">
              <a:rPr lang="en-US" sz="1000" b="0"/>
              <a:pPr algn="ctr"/>
              <a:t>560</a:t>
            </a:fld>
            <a:endParaRPr lang="ru-RU" sz="1000" b="0" dirty="0">
              <a:sym typeface="Arial" charset="0"/>
            </a:endParaRPr>
          </a:p>
        </p:txBody>
      </p:sp>
      <p:sp>
        <p:nvSpPr>
          <p:cNvPr id="54301" name="Прямоугольник 17"/>
          <p:cNvSpPr>
            <a:spLocks noChangeArrowheads="1"/>
          </p:cNvSpPr>
          <p:nvPr>
            <p:custDataLst>
              <p:tags r:id="rId11"/>
            </p:custDataLst>
          </p:nvPr>
        </p:nvSpPr>
        <p:spPr bwMode="gray">
          <a:xfrm>
            <a:off x="7235825" y="17764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fld id="{96085F14-97B8-47B2-BAE4-55F955F8D146}" type="datetime'''''1.''''''''''''''''''''''''''''''''''4''0''''0'">
              <a:rPr lang="en-US" sz="1000" b="0">
                <a:solidFill>
                  <a:schemeClr val="bg1"/>
                </a:solidFill>
              </a:rPr>
              <a:pPr algn="ctr"/>
              <a:t>1.400</a:t>
            </a:fld>
            <a:endParaRPr lang="ru-RU" sz="1000" b="0" dirty="0">
              <a:solidFill>
                <a:schemeClr val="bg1"/>
              </a:solidFill>
              <a:sym typeface="Arial" charset="0"/>
            </a:endParaRPr>
          </a:p>
        </p:txBody>
      </p:sp>
      <p:sp>
        <p:nvSpPr>
          <p:cNvPr id="54302" name="Правая фигурная скобка 22"/>
          <p:cNvSpPr>
            <a:spLocks/>
          </p:cNvSpPr>
          <p:nvPr/>
        </p:nvSpPr>
        <p:spPr bwMode="auto">
          <a:xfrm>
            <a:off x="7740650" y="1303338"/>
            <a:ext cx="287338" cy="1443037"/>
          </a:xfrm>
          <a:prstGeom prst="rightBrace">
            <a:avLst>
              <a:gd name="adj1" fmla="val 8324"/>
              <a:gd name="adj2" fmla="val 50000"/>
            </a:avLst>
          </a:prstGeom>
          <a:solidFill>
            <a:schemeClr val="bg1"/>
          </a:solidFill>
          <a:ln w="3175" algn="ctr">
            <a:solidFill>
              <a:schemeClr val="tx1"/>
            </a:solidFill>
            <a:round/>
            <a:headEnd/>
            <a:tailEnd/>
          </a:ln>
        </p:spPr>
        <p:txBody>
          <a:bodyPr/>
          <a:lstStyle/>
          <a:p>
            <a:endParaRPr lang="ru-RU"/>
          </a:p>
        </p:txBody>
      </p:sp>
      <p:sp>
        <p:nvSpPr>
          <p:cNvPr id="54303" name="TextBox 23"/>
          <p:cNvSpPr txBox="1">
            <a:spLocks noChangeArrowheads="1"/>
          </p:cNvSpPr>
          <p:nvPr/>
        </p:nvSpPr>
        <p:spPr bwMode="auto">
          <a:xfrm>
            <a:off x="8012113" y="1890713"/>
            <a:ext cx="986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1000" b="0" dirty="0" smtClean="0">
                <a:latin typeface="Century Gothic" panose="020B0502020202020204" pitchFamily="34" charset="0"/>
              </a:rPr>
              <a:t>1</a:t>
            </a:r>
            <a:r>
              <a:rPr lang="en-US" sz="1000" b="0" dirty="0" smtClean="0">
                <a:latin typeface="Century Gothic" panose="020B0502020202020204" pitchFamily="34" charset="0"/>
              </a:rPr>
              <a:t>.</a:t>
            </a:r>
            <a:r>
              <a:rPr lang="ru-RU" sz="1000" b="0" dirty="0" smtClean="0">
                <a:latin typeface="Century Gothic" panose="020B0502020202020204" pitchFamily="34" charset="0"/>
              </a:rPr>
              <a:t>9 </a:t>
            </a:r>
            <a:r>
              <a:rPr lang="en-US" sz="1000" b="0" dirty="0" err="1" smtClean="0">
                <a:latin typeface="Century Gothic" panose="020B0502020202020204" pitchFamily="34" charset="0"/>
              </a:rPr>
              <a:t>bln</a:t>
            </a:r>
            <a:r>
              <a:rPr lang="en-US" sz="1000" b="0" dirty="0" smtClean="0">
                <a:latin typeface="Century Gothic" panose="020B0502020202020204" pitchFamily="34" charset="0"/>
              </a:rPr>
              <a:t> </a:t>
            </a:r>
            <a:r>
              <a:rPr lang="en-US" sz="1000" b="0" dirty="0" err="1" smtClean="0">
                <a:latin typeface="Century Gothic" panose="020B0502020202020204" pitchFamily="34" charset="0"/>
              </a:rPr>
              <a:t>pcs</a:t>
            </a:r>
            <a:endParaRPr lang="ru-RU" sz="1000" b="0" dirty="0">
              <a:latin typeface="Century Gothic" panose="020B0502020202020204" pitchFamily="34" charset="0"/>
            </a:endParaRPr>
          </a:p>
        </p:txBody>
      </p:sp>
      <p:graphicFrame>
        <p:nvGraphicFramePr>
          <p:cNvPr id="54304" name="Объект 24"/>
          <p:cNvGraphicFramePr>
            <a:graphicFrameLocks/>
          </p:cNvGraphicFramePr>
          <p:nvPr>
            <p:custDataLst>
              <p:tags r:id="rId12"/>
            </p:custDataLst>
          </p:nvPr>
        </p:nvGraphicFramePr>
        <p:xfrm>
          <a:off x="1485900" y="1257300"/>
          <a:ext cx="1628775" cy="1628775"/>
        </p:xfrm>
        <a:graphic>
          <a:graphicData uri="http://schemas.openxmlformats.org/presentationml/2006/ole">
            <mc:AlternateContent xmlns:mc="http://schemas.openxmlformats.org/markup-compatibility/2006">
              <mc:Choice xmlns:v="urn:schemas-microsoft-com:vml" Requires="v">
                <p:oleObj spid="_x0000_s13334" name="Диаграмма" r:id="rId32" imgW="1628902" imgH="1628910" progId="MSGraph.Chart.8">
                  <p:embed followColorScheme="full"/>
                </p:oleObj>
              </mc:Choice>
              <mc:Fallback>
                <p:oleObj name="Диаграмма" r:id="rId32" imgW="1628902" imgH="1628910" progId="MSGraph.Chart.8">
                  <p:embed followColorScheme="full"/>
                  <p:pic>
                    <p:nvPicPr>
                      <p:cNvPr id="0" name=""/>
                      <p:cNvPicPr>
                        <a:picLocks noChangeArrowheads="1"/>
                      </p:cNvPicPr>
                      <p:nvPr/>
                    </p:nvPicPr>
                    <p:blipFill>
                      <a:blip r:embed="rId33"/>
                      <a:srcRect/>
                      <a:stretch>
                        <a:fillRect/>
                      </a:stretch>
                    </p:blipFill>
                    <p:spPr bwMode="auto">
                      <a:xfrm>
                        <a:off x="1485900" y="1257300"/>
                        <a:ext cx="1628775"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305" name="Прямоугольник 29"/>
          <p:cNvSpPr>
            <a:spLocks noChangeArrowheads="1"/>
          </p:cNvSpPr>
          <p:nvPr>
            <p:custDataLst>
              <p:tags r:id="rId13"/>
            </p:custDataLst>
          </p:nvPr>
        </p:nvSpPr>
        <p:spPr bwMode="gray">
          <a:xfrm>
            <a:off x="1651000" y="21574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fld id="{B1F19D8D-7039-4D96-B367-D7B0EF5014A3}" type="datetime'''''''''4''0%'''''''''''''''''''''''''''''''''''''''''''''">
              <a:rPr lang="en-US" sz="1000" b="0">
                <a:solidFill>
                  <a:schemeClr val="bg1"/>
                </a:solidFill>
              </a:rPr>
              <a:pPr algn="ctr"/>
              <a:t>40%</a:t>
            </a:fld>
            <a:endParaRPr lang="ru-RU" sz="1000" b="0">
              <a:solidFill>
                <a:schemeClr val="bg1"/>
              </a:solidFill>
              <a:sym typeface="Arial" charset="0"/>
            </a:endParaRPr>
          </a:p>
        </p:txBody>
      </p:sp>
      <p:sp>
        <p:nvSpPr>
          <p:cNvPr id="54306" name="Текст 38"/>
          <p:cNvSpPr>
            <a:spLocks noGrp="1"/>
          </p:cNvSpPr>
          <p:nvPr>
            <p:custDataLst>
              <p:tags r:id="rId14"/>
            </p:custDataLst>
          </p:nvPr>
        </p:nvSpPr>
        <p:spPr bwMode="gray">
          <a:xfrm>
            <a:off x="1987550" y="1454150"/>
            <a:ext cx="2873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fld id="{BD391711-D649-4FC1-81B0-02D7C15DE898}" type="datetime'''''''''''''1''''''''''''''''''''''0''''''''''%'''''''''''''''">
              <a:rPr lang="en-US" sz="1000" b="0">
                <a:sym typeface="Arial" charset="0"/>
              </a:rPr>
              <a:pPr algn="ctr" eaLnBrk="0" hangingPunct="0">
                <a:buClr>
                  <a:schemeClr val="tx2"/>
                </a:buClr>
                <a:buFont typeface="Wingdings" pitchFamily="2" charset="2"/>
                <a:buNone/>
              </a:pPr>
              <a:t>10%</a:t>
            </a:fld>
            <a:endParaRPr lang="ru-RU" sz="1000" b="0">
              <a:sym typeface="Arial" charset="0"/>
            </a:endParaRPr>
          </a:p>
        </p:txBody>
      </p:sp>
      <p:sp>
        <p:nvSpPr>
          <p:cNvPr id="54307" name="Текст 37"/>
          <p:cNvSpPr>
            <a:spLocks noGrp="1"/>
          </p:cNvSpPr>
          <p:nvPr>
            <p:custDataLst>
              <p:tags r:id="rId15"/>
            </p:custDataLst>
          </p:nvPr>
        </p:nvSpPr>
        <p:spPr bwMode="gray">
          <a:xfrm>
            <a:off x="2482850" y="2432050"/>
            <a:ext cx="2873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fld id="{72325BD1-AF8B-44C0-9C62-C44BED21DE05}" type="datetime'2''''''''''''''0''''''''''''''''''''''''''''''''%'''">
              <a:rPr lang="en-US" sz="1000" b="0">
                <a:sym typeface="Arial" charset="0"/>
              </a:rPr>
              <a:pPr algn="ctr" eaLnBrk="0" hangingPunct="0">
                <a:buClr>
                  <a:schemeClr val="tx2"/>
                </a:buClr>
                <a:buFont typeface="Wingdings" pitchFamily="2" charset="2"/>
                <a:buNone/>
              </a:pPr>
              <a:t>20%</a:t>
            </a:fld>
            <a:endParaRPr lang="ru-RU" sz="1000" b="0">
              <a:sym typeface="Arial" charset="0"/>
            </a:endParaRPr>
          </a:p>
        </p:txBody>
      </p:sp>
      <p:sp>
        <p:nvSpPr>
          <p:cNvPr id="54308" name="Прямоугольник 48191"/>
          <p:cNvSpPr>
            <a:spLocks noChangeArrowheads="1"/>
          </p:cNvSpPr>
          <p:nvPr>
            <p:custDataLst>
              <p:tags r:id="rId16"/>
            </p:custDataLst>
          </p:nvPr>
        </p:nvSpPr>
        <p:spPr bwMode="gray">
          <a:xfrm>
            <a:off x="2595563" y="1674813"/>
            <a:ext cx="2873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fld id="{6E1EAB39-3F3B-46D1-9AA5-5FAA92433B4C}" type="datetime'''''''''''''''''3''0''%'''''''''''''''''''''''''''''">
              <a:rPr lang="en-US" sz="1000" b="0">
                <a:solidFill>
                  <a:schemeClr val="bg1"/>
                </a:solidFill>
              </a:rPr>
              <a:pPr algn="ctr"/>
              <a:t>30%</a:t>
            </a:fld>
            <a:endParaRPr lang="ru-RU" sz="1000" b="0">
              <a:solidFill>
                <a:schemeClr val="bg1"/>
              </a:solidFill>
              <a:sym typeface="Arial" charset="0"/>
            </a:endParaRPr>
          </a:p>
        </p:txBody>
      </p:sp>
      <p:sp>
        <p:nvSpPr>
          <p:cNvPr id="54309" name="Прямоугольник 48194"/>
          <p:cNvSpPr>
            <a:spLocks noChangeArrowheads="1"/>
          </p:cNvSpPr>
          <p:nvPr>
            <p:custDataLst>
              <p:tags r:id="rId17"/>
            </p:custDataLst>
          </p:nvPr>
        </p:nvSpPr>
        <p:spPr bwMode="auto">
          <a:xfrm>
            <a:off x="1404144" y="3157538"/>
            <a:ext cx="160338" cy="1206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10" name="Прямоугольник 48195"/>
          <p:cNvSpPr>
            <a:spLocks noChangeArrowheads="1"/>
          </p:cNvSpPr>
          <p:nvPr>
            <p:custDataLst>
              <p:tags r:id="rId18"/>
            </p:custDataLst>
          </p:nvPr>
        </p:nvSpPr>
        <p:spPr bwMode="auto">
          <a:xfrm>
            <a:off x="1404144" y="3338513"/>
            <a:ext cx="160338" cy="120650"/>
          </a:xfrm>
          <a:prstGeom prst="rect">
            <a:avLst/>
          </a:prstGeom>
          <a:solidFill>
            <a:schemeClr val="accent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11" name="Прямоугольник 48196"/>
          <p:cNvSpPr>
            <a:spLocks noChangeArrowheads="1"/>
          </p:cNvSpPr>
          <p:nvPr>
            <p:custDataLst>
              <p:tags r:id="rId19"/>
            </p:custDataLst>
          </p:nvPr>
        </p:nvSpPr>
        <p:spPr bwMode="auto">
          <a:xfrm>
            <a:off x="3554413" y="3157538"/>
            <a:ext cx="160337" cy="120650"/>
          </a:xfrm>
          <a:prstGeom prst="rect">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12" name="Прямоугольник 48197"/>
          <p:cNvSpPr>
            <a:spLocks noChangeArrowheads="1"/>
          </p:cNvSpPr>
          <p:nvPr>
            <p:custDataLst>
              <p:tags r:id="rId20"/>
            </p:custDataLst>
          </p:nvPr>
        </p:nvSpPr>
        <p:spPr bwMode="auto">
          <a:xfrm>
            <a:off x="3554413" y="3344863"/>
            <a:ext cx="160337" cy="120650"/>
          </a:xfrm>
          <a:prstGeom prst="rect">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13" name="Прямоугольник 26"/>
          <p:cNvSpPr>
            <a:spLocks noChangeArrowheads="1"/>
          </p:cNvSpPr>
          <p:nvPr>
            <p:custDataLst>
              <p:tags r:id="rId21"/>
            </p:custDataLst>
          </p:nvPr>
        </p:nvSpPr>
        <p:spPr bwMode="auto">
          <a:xfrm>
            <a:off x="1706562" y="3341688"/>
            <a:ext cx="315913"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fld id="{2637F9FF-1D5D-4D74-9357-4C5A1034B621}" type="datetime'''''''''к''''''''р''у''''''''''''''''п''''ы'">
              <a:rPr lang="en-US" sz="900" b="0" smtClean="0">
                <a:latin typeface="Century Gothic" panose="020B0502020202020204" pitchFamily="34" charset="0"/>
              </a:rPr>
              <a:pPr/>
              <a:t>крупы</a:t>
            </a:fld>
            <a:endParaRPr lang="ru-RU" sz="900" b="0" dirty="0">
              <a:latin typeface="Century Gothic" panose="020B0502020202020204" pitchFamily="34" charset="0"/>
              <a:sym typeface="Arial" charset="0"/>
            </a:endParaRPr>
          </a:p>
        </p:txBody>
      </p:sp>
      <p:sp>
        <p:nvSpPr>
          <p:cNvPr id="54314" name="Прямоугольник 30"/>
          <p:cNvSpPr>
            <a:spLocks noChangeArrowheads="1"/>
          </p:cNvSpPr>
          <p:nvPr>
            <p:custDataLst>
              <p:tags r:id="rId22"/>
            </p:custDataLst>
          </p:nvPr>
        </p:nvSpPr>
        <p:spPr bwMode="auto">
          <a:xfrm>
            <a:off x="3765550" y="3341688"/>
            <a:ext cx="189071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b="0" dirty="0" smtClean="0">
                <a:latin typeface="Century Gothic" panose="020B0502020202020204" pitchFamily="34" charset="0"/>
                <a:sym typeface="Arial" charset="0"/>
              </a:rPr>
              <a:t>building and technologic mixes</a:t>
            </a:r>
            <a:endParaRPr lang="ru-RU" sz="900" b="0" dirty="0">
              <a:latin typeface="Century Gothic" panose="020B0502020202020204" pitchFamily="34" charset="0"/>
              <a:sym typeface="Arial" charset="0"/>
            </a:endParaRPr>
          </a:p>
        </p:txBody>
      </p:sp>
      <p:sp>
        <p:nvSpPr>
          <p:cNvPr id="54315" name="Прямоугольник 27"/>
          <p:cNvSpPr>
            <a:spLocks noChangeArrowheads="1"/>
          </p:cNvSpPr>
          <p:nvPr>
            <p:custDataLst>
              <p:tags r:id="rId23"/>
            </p:custDataLst>
          </p:nvPr>
        </p:nvSpPr>
        <p:spPr bwMode="auto">
          <a:xfrm>
            <a:off x="3765549" y="3154363"/>
            <a:ext cx="1144591"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dirty="0" smtClean="0">
                <a:latin typeface="Century Gothic" panose="020B0502020202020204" pitchFamily="34" charset="0"/>
              </a:rPr>
              <a:t>c</a:t>
            </a:r>
            <a:r>
              <a:rPr lang="en-US" sz="900" b="0" dirty="0" smtClean="0">
                <a:latin typeface="Century Gothic" panose="020B0502020202020204" pitchFamily="34" charset="0"/>
              </a:rPr>
              <a:t>hemicals, fertilizers</a:t>
            </a:r>
            <a:endParaRPr lang="ru-RU" sz="900" b="0" dirty="0">
              <a:latin typeface="Century Gothic" panose="020B0502020202020204" pitchFamily="34" charset="0"/>
              <a:sym typeface="Arial" charset="0"/>
            </a:endParaRPr>
          </a:p>
        </p:txBody>
      </p:sp>
      <p:sp>
        <p:nvSpPr>
          <p:cNvPr id="54316" name="Прямоугольник 25"/>
          <p:cNvSpPr>
            <a:spLocks noChangeArrowheads="1"/>
          </p:cNvSpPr>
          <p:nvPr>
            <p:custDataLst>
              <p:tags r:id="rId24"/>
            </p:custDataLst>
          </p:nvPr>
        </p:nvSpPr>
        <p:spPr bwMode="auto">
          <a:xfrm>
            <a:off x="1609723" y="3154363"/>
            <a:ext cx="1746254"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dirty="0" smtClean="0">
                <a:latin typeface="Century Gothic" panose="020B0502020202020204" pitchFamily="34" charset="0"/>
              </a:rPr>
              <a:t>f</a:t>
            </a:r>
            <a:r>
              <a:rPr lang="en-US" sz="900" b="0" dirty="0" smtClean="0">
                <a:latin typeface="Century Gothic" panose="020B0502020202020204" pitchFamily="34" charset="0"/>
              </a:rPr>
              <a:t>ood (sugar, flour)</a:t>
            </a:r>
            <a:endParaRPr lang="ru-RU" sz="900" b="0" dirty="0">
              <a:latin typeface="Century Gothic" panose="020B0502020202020204" pitchFamily="34" charset="0"/>
              <a:sym typeface="Arial" charset="0"/>
            </a:endParaRPr>
          </a:p>
        </p:txBody>
      </p:sp>
      <p:sp>
        <p:nvSpPr>
          <p:cNvPr id="54324" name="Прямоугольник 103"/>
          <p:cNvSpPr>
            <a:spLocks noChangeArrowheads="1"/>
          </p:cNvSpPr>
          <p:nvPr>
            <p:custDataLst>
              <p:tags r:id="rId25"/>
            </p:custDataLst>
          </p:nvPr>
        </p:nvSpPr>
        <p:spPr bwMode="auto">
          <a:xfrm>
            <a:off x="1614488" y="5849938"/>
            <a:ext cx="28781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u-RU" sz="900" b="0" dirty="0">
              <a:sym typeface="Arial" charset="0"/>
            </a:endParaRPr>
          </a:p>
        </p:txBody>
      </p:sp>
      <p:sp>
        <p:nvSpPr>
          <p:cNvPr id="59" name="Прямоугольник 58"/>
          <p:cNvSpPr/>
          <p:nvPr/>
        </p:nvSpPr>
        <p:spPr>
          <a:xfrm>
            <a:off x="140714" y="324135"/>
            <a:ext cx="7887238" cy="646331"/>
          </a:xfrm>
          <a:prstGeom prst="rect">
            <a:avLst/>
          </a:prstGeom>
        </p:spPr>
        <p:txBody>
          <a:bodyPr wrap="square">
            <a:spAutoFit/>
          </a:bodyPr>
          <a:lstStyle/>
          <a:p>
            <a:pPr defTabSz="955675"/>
            <a:r>
              <a:rPr lang="en-US" b="1" dirty="0" smtClean="0">
                <a:latin typeface="Century Gothic" panose="020B0502020202020204" pitchFamily="34" charset="0"/>
              </a:rPr>
              <a:t>Polymers processing investment</a:t>
            </a:r>
            <a:r>
              <a:rPr lang="ru-RU" b="1" dirty="0" smtClean="0">
                <a:latin typeface="Century Gothic" panose="020B0502020202020204" pitchFamily="34" charset="0"/>
              </a:rPr>
              <a:t> </a:t>
            </a:r>
          </a:p>
          <a:p>
            <a:pPr defTabSz="955675"/>
            <a:r>
              <a:rPr lang="en-US" b="1" dirty="0" smtClean="0">
                <a:latin typeface="Century Gothic" panose="020B0502020202020204" pitchFamily="34" charset="0"/>
              </a:rPr>
              <a:t>Bags production</a:t>
            </a:r>
            <a:r>
              <a:rPr lang="ru-RU" b="1" dirty="0" smtClean="0">
                <a:solidFill>
                  <a:schemeClr val="tx2">
                    <a:lumMod val="50000"/>
                  </a:schemeClr>
                </a:solidFill>
                <a:latin typeface="Century Gothic" panose="020B0502020202020204" pitchFamily="34" charset="0"/>
              </a:rPr>
              <a:t>*</a:t>
            </a:r>
            <a:endParaRPr lang="ru-RU" b="1" dirty="0">
              <a:latin typeface="Century Gothic" panose="020B0502020202020204" pitchFamily="34" charset="0"/>
            </a:endParaRPr>
          </a:p>
        </p:txBody>
      </p:sp>
      <p:sp>
        <p:nvSpPr>
          <p:cNvPr id="40" name="Правая фигурная скобка 22"/>
          <p:cNvSpPr>
            <a:spLocks/>
          </p:cNvSpPr>
          <p:nvPr/>
        </p:nvSpPr>
        <p:spPr bwMode="auto">
          <a:xfrm>
            <a:off x="7957070" y="2402681"/>
            <a:ext cx="287338" cy="1075532"/>
          </a:xfrm>
          <a:prstGeom prst="rightBrace">
            <a:avLst>
              <a:gd name="adj1" fmla="val 8324"/>
              <a:gd name="adj2" fmla="val 50000"/>
            </a:avLst>
          </a:prstGeom>
          <a:solidFill>
            <a:schemeClr val="bg1"/>
          </a:solidFill>
          <a:ln w="25400" algn="ctr">
            <a:solidFill>
              <a:srgbClr val="FF6600"/>
            </a:solidFill>
            <a:round/>
            <a:headEnd/>
            <a:tailEnd/>
          </a:ln>
        </p:spPr>
        <p:txBody>
          <a:bodyPr/>
          <a:lstStyle/>
          <a:p>
            <a:endParaRPr lang="ru-RU">
              <a:solidFill>
                <a:srgbClr val="FF6600"/>
              </a:solidFill>
            </a:endParaRPr>
          </a:p>
        </p:txBody>
      </p:sp>
      <p:sp>
        <p:nvSpPr>
          <p:cNvPr id="2" name="TextBox 1"/>
          <p:cNvSpPr txBox="1"/>
          <p:nvPr/>
        </p:nvSpPr>
        <p:spPr>
          <a:xfrm>
            <a:off x="8244407" y="2717083"/>
            <a:ext cx="899593" cy="369332"/>
          </a:xfrm>
          <a:prstGeom prst="rect">
            <a:avLst/>
          </a:prstGeom>
          <a:noFill/>
          <a:ln>
            <a:solidFill>
              <a:srgbClr val="FF6600"/>
            </a:solidFill>
          </a:ln>
        </p:spPr>
        <p:txBody>
          <a:bodyPr wrap="square" rtlCol="0">
            <a:spAutoFit/>
          </a:bodyPr>
          <a:lstStyle/>
          <a:p>
            <a:r>
              <a:rPr lang="en-US" sz="900" b="1" dirty="0" smtClean="0">
                <a:solidFill>
                  <a:srgbClr val="FF6600"/>
                </a:solidFill>
                <a:latin typeface="Century Gothic" panose="020B0502020202020204" pitchFamily="34" charset="0"/>
              </a:rPr>
              <a:t>Potential</a:t>
            </a:r>
            <a:endParaRPr lang="ru-RU" sz="900" b="1" dirty="0" smtClean="0">
              <a:solidFill>
                <a:srgbClr val="FF6600"/>
              </a:solidFill>
              <a:latin typeface="Century Gothic" panose="020B0502020202020204" pitchFamily="34" charset="0"/>
            </a:endParaRPr>
          </a:p>
          <a:p>
            <a:r>
              <a:rPr lang="en-US" sz="900" b="1" dirty="0" smtClean="0">
                <a:solidFill>
                  <a:srgbClr val="FF6600"/>
                </a:solidFill>
                <a:latin typeface="Century Gothic" panose="020B0502020202020204" pitchFamily="34" charset="0"/>
              </a:rPr>
              <a:t>substitution</a:t>
            </a:r>
            <a:endParaRPr lang="ru-RU" sz="900" b="1" dirty="0">
              <a:solidFill>
                <a:srgbClr val="FF6600"/>
              </a:solidFill>
              <a:latin typeface="Century Gothic" panose="020B0502020202020204" pitchFamily="34" charset="0"/>
            </a:endParaRPr>
          </a:p>
        </p:txBody>
      </p:sp>
      <p:sp>
        <p:nvSpPr>
          <p:cNvPr id="3" name="TextBox 2"/>
          <p:cNvSpPr txBox="1"/>
          <p:nvPr/>
        </p:nvSpPr>
        <p:spPr>
          <a:xfrm>
            <a:off x="2482850" y="1100138"/>
            <a:ext cx="184731" cy="369332"/>
          </a:xfrm>
          <a:prstGeom prst="rect">
            <a:avLst/>
          </a:prstGeom>
          <a:noFill/>
        </p:spPr>
        <p:txBody>
          <a:bodyPr wrap="none" rtlCol="0">
            <a:spAutoFit/>
          </a:bodyPr>
          <a:lstStyle/>
          <a:p>
            <a:endParaRPr lang="ru-RU" dirty="0"/>
          </a:p>
        </p:txBody>
      </p:sp>
      <p:cxnSp>
        <p:nvCxnSpPr>
          <p:cNvPr id="43" name="Horizontal Line"/>
          <p:cNvCxnSpPr>
            <a:cxnSpLocks noChangeShapeType="1"/>
          </p:cNvCxnSpPr>
          <p:nvPr/>
        </p:nvCxnSpPr>
        <p:spPr bwMode="auto">
          <a:xfrm>
            <a:off x="1320801" y="3977315"/>
            <a:ext cx="7440612"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44" name="ListLeanHorizontalTextTopic0"/>
          <p:cNvSpPr txBox="1">
            <a:spLocks noChangeArrowheads="1"/>
          </p:cNvSpPr>
          <p:nvPr/>
        </p:nvSpPr>
        <p:spPr bwMode="auto">
          <a:xfrm>
            <a:off x="1296988" y="3789040"/>
            <a:ext cx="3362332"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pPr>
            <a:r>
              <a:rPr lang="en-US" altLang="ru-RU" sz="1100" b="1" kern="0" dirty="0" smtClean="0">
                <a:solidFill>
                  <a:srgbClr val="006060"/>
                </a:solidFill>
                <a:latin typeface="Century Gothic" panose="020B0502020202020204" pitchFamily="34" charset="0"/>
                <a:cs typeface="Arial" charset="0"/>
              </a:rPr>
              <a:t>Return on investment</a:t>
            </a:r>
            <a:r>
              <a:rPr lang="ru-RU" altLang="ru-RU" sz="1100" b="1" kern="0" dirty="0" smtClean="0">
                <a:solidFill>
                  <a:srgbClr val="006060"/>
                </a:solidFill>
                <a:latin typeface="Century Gothic" panose="020B0502020202020204" pitchFamily="34" charset="0"/>
                <a:cs typeface="Arial" charset="0"/>
              </a:rPr>
              <a:t>*</a:t>
            </a:r>
            <a:endParaRPr lang="de-DE" altLang="ru-RU" sz="1100" b="1" kern="0" dirty="0" smtClean="0">
              <a:solidFill>
                <a:srgbClr val="006060"/>
              </a:solidFill>
              <a:latin typeface="Century Gothic" panose="020B0502020202020204" pitchFamily="34" charset="0"/>
              <a:cs typeface="Arial" charset="0"/>
            </a:endParaRPr>
          </a:p>
        </p:txBody>
      </p:sp>
      <p:sp>
        <p:nvSpPr>
          <p:cNvPr id="47" name="Объект 2"/>
          <p:cNvSpPr txBox="1">
            <a:spLocks/>
          </p:cNvSpPr>
          <p:nvPr/>
        </p:nvSpPr>
        <p:spPr bwMode="auto">
          <a:xfrm>
            <a:off x="1357212" y="3984788"/>
            <a:ext cx="3438625" cy="2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latin typeface="Century Gothic" panose="020B0502020202020204" pitchFamily="34" charset="0"/>
              </a:rPr>
              <a:t>:</a:t>
            </a:r>
          </a:p>
          <a:p>
            <a:pPr marL="0" indent="0">
              <a:spcBef>
                <a:spcPts val="600"/>
              </a:spcBef>
              <a:buNone/>
            </a:pPr>
            <a:r>
              <a:rPr lang="en-US" altLang="ru-RU" sz="1000" b="1" kern="0" dirty="0" smtClean="0">
                <a:latin typeface="Century Gothic" panose="020B0502020202020204" pitchFamily="34" charset="0"/>
              </a:rPr>
              <a:t>Processing capacity</a:t>
            </a:r>
            <a:r>
              <a:rPr lang="ru-RU" altLang="ru-RU" sz="1000" b="1" kern="0" dirty="0" smtClean="0">
                <a:latin typeface="Century Gothic" panose="020B0502020202020204" pitchFamily="34" charset="0"/>
              </a:rPr>
              <a:t>:</a:t>
            </a:r>
          </a:p>
          <a:p>
            <a:pPr>
              <a:spcBef>
                <a:spcPts val="600"/>
              </a:spcBef>
            </a:pPr>
            <a:r>
              <a:rPr lang="ru-RU" altLang="ru-RU" sz="1000" kern="0" dirty="0" smtClean="0">
                <a:latin typeface="Century Gothic" panose="020B0502020202020204" pitchFamily="34" charset="0"/>
              </a:rPr>
              <a:t>5000 </a:t>
            </a:r>
            <a:r>
              <a:rPr lang="en-US" altLang="ru-RU" sz="1000" kern="0" dirty="0" smtClean="0">
                <a:latin typeface="Century Gothic" panose="020B0502020202020204" pitchFamily="34" charset="0"/>
              </a:rPr>
              <a:t>ton per year</a:t>
            </a:r>
            <a:endParaRPr lang="ru-RU" altLang="ru-RU" sz="1000" kern="0" dirty="0" smtClean="0">
              <a:latin typeface="Century Gothic" panose="020B0502020202020204" pitchFamily="34" charset="0"/>
            </a:endParaRPr>
          </a:p>
          <a:p>
            <a:pPr>
              <a:spcBef>
                <a:spcPts val="600"/>
              </a:spcBef>
            </a:pPr>
            <a:r>
              <a:rPr lang="ru-RU" altLang="ru-RU" sz="1000" kern="0" dirty="0" smtClean="0">
                <a:latin typeface="Century Gothic" panose="020B0502020202020204" pitchFamily="34" charset="0"/>
              </a:rPr>
              <a:t>62</a:t>
            </a:r>
            <a:r>
              <a:rPr lang="en-US" altLang="ru-RU" sz="1000" kern="0" dirty="0" smtClean="0">
                <a:latin typeface="Century Gothic" panose="020B0502020202020204" pitchFamily="34" charset="0"/>
              </a:rPr>
              <a:t>.</a:t>
            </a:r>
            <a:r>
              <a:rPr lang="ru-RU" altLang="ru-RU" sz="1000" kern="0" dirty="0" smtClean="0">
                <a:latin typeface="Century Gothic" panose="020B0502020202020204" pitchFamily="34" charset="0"/>
              </a:rPr>
              <a:t>5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bags</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latin typeface="Century Gothic" panose="020B0502020202020204" pitchFamily="34" charset="0"/>
              </a:rPr>
              <a:t>Equipment required</a:t>
            </a:r>
            <a:r>
              <a:rPr lang="ru-RU" altLang="ru-RU" sz="1000" b="1" kern="0" dirty="0" smtClean="0">
                <a:latin typeface="Century Gothic" panose="020B0502020202020204" pitchFamily="34" charset="0"/>
              </a:rPr>
              <a:t>: </a:t>
            </a:r>
          </a:p>
          <a:p>
            <a:pPr>
              <a:spcBef>
                <a:spcPts val="600"/>
              </a:spcBef>
            </a:pPr>
            <a:r>
              <a:rPr lang="ru-RU" altLang="ru-RU" sz="1000" kern="0" dirty="0" smtClean="0">
                <a:latin typeface="Century Gothic" panose="020B0502020202020204" pitchFamily="34" charset="0"/>
              </a:rPr>
              <a:t>2 </a:t>
            </a:r>
            <a:r>
              <a:rPr lang="en-US" altLang="ru-RU" sz="1000" kern="0" dirty="0" smtClean="0">
                <a:latin typeface="Century Gothic" panose="020B0502020202020204" pitchFamily="34" charset="0"/>
              </a:rPr>
              <a:t>extrusion lines</a:t>
            </a:r>
            <a:endParaRPr lang="ru-RU" altLang="ru-RU" sz="1000" kern="0" dirty="0" smtClean="0">
              <a:latin typeface="Century Gothic" panose="020B0502020202020204" pitchFamily="34" charset="0"/>
            </a:endParaRPr>
          </a:p>
          <a:p>
            <a:pPr>
              <a:spcBef>
                <a:spcPts val="600"/>
              </a:spcBef>
            </a:pPr>
            <a:r>
              <a:rPr lang="ru-RU" altLang="ru-RU" sz="1000" kern="0" dirty="0" smtClean="0">
                <a:latin typeface="Century Gothic" panose="020B0502020202020204" pitchFamily="34" charset="0"/>
              </a:rPr>
              <a:t>4 </a:t>
            </a:r>
            <a:r>
              <a:rPr lang="en-US" altLang="ru-RU" sz="1000" kern="0" dirty="0" smtClean="0">
                <a:latin typeface="Century Gothic" panose="020B0502020202020204" pitchFamily="34" charset="0"/>
              </a:rPr>
              <a:t>textile machines</a:t>
            </a:r>
            <a:r>
              <a:rPr lang="ru-RU" altLang="ru-RU" sz="1000" kern="0" dirty="0" smtClean="0">
                <a:latin typeface="Century Gothic" panose="020B0502020202020204" pitchFamily="34" charset="0"/>
              </a:rPr>
              <a:t> </a:t>
            </a: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latin typeface="Century Gothic" panose="020B0502020202020204" pitchFamily="34" charset="0"/>
              </a:rPr>
              <a:t>: </a:t>
            </a:r>
          </a:p>
          <a:p>
            <a:pPr>
              <a:spcBef>
                <a:spcPts val="600"/>
              </a:spcBef>
            </a:pPr>
            <a:r>
              <a:rPr lang="ru-RU" altLang="ru-RU" sz="1000" kern="0" dirty="0" smtClean="0">
                <a:latin typeface="Century Gothic" panose="020B0502020202020204" pitchFamily="34" charset="0"/>
              </a:rPr>
              <a:t>42 </a:t>
            </a:r>
            <a:r>
              <a:rPr lang="en-US" altLang="ru-RU" sz="1000" kern="0" dirty="0" smtClean="0">
                <a:solidFill>
                  <a:srgbClr val="000000"/>
                </a:solidFill>
                <a:latin typeface="Century Gothic" panose="020B0502020202020204" pitchFamily="34" charset="0"/>
              </a:rPr>
              <a:t>people </a:t>
            </a:r>
            <a:r>
              <a:rPr lang="ru-RU" altLang="ru-RU" sz="1000" kern="0" dirty="0" smtClean="0">
                <a:latin typeface="Century Gothic" panose="020B0502020202020204" pitchFamily="34" charset="0"/>
              </a:rPr>
              <a:t>(4 </a:t>
            </a:r>
            <a:r>
              <a:rPr lang="en-US" altLang="ru-RU" sz="1000" kern="0" dirty="0" smtClean="0">
                <a:latin typeface="Century Gothic" panose="020B0502020202020204" pitchFamily="34" charset="0"/>
              </a:rPr>
              <a:t>shifts</a:t>
            </a:r>
            <a:r>
              <a:rPr lang="ru-RU" altLang="ru-RU" sz="1000" kern="0" dirty="0" smtClean="0">
                <a:latin typeface="Century Gothic" panose="020B0502020202020204" pitchFamily="34" charset="0"/>
              </a:rPr>
              <a:t>)</a:t>
            </a:r>
          </a:p>
          <a:p>
            <a:pPr>
              <a:spcBef>
                <a:spcPts val="600"/>
              </a:spcBef>
            </a:pPr>
            <a:r>
              <a:rPr lang="en-US" altLang="ru-RU" sz="1000" kern="0" dirty="0" smtClean="0">
                <a:solidFill>
                  <a:srgbClr val="000000"/>
                </a:solidFill>
                <a:latin typeface="Century Gothic" panose="020B0502020202020204" pitchFamily="34" charset="0"/>
              </a:rPr>
              <a:t>salary including insurance - </a:t>
            </a:r>
            <a:r>
              <a:rPr lang="ru-RU" altLang="ru-RU" sz="1000" kern="0" dirty="0" smtClean="0">
                <a:latin typeface="Century Gothic" panose="020B0502020202020204" pitchFamily="34" charset="0"/>
              </a:rPr>
              <a:t>60 000 </a:t>
            </a:r>
            <a:r>
              <a:rPr lang="en-US" altLang="ru-RU" sz="1000" kern="0" dirty="0" smtClean="0">
                <a:latin typeface="Century Gothic" panose="020B0502020202020204" pitchFamily="34" charset="0"/>
              </a:rPr>
              <a:t>RUB</a:t>
            </a: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p:txBody>
      </p:sp>
      <p:sp>
        <p:nvSpPr>
          <p:cNvPr id="49" name="Текст 25"/>
          <p:cNvSpPr>
            <a:spLocks noGrp="1"/>
          </p:cNvSpPr>
          <p:nvPr>
            <p:custDataLst>
              <p:tags r:id="rId26"/>
            </p:custDataLst>
          </p:nvPr>
        </p:nvSpPr>
        <p:spPr bwMode="auto">
          <a:xfrm>
            <a:off x="4901229" y="1274388"/>
            <a:ext cx="511175" cy="214313"/>
          </a:xfrm>
          <a:prstGeom prst="ellipse">
            <a:avLst/>
          </a:prstGeom>
          <a:solidFill>
            <a:srgbClr val="FFFFFF"/>
          </a:solidFill>
          <a:ln w="9525">
            <a:solidFill>
              <a:srgbClr val="808080"/>
            </a:solidFill>
          </a:ln>
        </p:spPr>
        <p:txBody>
          <a:bodyPr vert="horz" wrap="none" lIns="0" tIns="0" rIns="0" bIns="0" numCol="1" spcCol="0" rtlCol="0" anchor="ctr" anchorCtr="0">
            <a:noAutofit/>
          </a:bodyPr>
          <a:lstStyle>
            <a:lvl1pPr marL="359456" indent="-359456" algn="l" defTabSz="957033" rtl="0" eaLnBrk="0" fontAlgn="base" hangingPunct="0">
              <a:spcBef>
                <a:spcPct val="20000"/>
              </a:spcBef>
              <a:spcAft>
                <a:spcPct val="0"/>
              </a:spcAft>
              <a:buChar char="•"/>
              <a:defRPr kumimoji="0" lang="en-US" altLang="en-US" sz="1700" b="0" i="0" u="none" strike="noStrike" kern="0" cap="none" spc="0" normalizeH="0" baseline="0" noProof="0" dirty="0" smtClean="0">
                <a:ln>
                  <a:noFill/>
                </a:ln>
                <a:solidFill>
                  <a:schemeClr val="tx1"/>
                </a:solidFill>
                <a:effectLst/>
                <a:uLnTx/>
                <a:uFillTx/>
                <a:latin typeface="+mn-lt"/>
                <a:ea typeface="+mn-ea"/>
                <a:cs typeface="+mn-cs"/>
              </a:defRPr>
            </a:lvl1pPr>
            <a:lvl2pPr marL="778063" indent="-300306" algn="l" defTabSz="957033" rtl="0" eaLnBrk="0" fontAlgn="base" hangingPunct="0">
              <a:spcBef>
                <a:spcPct val="20000"/>
              </a:spcBef>
              <a:spcAft>
                <a:spcPct val="0"/>
              </a:spcAft>
              <a:buChar char="–"/>
              <a:defRPr kumimoji="0" lang="en-US" altLang="en-US" sz="1500" b="0" i="0" u="none" strike="noStrike" kern="0" cap="none" spc="0" normalizeH="0" baseline="0" noProof="0" dirty="0" smtClean="0">
                <a:ln>
                  <a:noFill/>
                </a:ln>
                <a:solidFill>
                  <a:schemeClr val="tx1"/>
                </a:solidFill>
                <a:effectLst/>
                <a:uLnTx/>
                <a:uFillTx/>
                <a:latin typeface="+mn-lt"/>
                <a:ea typeface="+mn-ea"/>
                <a:cs typeface="+mn-cs"/>
              </a:defRPr>
            </a:lvl2pPr>
            <a:lvl3pPr marL="1196673" indent="-239636" algn="l" defTabSz="957033" rtl="0" eaLnBrk="0" fontAlgn="base" hangingPunct="0">
              <a:spcBef>
                <a:spcPct val="20000"/>
              </a:spcBef>
              <a:spcAft>
                <a:spcPct val="0"/>
              </a:spcAft>
              <a:buChar char="•"/>
              <a:defRPr kumimoji="0" lang="en-US" altLang="en-US" sz="1300" b="0" i="0" u="none" strike="noStrike" kern="0" cap="none" spc="0" normalizeH="0" baseline="0" noProof="0" dirty="0" smtClean="0">
                <a:ln>
                  <a:noFill/>
                </a:ln>
                <a:solidFill>
                  <a:schemeClr val="tx1"/>
                </a:solidFill>
                <a:effectLst/>
                <a:uLnTx/>
                <a:uFillTx/>
                <a:latin typeface="+mn-lt"/>
                <a:ea typeface="+mn-ea"/>
                <a:cs typeface="+mn-cs"/>
              </a:defRPr>
            </a:lvl3pPr>
            <a:lvl4pPr marL="1674429" indent="-239636" algn="l" defTabSz="957033" rtl="0" eaLnBrk="0" fontAlgn="base" hangingPunct="0">
              <a:spcBef>
                <a:spcPct val="20000"/>
              </a:spcBef>
              <a:spcAft>
                <a:spcPct val="0"/>
              </a:spcAft>
              <a:buChar char="–"/>
              <a:defRPr kumimoji="0" lang="en-US" sz="1300" b="0" i="0" u="none" strike="noStrike" kern="0" cap="none" spc="0" normalizeH="0" baseline="0" noProof="0" dirty="0" smtClean="0">
                <a:ln>
                  <a:noFill/>
                </a:ln>
                <a:solidFill>
                  <a:schemeClr val="tx1"/>
                </a:solidFill>
                <a:effectLst/>
                <a:uLnTx/>
                <a:uFillTx/>
                <a:latin typeface="+mn-lt"/>
                <a:ea typeface="+mn-ea"/>
                <a:cs typeface="+mn-cs"/>
              </a:defRPr>
            </a:lvl4pPr>
            <a:lvl5pPr marL="2152191" indent="-238121" algn="l" defTabSz="957033" rtl="0" eaLnBrk="0" fontAlgn="base" hangingPunct="0">
              <a:spcBef>
                <a:spcPct val="20000"/>
              </a:spcBef>
              <a:spcAft>
                <a:spcPct val="0"/>
              </a:spcAft>
              <a:buChar char="»"/>
              <a:defRPr kumimoji="0" lang="ru-RU" sz="1300" b="0" i="0" u="none" strike="noStrike" kern="0" cap="none" spc="0" normalizeH="0" baseline="0" noProof="0" dirty="0" smtClean="0">
                <a:ln>
                  <a:noFill/>
                </a:ln>
                <a:solidFill>
                  <a:schemeClr val="tx1"/>
                </a:solidFill>
                <a:effectLst/>
                <a:uLnTx/>
                <a:uFillTx/>
                <a:latin typeface="+mn-lt"/>
                <a:ea typeface="+mn-ea"/>
                <a:cs typeface="+mn-cs"/>
              </a:defRPr>
            </a:lvl5pPr>
            <a:lvl6pPr marL="2588996" indent="-238121" algn="l" defTabSz="957033" rtl="0" fontAlgn="base">
              <a:spcBef>
                <a:spcPct val="20000"/>
              </a:spcBef>
              <a:spcAft>
                <a:spcPct val="0"/>
              </a:spcAft>
              <a:buChar char="»"/>
              <a:defRPr sz="2100">
                <a:solidFill>
                  <a:schemeClr val="tx1"/>
                </a:solidFill>
                <a:latin typeface="+mn-lt"/>
              </a:defRPr>
            </a:lvl6pPr>
            <a:lvl7pPr marL="3025805" indent="-238121" algn="l" defTabSz="957033" rtl="0" fontAlgn="base">
              <a:spcBef>
                <a:spcPct val="20000"/>
              </a:spcBef>
              <a:spcAft>
                <a:spcPct val="0"/>
              </a:spcAft>
              <a:buChar char="»"/>
              <a:defRPr sz="2100">
                <a:solidFill>
                  <a:schemeClr val="tx1"/>
                </a:solidFill>
                <a:latin typeface="+mn-lt"/>
              </a:defRPr>
            </a:lvl7pPr>
            <a:lvl8pPr marL="3462604" indent="-238121" algn="l" defTabSz="957033" rtl="0" fontAlgn="base">
              <a:spcBef>
                <a:spcPct val="20000"/>
              </a:spcBef>
              <a:spcAft>
                <a:spcPct val="0"/>
              </a:spcAft>
              <a:buChar char="»"/>
              <a:defRPr sz="2100">
                <a:solidFill>
                  <a:schemeClr val="tx1"/>
                </a:solidFill>
                <a:latin typeface="+mn-lt"/>
              </a:defRPr>
            </a:lvl8pPr>
            <a:lvl9pPr marL="3899418" indent="-238121" algn="l" defTabSz="957033" rtl="0" fontAlgn="base">
              <a:spcBef>
                <a:spcPct val="20000"/>
              </a:spcBef>
              <a:spcAft>
                <a:spcPct val="0"/>
              </a:spcAft>
              <a:buChar char="»"/>
              <a:defRPr sz="2100">
                <a:solidFill>
                  <a:schemeClr val="tx1"/>
                </a:solidFill>
                <a:latin typeface="+mn-lt"/>
              </a:defRPr>
            </a:lvl9pPr>
          </a:lstStyle>
          <a:p>
            <a:pPr marL="0" indent="0" algn="ctr">
              <a:lnSpc>
                <a:spcPct val="90000"/>
              </a:lnSpc>
              <a:spcBef>
                <a:spcPct val="0"/>
              </a:spcBef>
              <a:buNone/>
            </a:pPr>
            <a:r>
              <a:rPr lang="ru-RU" sz="1100" b="1" dirty="0" smtClean="0">
                <a:latin typeface="Arial"/>
                <a:sym typeface="Arial"/>
              </a:rPr>
              <a:t>+10%</a:t>
            </a:r>
            <a:endParaRPr lang="ru-RU" sz="1100" b="1" dirty="0">
              <a:latin typeface="Arial"/>
              <a:sym typeface="Arial"/>
            </a:endParaRPr>
          </a:p>
        </p:txBody>
      </p:sp>
      <p:sp>
        <p:nvSpPr>
          <p:cNvPr id="50" name="Объект 2"/>
          <p:cNvSpPr txBox="1">
            <a:spLocks/>
          </p:cNvSpPr>
          <p:nvPr/>
        </p:nvSpPr>
        <p:spPr bwMode="auto">
          <a:xfrm>
            <a:off x="5434048" y="1085162"/>
            <a:ext cx="1801781" cy="5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kern="0" dirty="0" smtClean="0">
                <a:latin typeface="Century Gothic" panose="020B0502020202020204" pitchFamily="34" charset="0"/>
              </a:rPr>
              <a:t>Anticipated PP bags consumption growth for 3 years</a:t>
            </a:r>
            <a:endParaRPr lang="ru-RU" altLang="ru-RU" sz="1000" b="1" kern="0" dirty="0" smtClean="0">
              <a:latin typeface="Century Gothic" panose="020B0502020202020204" pitchFamily="34" charset="0"/>
            </a:endParaRPr>
          </a:p>
        </p:txBody>
      </p:sp>
      <p:sp>
        <p:nvSpPr>
          <p:cNvPr id="52" name="Объект 2"/>
          <p:cNvSpPr txBox="1">
            <a:spLocks/>
          </p:cNvSpPr>
          <p:nvPr/>
        </p:nvSpPr>
        <p:spPr bwMode="auto">
          <a:xfrm>
            <a:off x="4901229" y="4076996"/>
            <a:ext cx="4242778" cy="2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kern="0" dirty="0" smtClean="0">
                <a:latin typeface="Century Gothic" panose="020B0502020202020204" pitchFamily="34" charset="0"/>
              </a:rPr>
              <a:t>CAPEX</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112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RUB</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latin typeface="Century Gothic" panose="020B0502020202020204" pitchFamily="34" charset="0"/>
              </a:rPr>
              <a:t>OPEX: </a:t>
            </a:r>
            <a:r>
              <a:rPr lang="en-US" altLang="ru-RU" sz="1000" kern="0" dirty="0" smtClean="0">
                <a:latin typeface="Century Gothic" panose="020B0502020202020204" pitchFamily="34" charset="0"/>
              </a:rPr>
              <a:t>10 164 RUB</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per ton produced</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Inception date</a:t>
            </a:r>
            <a:r>
              <a:rPr lang="ru-RU"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July </a:t>
            </a:r>
            <a:r>
              <a:rPr lang="ru-RU" altLang="ru-RU" sz="1000" kern="0" dirty="0" smtClean="0">
                <a:latin typeface="Century Gothic" panose="020B0502020202020204" pitchFamily="34" charset="0"/>
              </a:rPr>
              <a:t>2014</a:t>
            </a: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Estimated period</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a:t>
            </a:r>
            <a:r>
              <a:rPr lang="ru-RU" altLang="ru-RU" sz="1000" kern="0" dirty="0" smtClean="0">
                <a:latin typeface="Century Gothic" panose="020B0502020202020204" pitchFamily="34" charset="0"/>
              </a:rPr>
              <a:t>1</a:t>
            </a:r>
          </a:p>
          <a:p>
            <a:pPr marL="0" indent="0">
              <a:spcBef>
                <a:spcPts val="600"/>
              </a:spcBef>
              <a:buNone/>
            </a:pPr>
            <a:endParaRPr lang="ru-RU" altLang="ru-RU" sz="1000" b="1"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Performance indicators</a:t>
            </a:r>
            <a:r>
              <a:rPr lang="ru-RU" altLang="ru-RU" sz="1000" b="1" kern="0" dirty="0" smtClean="0">
                <a:latin typeface="Century Gothic" panose="020B0502020202020204" pitchFamily="34" charset="0"/>
              </a:rPr>
              <a:t>: </a:t>
            </a:r>
          </a:p>
          <a:p>
            <a:pPr marL="0" indent="0">
              <a:spcBef>
                <a:spcPts val="600"/>
              </a:spcBef>
              <a:buNone/>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IRR</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36.2%</a:t>
            </a:r>
          </a:p>
          <a:p>
            <a:pPr marL="0" indent="0">
              <a:spcBef>
                <a:spcPts val="600"/>
              </a:spcBef>
              <a:buNone/>
            </a:pPr>
            <a:r>
              <a:rPr lang="en-US" altLang="ru-RU" sz="1000" kern="0" dirty="0" smtClean="0">
                <a:solidFill>
                  <a:srgbClr val="000000"/>
                </a:solidFill>
                <a:latin typeface="Century Gothic" panose="020B0502020202020204" pitchFamily="34" charset="0"/>
              </a:rPr>
              <a:t>Net present value</a:t>
            </a:r>
            <a:r>
              <a:rPr lang="en-US"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NPV): 500 </a:t>
            </a:r>
            <a:r>
              <a:rPr lang="en-US" altLang="ru-RU" sz="1000" b="1" kern="0" dirty="0" err="1" smtClean="0">
                <a:latin typeface="Century Gothic" panose="020B0502020202020204" pitchFamily="34" charset="0"/>
              </a:rPr>
              <a:t>mln</a:t>
            </a:r>
            <a:r>
              <a:rPr lang="en-US" altLang="ru-RU" sz="1000" b="1" kern="0" dirty="0" smtClean="0">
                <a:latin typeface="Century Gothic" panose="020B0502020202020204" pitchFamily="34" charset="0"/>
              </a:rPr>
              <a:t> RUB</a:t>
            </a:r>
            <a:endParaRPr lang="ru-RU" altLang="ru-RU" sz="1000" b="1" kern="0" dirty="0" smtClean="0">
              <a:latin typeface="Century Gothic" panose="020B0502020202020204" pitchFamily="34" charset="0"/>
            </a:endParaRPr>
          </a:p>
          <a:p>
            <a:pPr marL="0" indent="0">
              <a:spcBef>
                <a:spcPts val="600"/>
              </a:spcBef>
              <a:buNone/>
            </a:pPr>
            <a:r>
              <a:rPr lang="en-US" altLang="ru-RU" sz="1000" kern="0" dirty="0" smtClean="0">
                <a:latin typeface="Century Gothic" panose="020B0502020202020204" pitchFamily="34" charset="0"/>
              </a:rPr>
              <a:t>Profitability index</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PI</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5.9</a:t>
            </a: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p:txBody>
      </p:sp>
      <p:sp>
        <p:nvSpPr>
          <p:cNvPr id="53" name="Пятиугольник 52"/>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4" name="Прямоугольник 53"/>
          <p:cNvSpPr/>
          <p:nvPr/>
        </p:nvSpPr>
        <p:spPr>
          <a:xfrm rot="16200000">
            <a:off x="-66068"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55" name="Пятиугольник 54"/>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rot="16200000">
            <a:off x="-66070" y="4643554"/>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51" name="TextBox 50"/>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
        <p:nvSpPr>
          <p:cNvPr id="4" name="Прямоугольник 3"/>
          <p:cNvSpPr/>
          <p:nvPr/>
        </p:nvSpPr>
        <p:spPr>
          <a:xfrm>
            <a:off x="1530351" y="3294534"/>
            <a:ext cx="513282" cy="230832"/>
          </a:xfrm>
          <a:prstGeom prst="rect">
            <a:avLst/>
          </a:prstGeom>
        </p:spPr>
        <p:txBody>
          <a:bodyPr wrap="none">
            <a:spAutoFit/>
          </a:bodyPr>
          <a:lstStyle/>
          <a:p>
            <a:r>
              <a:rPr lang="en-US" sz="900" dirty="0" smtClean="0">
                <a:solidFill>
                  <a:prstClr val="black"/>
                </a:solidFill>
                <a:latin typeface="Century Gothic" panose="020B0502020202020204" pitchFamily="34" charset="0"/>
              </a:rPr>
              <a:t>grains</a:t>
            </a:r>
            <a:endParaRPr lang="ru-RU" dirty="0"/>
          </a:p>
        </p:txBody>
      </p:sp>
      <p:sp>
        <p:nvSpPr>
          <p:cNvPr id="56" name="TextBox 55"/>
          <p:cNvSpPr txBox="1"/>
          <p:nvPr/>
        </p:nvSpPr>
        <p:spPr>
          <a:xfrm>
            <a:off x="1043608" y="-9525"/>
            <a:ext cx="8047681" cy="369332"/>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Business case by SIBUR</a:t>
            </a:r>
            <a:endParaRPr lang="ru-RU"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49641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Объект 2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56" name="think-cell Slide" r:id="rId22" imgW="360" imgH="360" progId="">
                  <p:embed/>
                </p:oleObj>
              </mc:Choice>
              <mc:Fallback>
                <p:oleObj name="think-cell Slide" r:id="rId22" imgW="360" imgH="36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5"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ru-RU" sz="1000" b="0">
              <a:sym typeface="Arial" charset="0"/>
            </a:endParaRPr>
          </a:p>
        </p:txBody>
      </p:sp>
      <p:sp>
        <p:nvSpPr>
          <p:cNvPr id="54276"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headEnd/>
            <a:tailEnd/>
          </a:ln>
        </p:spPr>
        <p:txBody>
          <a:bodyPr wrap="none" lIns="0" tIns="0" rIns="0" bIns="0"/>
          <a:lstStyle/>
          <a:p>
            <a:pPr marL="0" indent="0" eaLnBrk="1" hangingPunct="1">
              <a:spcBef>
                <a:spcPct val="0"/>
              </a:spcBef>
              <a:buClrTx/>
              <a:buFontTx/>
              <a:buNone/>
            </a:pPr>
            <a:endParaRPr lang="ru-RU" altLang="ru-RU" sz="1000" smtClean="0">
              <a:sym typeface="Arial" charset="0"/>
            </a:endParaRPr>
          </a:p>
        </p:txBody>
      </p:sp>
      <p:cxnSp>
        <p:nvCxnSpPr>
          <p:cNvPr id="54279" name="Horizontal Line"/>
          <p:cNvCxnSpPr>
            <a:cxnSpLocks noChangeShapeType="1"/>
          </p:cNvCxnSpPr>
          <p:nvPr/>
        </p:nvCxnSpPr>
        <p:spPr bwMode="auto">
          <a:xfrm>
            <a:off x="1570038" y="1100138"/>
            <a:ext cx="3956050"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54280" name="ListLeanHorizontalTextTopic0"/>
          <p:cNvSpPr>
            <a:spLocks noGrp="1" noChangeArrowheads="1"/>
          </p:cNvSpPr>
          <p:nvPr>
            <p:ph type="body" idx="4294967295"/>
          </p:nvPr>
        </p:nvSpPr>
        <p:spPr>
          <a:xfrm>
            <a:off x="1546225" y="911863"/>
            <a:ext cx="3362325" cy="157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indent="0" eaLnBrk="1" hangingPunct="1">
              <a:lnSpc>
                <a:spcPct val="93000"/>
              </a:lnSpc>
              <a:spcBef>
                <a:spcPct val="0"/>
              </a:spcBef>
              <a:buClr>
                <a:schemeClr val="tx1"/>
              </a:buClr>
              <a:buFontTx/>
              <a:buNone/>
            </a:pPr>
            <a:r>
              <a:rPr lang="en-US" altLang="ru-RU" sz="1100" b="1" dirty="0" smtClean="0">
                <a:solidFill>
                  <a:srgbClr val="006060"/>
                </a:solidFill>
                <a:latin typeface="Century Gothic" panose="020B0502020202020204" pitchFamily="34" charset="0"/>
                <a:cs typeface="Arial" charset="0"/>
              </a:rPr>
              <a:t>Consumption structure</a:t>
            </a:r>
            <a:endParaRPr lang="de-DE" altLang="ru-RU" sz="1100" b="1" dirty="0" smtClean="0">
              <a:solidFill>
                <a:srgbClr val="006060"/>
              </a:solidFill>
              <a:latin typeface="Century Gothic" panose="020B0502020202020204" pitchFamily="34" charset="0"/>
              <a:cs typeface="Arial" charset="0"/>
            </a:endParaRPr>
          </a:p>
        </p:txBody>
      </p:sp>
      <p:cxnSp>
        <p:nvCxnSpPr>
          <p:cNvPr id="54281" name="Horizontal Line"/>
          <p:cNvCxnSpPr>
            <a:cxnSpLocks noChangeShapeType="1"/>
          </p:cNvCxnSpPr>
          <p:nvPr/>
        </p:nvCxnSpPr>
        <p:spPr bwMode="auto">
          <a:xfrm>
            <a:off x="5629275" y="1100138"/>
            <a:ext cx="3132138"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54282" name="ListLeanHorizontalTextTopic0"/>
          <p:cNvSpPr>
            <a:spLocks noGrp="1" noChangeArrowheads="1"/>
          </p:cNvSpPr>
          <p:nvPr>
            <p:ph type="body" idx="4294967295"/>
          </p:nvPr>
        </p:nvSpPr>
        <p:spPr>
          <a:xfrm>
            <a:off x="5629275" y="911863"/>
            <a:ext cx="3170238" cy="1574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indent="0">
              <a:lnSpc>
                <a:spcPct val="93000"/>
              </a:lnSpc>
              <a:spcBef>
                <a:spcPct val="0"/>
              </a:spcBef>
              <a:buClr>
                <a:schemeClr val="tx1"/>
              </a:buClr>
              <a:buNone/>
            </a:pPr>
            <a:r>
              <a:rPr lang="en-US" altLang="ru-RU" sz="1100" b="1" dirty="0" smtClean="0">
                <a:solidFill>
                  <a:srgbClr val="006060"/>
                </a:solidFill>
                <a:latin typeface="Century Gothic" panose="020B0502020202020204" pitchFamily="34" charset="0"/>
                <a:cs typeface="Arial" charset="0"/>
              </a:rPr>
              <a:t>Consumption</a:t>
            </a:r>
            <a:r>
              <a:rPr lang="ru-RU" altLang="ru-RU" sz="1100" b="1" dirty="0" smtClean="0">
                <a:solidFill>
                  <a:srgbClr val="006060"/>
                </a:solidFill>
                <a:latin typeface="Century Gothic" panose="020B0502020202020204" pitchFamily="34" charset="0"/>
                <a:cs typeface="Arial" charset="0"/>
              </a:rPr>
              <a:t> </a:t>
            </a:r>
            <a:r>
              <a:rPr lang="en-US" altLang="ru-RU" sz="1100" b="1" dirty="0" smtClean="0">
                <a:solidFill>
                  <a:srgbClr val="006060"/>
                </a:solidFill>
                <a:latin typeface="Century Gothic" panose="020B0502020202020204" pitchFamily="34" charset="0"/>
                <a:cs typeface="Arial" charset="0"/>
              </a:rPr>
              <a:t>[</a:t>
            </a:r>
            <a:r>
              <a:rPr lang="en-US" altLang="ru-RU" sz="1100" b="1" dirty="0" err="1" smtClean="0">
                <a:solidFill>
                  <a:srgbClr val="006060"/>
                </a:solidFill>
                <a:latin typeface="Century Gothic" panose="020B0502020202020204" pitchFamily="34" charset="0"/>
                <a:cs typeface="Arial" charset="0"/>
              </a:rPr>
              <a:t>mln</a:t>
            </a:r>
            <a:r>
              <a:rPr lang="en-US" altLang="ru-RU" sz="1100" b="1" dirty="0" smtClean="0">
                <a:solidFill>
                  <a:srgbClr val="006060"/>
                </a:solidFill>
                <a:latin typeface="Century Gothic" panose="020B0502020202020204" pitchFamily="34" charset="0"/>
                <a:cs typeface="Arial" charset="0"/>
              </a:rPr>
              <a:t> </a:t>
            </a:r>
            <a:r>
              <a:rPr lang="en-US" altLang="ru-RU" sz="1100" b="1" dirty="0" err="1" smtClean="0">
                <a:solidFill>
                  <a:srgbClr val="006060"/>
                </a:solidFill>
                <a:latin typeface="Century Gothic" panose="020B0502020202020204" pitchFamily="34" charset="0"/>
                <a:cs typeface="Arial" charset="0"/>
              </a:rPr>
              <a:t>pcs</a:t>
            </a:r>
            <a:r>
              <a:rPr lang="en-US" altLang="ru-RU" sz="1100" b="1" dirty="0" smtClean="0">
                <a:solidFill>
                  <a:srgbClr val="006060"/>
                </a:solidFill>
                <a:latin typeface="Century Gothic" panose="020B0502020202020204" pitchFamily="34" charset="0"/>
                <a:cs typeface="Arial" charset="0"/>
              </a:rPr>
              <a:t>]</a:t>
            </a:r>
            <a:endParaRPr lang="de-DE" altLang="ru-RU" sz="1100" b="1" dirty="0" smtClean="0">
              <a:solidFill>
                <a:srgbClr val="006060"/>
              </a:solidFill>
              <a:latin typeface="Century Gothic" panose="020B0502020202020204" pitchFamily="34" charset="0"/>
              <a:cs typeface="Arial" charset="0"/>
            </a:endParaRPr>
          </a:p>
        </p:txBody>
      </p:sp>
      <p:graphicFrame>
        <p:nvGraphicFramePr>
          <p:cNvPr id="54283" name="Объект 39"/>
          <p:cNvGraphicFramePr>
            <a:graphicFrameLocks/>
          </p:cNvGraphicFramePr>
          <p:nvPr>
            <p:custDataLst>
              <p:tags r:id="rId4"/>
            </p:custDataLst>
            <p:extLst>
              <p:ext uri="{D42A27DB-BD31-4B8C-83A1-F6EECF244321}">
                <p14:modId xmlns:p14="http://schemas.microsoft.com/office/powerpoint/2010/main" val="2805905640"/>
              </p:ext>
            </p:extLst>
          </p:nvPr>
        </p:nvGraphicFramePr>
        <p:xfrm>
          <a:off x="6593494" y="1216026"/>
          <a:ext cx="1381125" cy="1085850"/>
        </p:xfrm>
        <a:graphic>
          <a:graphicData uri="http://schemas.openxmlformats.org/presentationml/2006/ole">
            <mc:AlternateContent xmlns:mc="http://schemas.openxmlformats.org/markup-compatibility/2006">
              <mc:Choice xmlns:v="urn:schemas-microsoft-com:vml" Requires="v">
                <p:oleObj spid="_x0000_s14357" name="Диаграмма" r:id="rId24" imgW="1381190" imgH="1085940" progId="MSGraph.Chart.8">
                  <p:embed followColorScheme="full"/>
                </p:oleObj>
              </mc:Choice>
              <mc:Fallback>
                <p:oleObj name="Диаграмма" r:id="rId24" imgW="1381190" imgH="1085940" progId="MSGraph.Chart.8">
                  <p:embed followColorScheme="full"/>
                  <p:pic>
                    <p:nvPicPr>
                      <p:cNvPr id="0" name=""/>
                      <p:cNvPicPr>
                        <a:picLocks noChangeArrowheads="1"/>
                      </p:cNvPicPr>
                      <p:nvPr/>
                    </p:nvPicPr>
                    <p:blipFill>
                      <a:blip r:embed="rId25"/>
                      <a:srcRect/>
                      <a:stretch>
                        <a:fillRect/>
                      </a:stretch>
                    </p:blipFill>
                    <p:spPr bwMode="auto">
                      <a:xfrm>
                        <a:off x="6593494" y="1216026"/>
                        <a:ext cx="1381125"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284" name="Прямая соединительная линия 5"/>
          <p:cNvCxnSpPr>
            <a:cxnSpLocks noChangeShapeType="1"/>
          </p:cNvCxnSpPr>
          <p:nvPr>
            <p:custDataLst>
              <p:tags r:id="rId5"/>
            </p:custDataLst>
          </p:nvPr>
        </p:nvCxnSpPr>
        <p:spPr bwMode="auto">
          <a:xfrm>
            <a:off x="6623562" y="1412776"/>
            <a:ext cx="287339" cy="1"/>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5" name="Прямоугольник 43"/>
          <p:cNvSpPr>
            <a:spLocks noGrp="1" noChangeArrowheads="1"/>
          </p:cNvSpPr>
          <p:nvPr>
            <p:ph type="body" idx="4294967295"/>
            <p:custDataLst>
              <p:tags r:id="rId6"/>
            </p:custDataLst>
          </p:nvPr>
        </p:nvSpPr>
        <p:spPr>
          <a:xfrm>
            <a:off x="5652492" y="1887539"/>
            <a:ext cx="927100" cy="304800"/>
          </a:xfrm>
          <a:noFill/>
          <a:extLst>
            <a:ext uri="{91240B29-F687-4F45-9708-019B960494DF}">
              <a14:hiddenLine xmlns:a14="http://schemas.microsoft.com/office/drawing/2010/main" w="9525" algn="ctr">
                <a:solidFill>
                  <a:schemeClr val="tx1"/>
                </a:solidFill>
                <a:round/>
                <a:headEnd/>
                <a:tailEnd/>
              </a14:hiddenLine>
            </a:ext>
          </a:extLst>
        </p:spPr>
        <p:txBody>
          <a:bodyPr wrap="none" lIns="0" tIns="0" rIns="0" bIns="0" anchor="ctr"/>
          <a:lstStyle/>
          <a:p>
            <a:pPr marL="0" indent="0" algn="r" eaLnBrk="1" hangingPunct="1">
              <a:spcBef>
                <a:spcPct val="0"/>
              </a:spcBef>
              <a:buClrTx/>
              <a:buFontTx/>
              <a:buNone/>
            </a:pPr>
            <a:r>
              <a:rPr lang="en-US" sz="1000" dirty="0" smtClean="0">
                <a:latin typeface="Century Gothic" panose="020B0502020202020204" pitchFamily="34" charset="0"/>
              </a:rPr>
              <a:t>PP big bags</a:t>
            </a:r>
          </a:p>
          <a:p>
            <a:pPr marL="0" indent="0" algn="r" eaLnBrk="1" hangingPunct="1">
              <a:spcBef>
                <a:spcPct val="0"/>
              </a:spcBef>
              <a:buClrTx/>
              <a:buFontTx/>
              <a:buNone/>
            </a:pPr>
            <a:r>
              <a:rPr lang="en-US" altLang="ru-RU" sz="1000" dirty="0" smtClean="0">
                <a:latin typeface="Century Gothic" panose="020B0502020202020204" pitchFamily="34" charset="0"/>
                <a:sym typeface="Arial" charset="0"/>
              </a:rPr>
              <a:t>(38.300 t PP)</a:t>
            </a:r>
            <a:endParaRPr lang="ru-RU" altLang="ru-RU" sz="1000" dirty="0" smtClean="0">
              <a:latin typeface="Century Gothic" panose="020B0502020202020204" pitchFamily="34" charset="0"/>
              <a:sym typeface="Arial" charset="0"/>
            </a:endParaRPr>
          </a:p>
        </p:txBody>
      </p:sp>
      <p:sp>
        <p:nvSpPr>
          <p:cNvPr id="54286" name="Текст 7"/>
          <p:cNvSpPr>
            <a:spLocks noGrp="1"/>
          </p:cNvSpPr>
          <p:nvPr>
            <p:ph type="body" idx="4294967295"/>
            <p:custDataLst>
              <p:tags r:id="rId7"/>
            </p:custDataLst>
          </p:nvPr>
        </p:nvSpPr>
        <p:spPr>
          <a:xfrm>
            <a:off x="5341323" y="1260377"/>
            <a:ext cx="1228725" cy="304800"/>
          </a:xfrm>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indent="0" algn="r">
              <a:spcBef>
                <a:spcPct val="0"/>
              </a:spcBef>
              <a:buFont typeface="Wingdings" pitchFamily="2" charset="2"/>
              <a:buNone/>
            </a:pPr>
            <a:r>
              <a:rPr lang="en-US" sz="1000" dirty="0" smtClean="0">
                <a:latin typeface="Century Gothic" panose="020B0502020202020204" pitchFamily="34" charset="0"/>
              </a:rPr>
              <a:t>Big bags </a:t>
            </a:r>
          </a:p>
          <a:p>
            <a:pPr marL="0" indent="0" algn="r">
              <a:spcBef>
                <a:spcPct val="0"/>
              </a:spcBef>
              <a:buFont typeface="Wingdings" pitchFamily="2" charset="2"/>
              <a:buNone/>
            </a:pPr>
            <a:r>
              <a:rPr lang="en-US" sz="1000" dirty="0" smtClean="0">
                <a:latin typeface="Century Gothic" panose="020B0502020202020204" pitchFamily="34" charset="0"/>
              </a:rPr>
              <a:t>Net import (6.600 t)</a:t>
            </a:r>
            <a:endParaRPr lang="ru-RU" altLang="ru-RU" sz="1000" dirty="0" smtClean="0">
              <a:latin typeface="Century Gothic" panose="020B0502020202020204" pitchFamily="34" charset="0"/>
              <a:sym typeface="Arial" charset="0"/>
            </a:endParaRPr>
          </a:p>
        </p:txBody>
      </p:sp>
      <p:sp>
        <p:nvSpPr>
          <p:cNvPr id="54287" name="Прямоугольник 47"/>
          <p:cNvSpPr>
            <a:spLocks noGrp="1" noChangeArrowheads="1"/>
          </p:cNvSpPr>
          <p:nvPr>
            <p:ph type="body" idx="4294967295"/>
            <p:custDataLst>
              <p:tags r:id="rId8"/>
            </p:custDataLst>
          </p:nvPr>
        </p:nvSpPr>
        <p:spPr bwMode="gray">
          <a:xfrm>
            <a:off x="7093790" y="1101726"/>
            <a:ext cx="174625" cy="152400"/>
          </a:xfrm>
          <a:noFill/>
          <a:extLst>
            <a:ext uri="{91240B29-F687-4F45-9708-019B960494DF}">
              <a14:hiddenLine xmlns:a14="http://schemas.microsoft.com/office/drawing/2010/main" w="9525" algn="ctr">
                <a:solidFill>
                  <a:schemeClr val="tx1"/>
                </a:solidFill>
                <a:round/>
                <a:headEnd/>
                <a:tailEnd/>
              </a14:hiddenLine>
            </a:ext>
          </a:extLst>
        </p:spPr>
        <p:txBody>
          <a:bodyPr wrap="none" lIns="17463" tIns="0" rIns="17463" bIns="0" anchor="b"/>
          <a:lstStyle/>
          <a:p>
            <a:pPr marL="0" indent="0" algn="ctr" eaLnBrk="1" hangingPunct="1">
              <a:spcBef>
                <a:spcPct val="0"/>
              </a:spcBef>
              <a:buClrTx/>
              <a:buFontTx/>
              <a:buNone/>
            </a:pPr>
            <a:fld id="{F30EF422-B07D-43FB-B5F3-AC10334AF9A4}" type="datetime'''''''''''''''''3''''''''''6'''''''''''''''''">
              <a:rPr lang="en-US" sz="1000" smtClean="0"/>
              <a:pPr marL="0" indent="0" algn="ctr" eaLnBrk="1" hangingPunct="1">
                <a:spcBef>
                  <a:spcPct val="0"/>
                </a:spcBef>
                <a:buClrTx/>
                <a:buFontTx/>
                <a:buNone/>
              </a:pPr>
              <a:t>36</a:t>
            </a:fld>
            <a:endParaRPr lang="ru-RU" altLang="ru-RU" sz="1000" dirty="0" smtClean="0">
              <a:sym typeface="Arial" charset="0"/>
            </a:endParaRPr>
          </a:p>
        </p:txBody>
      </p:sp>
      <p:sp>
        <p:nvSpPr>
          <p:cNvPr id="54291" name="Объект 2"/>
          <p:cNvSpPr>
            <a:spLocks noGrp="1"/>
          </p:cNvSpPr>
          <p:nvPr>
            <p:ph type="body" idx="4294967295"/>
          </p:nvPr>
        </p:nvSpPr>
        <p:spPr>
          <a:xfrm>
            <a:off x="3005137" y="1182228"/>
            <a:ext cx="2214563" cy="1973263"/>
          </a:xfrm>
          <a:noFill/>
        </p:spPr>
        <p:txBody>
          <a:bodyPr/>
          <a:lstStyle/>
          <a:p>
            <a:pPr marL="171450" indent="-171450">
              <a:spcBef>
                <a:spcPts val="300"/>
              </a:spcBef>
              <a:buFont typeface="Arial" charset="0"/>
              <a:buChar char="•"/>
            </a:pPr>
            <a:r>
              <a:rPr lang="en-US" altLang="ru-RU" sz="1000" dirty="0" smtClean="0">
                <a:latin typeface="Century Gothic" panose="020B0502020202020204" pitchFamily="34" charset="0"/>
              </a:rPr>
              <a:t>Potential demand for big bags lies in increased use of railroads to transport fertilizers</a:t>
            </a:r>
            <a:endParaRPr lang="ru-RU" altLang="ru-RU" sz="1000" dirty="0" smtClean="0">
              <a:latin typeface="Century Gothic" panose="020B0502020202020204" pitchFamily="34" charset="0"/>
            </a:endParaRPr>
          </a:p>
          <a:p>
            <a:pPr marL="171450" indent="-171450">
              <a:spcBef>
                <a:spcPts val="300"/>
              </a:spcBef>
              <a:buFont typeface="Arial" charset="0"/>
              <a:buChar char="•"/>
            </a:pPr>
            <a:r>
              <a:rPr lang="en-US" altLang="ru-RU" sz="1000" dirty="0" smtClean="0">
                <a:latin typeface="Century Gothic" panose="020B0502020202020204" pitchFamily="34" charset="0"/>
              </a:rPr>
              <a:t>Big bag advantages</a:t>
            </a:r>
            <a:r>
              <a:rPr lang="ru-RU" altLang="ru-RU" sz="1000" dirty="0" smtClean="0">
                <a:latin typeface="Century Gothic" panose="020B0502020202020204" pitchFamily="34" charset="0"/>
              </a:rPr>
              <a:t> – </a:t>
            </a:r>
            <a:r>
              <a:rPr lang="en-US" altLang="ru-RU" sz="1000" dirty="0" smtClean="0">
                <a:latin typeface="Century Gothic" panose="020B0502020202020204" pitchFamily="34" charset="0"/>
              </a:rPr>
              <a:t>automated loading/embarking</a:t>
            </a:r>
            <a:r>
              <a:rPr lang="ru-RU" altLang="ru-RU" sz="1000" dirty="0" smtClean="0">
                <a:latin typeface="Century Gothic" panose="020B0502020202020204" pitchFamily="34" charset="0"/>
              </a:rPr>
              <a:t>, </a:t>
            </a:r>
            <a:r>
              <a:rPr lang="en-US" altLang="ru-RU" sz="1000" dirty="0" smtClean="0">
                <a:latin typeface="Century Gothic" panose="020B0502020202020204" pitchFamily="34" charset="0"/>
              </a:rPr>
              <a:t>special vehicles</a:t>
            </a:r>
            <a:r>
              <a:rPr lang="ru-RU" altLang="ru-RU" sz="1000" dirty="0" smtClean="0">
                <a:latin typeface="Century Gothic" panose="020B0502020202020204" pitchFamily="34" charset="0"/>
              </a:rPr>
              <a:t>; </a:t>
            </a:r>
            <a:r>
              <a:rPr lang="en-US" altLang="ru-RU" sz="1000" dirty="0" smtClean="0">
                <a:latin typeface="Century Gothic" panose="020B0502020202020204" pitchFamily="34" charset="0"/>
              </a:rPr>
              <a:t>easy storage</a:t>
            </a:r>
            <a:endParaRPr lang="ru-RU" altLang="ru-RU" sz="1000" dirty="0" smtClean="0">
              <a:latin typeface="Century Gothic" panose="020B0502020202020204" pitchFamily="34" charset="0"/>
            </a:endParaRPr>
          </a:p>
          <a:p>
            <a:pPr marL="171450" indent="-171450">
              <a:spcBef>
                <a:spcPts val="300"/>
              </a:spcBef>
              <a:buFont typeface="Arial" charset="0"/>
              <a:buChar char="•"/>
            </a:pPr>
            <a:r>
              <a:rPr lang="en-US" altLang="ru-RU" sz="1000" dirty="0" smtClean="0">
                <a:latin typeface="Century Gothic" panose="020B0502020202020204" pitchFamily="34" charset="0"/>
              </a:rPr>
              <a:t>Processability</a:t>
            </a:r>
            <a:r>
              <a:rPr lang="ru-RU" altLang="ru-RU" sz="1000" dirty="0" smtClean="0">
                <a:latin typeface="Century Gothic" panose="020B0502020202020204" pitchFamily="34" charset="0"/>
              </a:rPr>
              <a:t>/ </a:t>
            </a:r>
            <a:r>
              <a:rPr lang="en-US" altLang="ru-RU" sz="1000" dirty="0" smtClean="0">
                <a:latin typeface="Century Gothic" panose="020B0502020202020204" pitchFamily="34" charset="0"/>
              </a:rPr>
              <a:t>diverse features</a:t>
            </a:r>
            <a:endParaRPr lang="ru-RU" altLang="ru-RU" sz="1000" dirty="0" smtClean="0">
              <a:latin typeface="Century Gothic" panose="020B0502020202020204" pitchFamily="34" charset="0"/>
            </a:endParaRPr>
          </a:p>
        </p:txBody>
      </p:sp>
      <p:graphicFrame>
        <p:nvGraphicFramePr>
          <p:cNvPr id="54317" name="Объект 93"/>
          <p:cNvGraphicFramePr>
            <a:graphicFrameLocks/>
          </p:cNvGraphicFramePr>
          <p:nvPr>
            <p:custDataLst>
              <p:tags r:id="rId9"/>
            </p:custDataLst>
            <p:extLst>
              <p:ext uri="{D42A27DB-BD31-4B8C-83A1-F6EECF244321}">
                <p14:modId xmlns:p14="http://schemas.microsoft.com/office/powerpoint/2010/main" val="1403191903"/>
              </p:ext>
            </p:extLst>
          </p:nvPr>
        </p:nvGraphicFramePr>
        <p:xfrm>
          <a:off x="1279525" y="1173163"/>
          <a:ext cx="1638300" cy="1638300"/>
        </p:xfrm>
        <a:graphic>
          <a:graphicData uri="http://schemas.openxmlformats.org/presentationml/2006/ole">
            <mc:AlternateContent xmlns:mc="http://schemas.openxmlformats.org/markup-compatibility/2006">
              <mc:Choice xmlns:v="urn:schemas-microsoft-com:vml" Requires="v">
                <p:oleObj spid="_x0000_s14358" name="Диаграмма" r:id="rId26" imgW="1638356" imgH="1638360" progId="MSGraph.Chart.8">
                  <p:embed followColorScheme="full"/>
                </p:oleObj>
              </mc:Choice>
              <mc:Fallback>
                <p:oleObj name="Диаграмма" r:id="rId26" imgW="1638356" imgH="1638360" progId="MSGraph.Chart.8">
                  <p:embed followColorScheme="full"/>
                  <p:pic>
                    <p:nvPicPr>
                      <p:cNvPr id="0" name=""/>
                      <p:cNvPicPr>
                        <a:picLocks noChangeArrowheads="1"/>
                      </p:cNvPicPr>
                      <p:nvPr/>
                    </p:nvPicPr>
                    <p:blipFill>
                      <a:blip r:embed="rId27"/>
                      <a:srcRect/>
                      <a:stretch>
                        <a:fillRect/>
                      </a:stretch>
                    </p:blipFill>
                    <p:spPr bwMode="auto">
                      <a:xfrm>
                        <a:off x="1279525" y="1173163"/>
                        <a:ext cx="1638300"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318" name="Текст 40"/>
          <p:cNvSpPr>
            <a:spLocks noGrp="1"/>
          </p:cNvSpPr>
          <p:nvPr>
            <p:custDataLst>
              <p:tags r:id="rId10"/>
            </p:custDataLst>
          </p:nvPr>
        </p:nvSpPr>
        <p:spPr bwMode="gray">
          <a:xfrm>
            <a:off x="1454150" y="1758951"/>
            <a:ext cx="2873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fld id="{BB8625AC-DE92-4594-A840-9F3AB415B89D}" type="datetime'''''''''4''''''''''''0''''''''''''''%'''''''''">
              <a:rPr lang="en-US" sz="1000" b="0">
                <a:sym typeface="Arial" charset="0"/>
              </a:rPr>
              <a:pPr algn="ctr" eaLnBrk="0" hangingPunct="0">
                <a:buClr>
                  <a:schemeClr val="tx2"/>
                </a:buClr>
                <a:buFont typeface="Wingdings" pitchFamily="2" charset="2"/>
                <a:buNone/>
              </a:pPr>
              <a:t>40%</a:t>
            </a:fld>
            <a:endParaRPr lang="ru-RU" sz="1000" b="0" dirty="0">
              <a:sym typeface="Arial" charset="0"/>
            </a:endParaRPr>
          </a:p>
        </p:txBody>
      </p:sp>
      <p:sp>
        <p:nvSpPr>
          <p:cNvPr id="54319" name="Текст 39"/>
          <p:cNvSpPr>
            <a:spLocks noGrp="1"/>
          </p:cNvSpPr>
          <p:nvPr>
            <p:custDataLst>
              <p:tags r:id="rId11"/>
            </p:custDataLst>
          </p:nvPr>
        </p:nvSpPr>
        <p:spPr bwMode="gray">
          <a:xfrm>
            <a:off x="1824038" y="2476501"/>
            <a:ext cx="287337"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fld id="{8FB1ED7D-A1B4-4393-8A74-B1851635A013}" type="datetime'''''''''''''''1''2''''''''''''%'''''''">
              <a:rPr lang="en-US" sz="1000" b="0">
                <a:sym typeface="Arial" charset="0"/>
              </a:rPr>
              <a:pPr algn="ctr" eaLnBrk="0" hangingPunct="0">
                <a:buClr>
                  <a:schemeClr val="tx2"/>
                </a:buClr>
                <a:buFont typeface="Wingdings" pitchFamily="2" charset="2"/>
                <a:buNone/>
              </a:pPr>
              <a:t>12%</a:t>
            </a:fld>
            <a:endParaRPr lang="ru-RU" sz="1000" b="0" dirty="0">
              <a:sym typeface="Arial" charset="0"/>
            </a:endParaRPr>
          </a:p>
        </p:txBody>
      </p:sp>
      <p:sp>
        <p:nvSpPr>
          <p:cNvPr id="54320" name="Прямоугольник 95"/>
          <p:cNvSpPr>
            <a:spLocks noChangeArrowheads="1"/>
          </p:cNvSpPr>
          <p:nvPr>
            <p:custDataLst>
              <p:tags r:id="rId12"/>
            </p:custDataLst>
          </p:nvPr>
        </p:nvSpPr>
        <p:spPr bwMode="gray">
          <a:xfrm>
            <a:off x="2513013" y="1890713"/>
            <a:ext cx="2873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fld id="{7D370C1B-2B93-4FBA-85DE-2127B95594C5}" type="datetime'''''''''''''''''''''''''''''''''''''48%'''''''''''">
              <a:rPr lang="en-US" sz="1000" b="0">
                <a:solidFill>
                  <a:schemeClr val="bg1"/>
                </a:solidFill>
              </a:rPr>
              <a:pPr algn="ctr"/>
              <a:t>48%</a:t>
            </a:fld>
            <a:endParaRPr lang="ru-RU" sz="1000" b="0" dirty="0">
              <a:solidFill>
                <a:schemeClr val="bg1"/>
              </a:solidFill>
              <a:sym typeface="Arial" charset="0"/>
            </a:endParaRPr>
          </a:p>
        </p:txBody>
      </p:sp>
      <p:sp>
        <p:nvSpPr>
          <p:cNvPr id="54321" name="Прямоугольник 96"/>
          <p:cNvSpPr>
            <a:spLocks noChangeArrowheads="1"/>
          </p:cNvSpPr>
          <p:nvPr>
            <p:custDataLst>
              <p:tags r:id="rId13"/>
            </p:custDataLst>
          </p:nvPr>
        </p:nvSpPr>
        <p:spPr bwMode="auto">
          <a:xfrm>
            <a:off x="1273175" y="3105151"/>
            <a:ext cx="160338" cy="120650"/>
          </a:xfrm>
          <a:prstGeom prst="rect">
            <a:avLst/>
          </a:prstGeom>
          <a:solidFill>
            <a:srgbClr val="9DB1C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dirty="0"/>
          </a:p>
        </p:txBody>
      </p:sp>
      <p:sp>
        <p:nvSpPr>
          <p:cNvPr id="54322" name="Прямоугольник 99"/>
          <p:cNvSpPr>
            <a:spLocks noChangeArrowheads="1"/>
          </p:cNvSpPr>
          <p:nvPr>
            <p:custDataLst>
              <p:tags r:id="rId14"/>
            </p:custDataLst>
          </p:nvPr>
        </p:nvSpPr>
        <p:spPr bwMode="auto">
          <a:xfrm>
            <a:off x="1273175" y="3292476"/>
            <a:ext cx="160338" cy="120650"/>
          </a:xfrm>
          <a:prstGeom prst="rect">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dirty="0"/>
          </a:p>
        </p:txBody>
      </p:sp>
      <p:sp>
        <p:nvSpPr>
          <p:cNvPr id="54323" name="Прямоугольник 97"/>
          <p:cNvSpPr>
            <a:spLocks noChangeArrowheads="1"/>
          </p:cNvSpPr>
          <p:nvPr>
            <p:custDataLst>
              <p:tags r:id="rId15"/>
            </p:custDataLst>
          </p:nvPr>
        </p:nvSpPr>
        <p:spPr bwMode="auto">
          <a:xfrm>
            <a:off x="1273175" y="2917826"/>
            <a:ext cx="160338" cy="120650"/>
          </a:xfrm>
          <a:prstGeom prst="rect">
            <a:avLst/>
          </a:prstGeom>
          <a:solidFill>
            <a:srgbClr val="80808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dirty="0"/>
          </a:p>
        </p:txBody>
      </p:sp>
      <p:sp>
        <p:nvSpPr>
          <p:cNvPr id="54324" name="Прямоугольник 103"/>
          <p:cNvSpPr>
            <a:spLocks noChangeArrowheads="1"/>
          </p:cNvSpPr>
          <p:nvPr>
            <p:custDataLst>
              <p:tags r:id="rId16"/>
            </p:custDataLst>
          </p:nvPr>
        </p:nvSpPr>
        <p:spPr bwMode="auto">
          <a:xfrm>
            <a:off x="1484313" y="3289301"/>
            <a:ext cx="28781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b="0" dirty="0" smtClean="0">
                <a:latin typeface="Century Gothic" panose="020B0502020202020204" pitchFamily="34" charset="0"/>
              </a:rPr>
              <a:t>mining and metals, building materials, grain, flour</a:t>
            </a:r>
            <a:endParaRPr lang="ru-RU" sz="900" b="0" dirty="0">
              <a:latin typeface="Century Gothic" panose="020B0502020202020204" pitchFamily="34" charset="0"/>
              <a:sym typeface="Arial" charset="0"/>
            </a:endParaRPr>
          </a:p>
        </p:txBody>
      </p:sp>
      <p:sp>
        <p:nvSpPr>
          <p:cNvPr id="54325" name="Прямоугольник 101"/>
          <p:cNvSpPr>
            <a:spLocks noChangeArrowheads="1"/>
          </p:cNvSpPr>
          <p:nvPr>
            <p:custDataLst>
              <p:tags r:id="rId17"/>
            </p:custDataLst>
          </p:nvPr>
        </p:nvSpPr>
        <p:spPr bwMode="auto">
          <a:xfrm>
            <a:off x="1484313" y="3101976"/>
            <a:ext cx="15192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b="0" dirty="0" smtClean="0">
                <a:latin typeface="Century Gothic" panose="020B0502020202020204" pitchFamily="34" charset="0"/>
              </a:rPr>
              <a:t>granulated polymers</a:t>
            </a:r>
            <a:endParaRPr lang="ru-RU" sz="900" b="0" dirty="0">
              <a:latin typeface="Century Gothic" panose="020B0502020202020204" pitchFamily="34" charset="0"/>
              <a:sym typeface="Arial" charset="0"/>
            </a:endParaRPr>
          </a:p>
        </p:txBody>
      </p:sp>
      <p:sp>
        <p:nvSpPr>
          <p:cNvPr id="54326" name="Прямоугольник 100"/>
          <p:cNvSpPr>
            <a:spLocks noChangeArrowheads="1"/>
          </p:cNvSpPr>
          <p:nvPr>
            <p:custDataLst>
              <p:tags r:id="rId18"/>
            </p:custDataLst>
          </p:nvPr>
        </p:nvSpPr>
        <p:spPr bwMode="auto">
          <a:xfrm>
            <a:off x="1484313" y="2914651"/>
            <a:ext cx="133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b="0" dirty="0" smtClean="0">
                <a:latin typeface="Century Gothic" panose="020B0502020202020204" pitchFamily="34" charset="0"/>
              </a:rPr>
              <a:t>fertilizers</a:t>
            </a:r>
            <a:endParaRPr lang="ru-RU" sz="900" b="0" dirty="0">
              <a:latin typeface="Century Gothic" panose="020B0502020202020204" pitchFamily="34" charset="0"/>
              <a:sym typeface="Arial" charset="0"/>
            </a:endParaRPr>
          </a:p>
        </p:txBody>
      </p:sp>
      <p:sp>
        <p:nvSpPr>
          <p:cNvPr id="4" name="TextBox 3"/>
          <p:cNvSpPr txBox="1"/>
          <p:nvPr/>
        </p:nvSpPr>
        <p:spPr>
          <a:xfrm>
            <a:off x="4788025" y="2674264"/>
            <a:ext cx="4248471" cy="861774"/>
          </a:xfrm>
          <a:prstGeom prst="rect">
            <a:avLst/>
          </a:prstGeom>
          <a:noFill/>
        </p:spPr>
        <p:txBody>
          <a:bodyPr wrap="square" rtlCol="0">
            <a:spAutoFit/>
          </a:bodyPr>
          <a:lstStyle/>
          <a:p>
            <a:r>
              <a:rPr lang="en-US" sz="1000" dirty="0" smtClean="0">
                <a:latin typeface="Century Gothic" panose="020B0502020202020204" pitchFamily="34" charset="0"/>
              </a:rPr>
              <a:t>The fertilizer market has started to replace packaging with big bags</a:t>
            </a:r>
            <a:r>
              <a:rPr lang="ru-RU" sz="1000" dirty="0" smtClean="0">
                <a:latin typeface="Century Gothic" panose="020B0502020202020204" pitchFamily="34" charset="0"/>
              </a:rPr>
              <a:t>.</a:t>
            </a:r>
            <a:r>
              <a:rPr lang="en-US" sz="1000" dirty="0" smtClean="0">
                <a:latin typeface="Century Gothic" panose="020B0502020202020204" pitchFamily="34" charset="0"/>
              </a:rPr>
              <a:t> The</a:t>
            </a:r>
            <a:r>
              <a:rPr lang="ru-RU" sz="1000" dirty="0" smtClean="0">
                <a:latin typeface="Century Gothic" panose="020B0502020202020204" pitchFamily="34" charset="0"/>
              </a:rPr>
              <a:t> </a:t>
            </a:r>
            <a:r>
              <a:rPr lang="en-US" sz="1000" dirty="0" smtClean="0">
                <a:latin typeface="Century Gothic" panose="020B0502020202020204" pitchFamily="34" charset="0"/>
              </a:rPr>
              <a:t>fertilizer market is </a:t>
            </a:r>
            <a:r>
              <a:rPr lang="ru-RU" sz="1000" dirty="0" smtClean="0">
                <a:latin typeface="Century Gothic" panose="020B0502020202020204" pitchFamily="34" charset="0"/>
              </a:rPr>
              <a:t>~6 </a:t>
            </a:r>
            <a:r>
              <a:rPr lang="en-US" sz="1000" dirty="0" err="1" smtClean="0">
                <a:latin typeface="Century Gothic" panose="020B0502020202020204" pitchFamily="34" charset="0"/>
              </a:rPr>
              <a:t>mln</a:t>
            </a:r>
            <a:r>
              <a:rPr lang="en-US" sz="1000" dirty="0" smtClean="0">
                <a:latin typeface="Century Gothic" panose="020B0502020202020204" pitchFamily="34" charset="0"/>
              </a:rPr>
              <a:t> ton</a:t>
            </a:r>
            <a:r>
              <a:rPr lang="ru-RU" sz="1000" dirty="0" smtClean="0">
                <a:latin typeface="Century Gothic" panose="020B0502020202020204" pitchFamily="34" charset="0"/>
              </a:rPr>
              <a:t>, </a:t>
            </a:r>
            <a:r>
              <a:rPr lang="en-US" sz="1000" dirty="0" smtClean="0">
                <a:latin typeface="Century Gothic" panose="020B0502020202020204" pitchFamily="34" charset="0"/>
              </a:rPr>
              <a:t>it adds 12 </a:t>
            </a:r>
            <a:r>
              <a:rPr lang="en-US" sz="1000" dirty="0" err="1" smtClean="0">
                <a:latin typeface="Century Gothic" panose="020B0502020202020204" pitchFamily="34" charset="0"/>
              </a:rPr>
              <a:t>mln</a:t>
            </a:r>
            <a:r>
              <a:rPr lang="en-US" sz="1000" dirty="0" smtClean="0">
                <a:latin typeface="Century Gothic" panose="020B0502020202020204" pitchFamily="34" charset="0"/>
              </a:rPr>
              <a:t> big bags to potential use</a:t>
            </a:r>
            <a:r>
              <a:rPr lang="ru-RU" sz="1000" dirty="0" smtClean="0">
                <a:latin typeface="Century Gothic" panose="020B0502020202020204" pitchFamily="34" charset="0"/>
              </a:rPr>
              <a:t>.</a:t>
            </a:r>
          </a:p>
          <a:p>
            <a:endParaRPr lang="ru-RU" sz="1000" dirty="0">
              <a:latin typeface="Century Gothic" panose="020B0502020202020204" pitchFamily="34" charset="0"/>
            </a:endParaRPr>
          </a:p>
          <a:p>
            <a:r>
              <a:rPr lang="en-US" sz="1000" dirty="0" smtClean="0">
                <a:latin typeface="Century Gothic" panose="020B0502020202020204" pitchFamily="34" charset="0"/>
              </a:rPr>
              <a:t>Anticipated annual average growth of the sector</a:t>
            </a:r>
            <a:endParaRPr lang="ru-RU" sz="1000" dirty="0">
              <a:latin typeface="Century Gothic" panose="020B0502020202020204" pitchFamily="34" charset="0"/>
            </a:endParaRPr>
          </a:p>
        </p:txBody>
      </p:sp>
      <p:sp>
        <p:nvSpPr>
          <p:cNvPr id="65" name="Прямоугольник 64"/>
          <p:cNvSpPr/>
          <p:nvPr/>
        </p:nvSpPr>
        <p:spPr>
          <a:xfrm>
            <a:off x="188282" y="286165"/>
            <a:ext cx="9009535" cy="646331"/>
          </a:xfrm>
          <a:prstGeom prst="rect">
            <a:avLst/>
          </a:prstGeom>
        </p:spPr>
        <p:txBody>
          <a:bodyPr wrap="square">
            <a:spAutoFit/>
          </a:bodyPr>
          <a:lstStyle/>
          <a:p>
            <a:pPr defTabSz="955675"/>
            <a:r>
              <a:rPr lang="en-US" b="1" dirty="0" smtClean="0">
                <a:latin typeface="Century Gothic" panose="020B0502020202020204" pitchFamily="34" charset="0"/>
              </a:rPr>
              <a:t>Polymers processing investment</a:t>
            </a:r>
            <a:endParaRPr lang="ru-RU" b="1" dirty="0" smtClean="0">
              <a:latin typeface="Century Gothic" panose="020B0502020202020204" pitchFamily="34" charset="0"/>
            </a:endParaRPr>
          </a:p>
          <a:p>
            <a:pPr defTabSz="955675"/>
            <a:r>
              <a:rPr lang="en-US" b="1" dirty="0" smtClean="0">
                <a:latin typeface="Century Gothic" panose="020B0502020202020204" pitchFamily="34" charset="0"/>
              </a:rPr>
              <a:t>Big bags production</a:t>
            </a:r>
            <a:r>
              <a:rPr lang="ru-RU" b="1" dirty="0" smtClean="0">
                <a:solidFill>
                  <a:schemeClr val="tx2">
                    <a:lumMod val="50000"/>
                  </a:schemeClr>
                </a:solidFill>
                <a:latin typeface="Century Gothic" panose="020B0502020202020204" pitchFamily="34" charset="0"/>
              </a:rPr>
              <a:t>*</a:t>
            </a:r>
            <a:r>
              <a:rPr lang="ru-RU" b="1" dirty="0" smtClean="0">
                <a:latin typeface="Century Gothic" panose="020B0502020202020204" pitchFamily="34" charset="0"/>
              </a:rPr>
              <a:t> </a:t>
            </a:r>
            <a:endParaRPr lang="ru-RU" b="1" dirty="0">
              <a:latin typeface="Century Gothic" panose="020B0502020202020204" pitchFamily="34" charset="0"/>
            </a:endParaRPr>
          </a:p>
        </p:txBody>
      </p:sp>
      <p:cxnSp>
        <p:nvCxnSpPr>
          <p:cNvPr id="32" name="Прямая соединительная линия 31"/>
          <p:cNvCxnSpPr/>
          <p:nvPr/>
        </p:nvCxnSpPr>
        <p:spPr bwMode="auto">
          <a:xfrm>
            <a:off x="1460500" y="3666300"/>
            <a:ext cx="30892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Прямая соединительная линия 32"/>
          <p:cNvCxnSpPr/>
          <p:nvPr/>
        </p:nvCxnSpPr>
        <p:spPr bwMode="auto">
          <a:xfrm>
            <a:off x="4686300" y="3666300"/>
            <a:ext cx="37750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Прямоугольник 103"/>
          <p:cNvSpPr>
            <a:spLocks noChangeArrowheads="1"/>
          </p:cNvSpPr>
          <p:nvPr>
            <p:custDataLst>
              <p:tags r:id="rId19"/>
            </p:custDataLst>
          </p:nvPr>
        </p:nvSpPr>
        <p:spPr bwMode="auto">
          <a:xfrm>
            <a:off x="1504950" y="5849938"/>
            <a:ext cx="28781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u-RU" sz="900" b="0" dirty="0">
              <a:sym typeface="Arial" charset="0"/>
            </a:endParaRPr>
          </a:p>
        </p:txBody>
      </p:sp>
      <p:cxnSp>
        <p:nvCxnSpPr>
          <p:cNvPr id="35" name="Horizontal Line"/>
          <p:cNvCxnSpPr>
            <a:cxnSpLocks noChangeShapeType="1"/>
          </p:cNvCxnSpPr>
          <p:nvPr/>
        </p:nvCxnSpPr>
        <p:spPr bwMode="auto">
          <a:xfrm>
            <a:off x="1211263" y="3977315"/>
            <a:ext cx="7440612"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36" name="ListLeanHorizontalTextTopic0"/>
          <p:cNvSpPr txBox="1">
            <a:spLocks noChangeArrowheads="1"/>
          </p:cNvSpPr>
          <p:nvPr/>
        </p:nvSpPr>
        <p:spPr bwMode="auto">
          <a:xfrm>
            <a:off x="1187450" y="3789040"/>
            <a:ext cx="33623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pPr>
            <a:r>
              <a:rPr lang="en-US" altLang="ru-RU" sz="1100" b="1" kern="0" dirty="0" smtClean="0">
                <a:solidFill>
                  <a:srgbClr val="006060"/>
                </a:solidFill>
                <a:latin typeface="Century Gothic" panose="020B0502020202020204" pitchFamily="34" charset="0"/>
                <a:cs typeface="Arial" charset="0"/>
              </a:rPr>
              <a:t>Return on investment*</a:t>
            </a:r>
            <a:endParaRPr lang="de-DE" altLang="ru-RU" sz="1100" b="1" kern="0" dirty="0" smtClean="0">
              <a:solidFill>
                <a:srgbClr val="006060"/>
              </a:solidFill>
              <a:latin typeface="Century Gothic" panose="020B0502020202020204" pitchFamily="34" charset="0"/>
              <a:cs typeface="Arial" charset="0"/>
            </a:endParaRPr>
          </a:p>
        </p:txBody>
      </p:sp>
      <p:sp>
        <p:nvSpPr>
          <p:cNvPr id="37" name="Объект 2"/>
          <p:cNvSpPr txBox="1">
            <a:spLocks/>
          </p:cNvSpPr>
          <p:nvPr/>
        </p:nvSpPr>
        <p:spPr bwMode="auto">
          <a:xfrm>
            <a:off x="1187450" y="3933484"/>
            <a:ext cx="3353693" cy="2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latin typeface="Century Gothic" panose="020B0502020202020204" pitchFamily="34" charset="0"/>
              </a:rPr>
              <a:t>:</a:t>
            </a:r>
          </a:p>
          <a:p>
            <a:pPr marL="0" indent="0">
              <a:spcBef>
                <a:spcPts val="600"/>
              </a:spcBef>
              <a:buNone/>
            </a:pPr>
            <a:r>
              <a:rPr lang="en-US" altLang="ru-RU" sz="1000" b="1" kern="0" dirty="0" smtClean="0">
                <a:latin typeface="Century Gothic" panose="020B0502020202020204" pitchFamily="34" charset="0"/>
              </a:rPr>
              <a:t>Processing capacity</a:t>
            </a:r>
            <a:r>
              <a:rPr lang="ru-RU" altLang="ru-RU" sz="1000" b="1" kern="0" dirty="0" smtClean="0">
                <a:latin typeface="Century Gothic" panose="020B0502020202020204" pitchFamily="34" charset="0"/>
              </a:rPr>
              <a:t>:</a:t>
            </a:r>
          </a:p>
          <a:p>
            <a:pPr>
              <a:spcBef>
                <a:spcPts val="600"/>
              </a:spcBef>
            </a:pPr>
            <a:r>
              <a:rPr lang="ru-RU" altLang="ru-RU" sz="1000" kern="0" dirty="0" smtClean="0">
                <a:latin typeface="Century Gothic" panose="020B0502020202020204" pitchFamily="34" charset="0"/>
              </a:rPr>
              <a:t>5000 </a:t>
            </a:r>
            <a:r>
              <a:rPr lang="en-US" altLang="ru-RU" sz="1000" kern="0" dirty="0" smtClean="0">
                <a:latin typeface="Century Gothic" panose="020B0502020202020204" pitchFamily="34" charset="0"/>
              </a:rPr>
              <a:t>ton per year</a:t>
            </a:r>
            <a:endParaRPr lang="ru-RU" altLang="ru-RU" sz="1000" kern="0" dirty="0" smtClean="0">
              <a:latin typeface="Century Gothic" panose="020B0502020202020204" pitchFamily="34" charset="0"/>
            </a:endParaRPr>
          </a:p>
          <a:p>
            <a:pPr>
              <a:spcBef>
                <a:spcPts val="600"/>
              </a:spcBef>
            </a:pPr>
            <a:r>
              <a:rPr lang="ru-RU" altLang="ru-RU" sz="1000" kern="0" dirty="0" smtClean="0">
                <a:latin typeface="Century Gothic" panose="020B0502020202020204" pitchFamily="34" charset="0"/>
              </a:rPr>
              <a:t>2</a:t>
            </a:r>
            <a:r>
              <a:rPr lang="en-US" altLang="ru-RU" sz="1000" kern="0" dirty="0" smtClean="0">
                <a:latin typeface="Century Gothic" panose="020B0502020202020204" pitchFamily="34" charset="0"/>
              </a:rPr>
              <a:t>.</a:t>
            </a:r>
            <a:r>
              <a:rPr lang="ru-RU" altLang="ru-RU" sz="1000" kern="0" dirty="0" smtClean="0">
                <a:latin typeface="Century Gothic" panose="020B0502020202020204" pitchFamily="34" charset="0"/>
              </a:rPr>
              <a:t>5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big bags</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latin typeface="Century Gothic" panose="020B0502020202020204" pitchFamily="34" charset="0"/>
              </a:rPr>
              <a:t>Equipment required</a:t>
            </a:r>
            <a:r>
              <a:rPr lang="ru-RU" altLang="ru-RU" sz="1000" b="1" kern="0" dirty="0" smtClean="0">
                <a:latin typeface="Century Gothic" panose="020B0502020202020204" pitchFamily="34" charset="0"/>
              </a:rPr>
              <a:t>:</a:t>
            </a:r>
          </a:p>
          <a:p>
            <a:pPr>
              <a:spcBef>
                <a:spcPts val="600"/>
              </a:spcBef>
            </a:pPr>
            <a:r>
              <a:rPr lang="ru-RU" altLang="ru-RU" sz="1000" kern="0" dirty="0" smtClean="0">
                <a:latin typeface="Century Gothic" panose="020B0502020202020204" pitchFamily="34" charset="0"/>
              </a:rPr>
              <a:t>2 </a:t>
            </a:r>
            <a:r>
              <a:rPr lang="en-US" altLang="ru-RU" sz="1000" kern="0" dirty="0" smtClean="0">
                <a:latin typeface="Century Gothic" panose="020B0502020202020204" pitchFamily="34" charset="0"/>
              </a:rPr>
              <a:t>extrusion lines</a:t>
            </a:r>
            <a:endParaRPr lang="ru-RU" altLang="ru-RU" sz="1000" kern="0" dirty="0" smtClean="0">
              <a:latin typeface="Century Gothic" panose="020B0502020202020204" pitchFamily="34" charset="0"/>
            </a:endParaRPr>
          </a:p>
          <a:p>
            <a:pPr>
              <a:spcBef>
                <a:spcPts val="600"/>
              </a:spcBef>
            </a:pPr>
            <a:r>
              <a:rPr lang="ru-RU" altLang="ru-RU" sz="1000" kern="0" dirty="0" smtClean="0">
                <a:latin typeface="Century Gothic" panose="020B0502020202020204" pitchFamily="34" charset="0"/>
              </a:rPr>
              <a:t>4 </a:t>
            </a:r>
            <a:r>
              <a:rPr lang="en-US" altLang="ru-RU" sz="1000" kern="0" dirty="0" smtClean="0">
                <a:latin typeface="Century Gothic" panose="020B0502020202020204" pitchFamily="34" charset="0"/>
              </a:rPr>
              <a:t>textile machines</a:t>
            </a:r>
            <a:r>
              <a:rPr lang="ru-RU" altLang="ru-RU" sz="1000" kern="0" dirty="0" smtClean="0">
                <a:latin typeface="Century Gothic" panose="020B0502020202020204" pitchFamily="34" charset="0"/>
              </a:rPr>
              <a:t> </a:t>
            </a: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latin typeface="Century Gothic" panose="020B0502020202020204" pitchFamily="34" charset="0"/>
              </a:rPr>
              <a:t>: </a:t>
            </a:r>
          </a:p>
          <a:p>
            <a:pPr>
              <a:spcBef>
                <a:spcPts val="600"/>
              </a:spcBef>
            </a:pPr>
            <a:r>
              <a:rPr lang="ru-RU" altLang="ru-RU" sz="1000" kern="0" dirty="0" smtClean="0">
                <a:latin typeface="Century Gothic" panose="020B0502020202020204" pitchFamily="34" charset="0"/>
              </a:rPr>
              <a:t>60 </a:t>
            </a:r>
            <a:r>
              <a:rPr lang="en-US" altLang="ru-RU" sz="1000" kern="0" dirty="0" smtClean="0">
                <a:solidFill>
                  <a:srgbClr val="000000"/>
                </a:solidFill>
                <a:latin typeface="Century Gothic" panose="020B0502020202020204" pitchFamily="34" charset="0"/>
              </a:rPr>
              <a:t>people </a:t>
            </a:r>
            <a:r>
              <a:rPr lang="ru-RU" altLang="ru-RU" sz="1000" kern="0" dirty="0" smtClean="0">
                <a:latin typeface="Century Gothic" panose="020B0502020202020204" pitchFamily="34" charset="0"/>
              </a:rPr>
              <a:t>(</a:t>
            </a:r>
            <a:r>
              <a:rPr lang="en-US" altLang="ru-RU" sz="1000" kern="0" dirty="0" smtClean="0">
                <a:latin typeface="Century Gothic" panose="020B0502020202020204" pitchFamily="34" charset="0"/>
              </a:rPr>
              <a:t>4 shifts including</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sewing room</a:t>
            </a:r>
            <a:r>
              <a:rPr lang="ru-RU" altLang="ru-RU" sz="1000" kern="0" dirty="0" smtClean="0">
                <a:latin typeface="Century Gothic" panose="020B0502020202020204" pitchFamily="34" charset="0"/>
              </a:rPr>
              <a:t>)</a:t>
            </a:r>
          </a:p>
          <a:p>
            <a:pPr>
              <a:spcBef>
                <a:spcPts val="600"/>
              </a:spcBef>
            </a:pPr>
            <a:r>
              <a:rPr lang="en-US" altLang="ru-RU" sz="1000" kern="0" dirty="0" smtClean="0">
                <a:solidFill>
                  <a:srgbClr val="000000"/>
                </a:solidFill>
                <a:latin typeface="Century Gothic" panose="020B0502020202020204" pitchFamily="34" charset="0"/>
              </a:rPr>
              <a:t>salary including insurance -</a:t>
            </a:r>
            <a:r>
              <a:rPr lang="ru-RU" altLang="ru-RU" sz="1000" kern="0" dirty="0" smtClean="0">
                <a:latin typeface="Century Gothic" panose="020B0502020202020204" pitchFamily="34" charset="0"/>
              </a:rPr>
              <a:t> 60 000 </a:t>
            </a:r>
            <a:r>
              <a:rPr lang="en-US" altLang="ru-RU" sz="1000" kern="0" dirty="0" smtClean="0">
                <a:latin typeface="Century Gothic" panose="020B0502020202020204" pitchFamily="34" charset="0"/>
              </a:rPr>
              <a:t>RUB</a:t>
            </a: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p:txBody>
      </p:sp>
      <p:sp>
        <p:nvSpPr>
          <p:cNvPr id="39" name="Объект 2"/>
          <p:cNvSpPr txBox="1">
            <a:spLocks/>
          </p:cNvSpPr>
          <p:nvPr/>
        </p:nvSpPr>
        <p:spPr bwMode="auto">
          <a:xfrm>
            <a:off x="4396097" y="4076996"/>
            <a:ext cx="4454929" cy="2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kern="0" dirty="0" smtClean="0">
                <a:latin typeface="Century Gothic" panose="020B0502020202020204" pitchFamily="34" charset="0"/>
              </a:rPr>
              <a:t>CAPEX</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1</a:t>
            </a:r>
            <a:r>
              <a:rPr lang="ru-RU" altLang="ru-RU" sz="1000" kern="0" dirty="0" smtClean="0">
                <a:latin typeface="Century Gothic" panose="020B0502020202020204" pitchFamily="34" charset="0"/>
              </a:rPr>
              <a:t>33</a:t>
            </a:r>
            <a:r>
              <a:rPr lang="en-US" altLang="ru-RU" sz="1000" kern="0" dirty="0" smtClean="0">
                <a:latin typeface="Century Gothic" panose="020B0502020202020204" pitchFamily="34" charset="0"/>
              </a:rPr>
              <a:t>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RUB</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latin typeface="Century Gothic" panose="020B0502020202020204" pitchFamily="34" charset="0"/>
              </a:rPr>
              <a:t>OPEX: </a:t>
            </a:r>
            <a:r>
              <a:rPr lang="en-US" altLang="ru-RU" sz="1000" kern="0" dirty="0" smtClean="0">
                <a:latin typeface="Century Gothic" panose="020B0502020202020204" pitchFamily="34" charset="0"/>
              </a:rPr>
              <a:t>1</a:t>
            </a:r>
            <a:r>
              <a:rPr lang="ru-RU" altLang="ru-RU" sz="1000" kern="0" dirty="0" smtClean="0">
                <a:latin typeface="Century Gothic" panose="020B0502020202020204" pitchFamily="34" charset="0"/>
              </a:rPr>
              <a:t>3</a:t>
            </a:r>
            <a:r>
              <a:rPr lang="en-US" altLang="ru-RU" sz="1000" kern="0" dirty="0" smtClean="0">
                <a:latin typeface="Century Gothic" panose="020B0502020202020204" pitchFamily="34" charset="0"/>
              </a:rPr>
              <a:t> </a:t>
            </a:r>
            <a:r>
              <a:rPr lang="ru-RU" altLang="ru-RU" sz="1000" kern="0" dirty="0" smtClean="0">
                <a:latin typeface="Century Gothic" panose="020B0502020202020204" pitchFamily="34" charset="0"/>
              </a:rPr>
              <a:t>015</a:t>
            </a:r>
            <a:r>
              <a:rPr lang="en-US" altLang="ru-RU" sz="1000" kern="0" dirty="0" smtClean="0">
                <a:latin typeface="Century Gothic" panose="020B0502020202020204" pitchFamily="34" charset="0"/>
              </a:rPr>
              <a:t> RUB</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per ton produced</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Inception date</a:t>
            </a:r>
            <a:r>
              <a:rPr lang="ru-RU"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July </a:t>
            </a:r>
            <a:r>
              <a:rPr lang="ru-RU" altLang="ru-RU" sz="1000" kern="0" dirty="0" smtClean="0">
                <a:latin typeface="Century Gothic" panose="020B0502020202020204" pitchFamily="34" charset="0"/>
              </a:rPr>
              <a:t>2014</a:t>
            </a: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Estimated period</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a:t>
            </a:r>
            <a:r>
              <a:rPr lang="ru-RU" altLang="ru-RU" sz="1000" kern="0" dirty="0" smtClean="0">
                <a:latin typeface="Century Gothic" panose="020B0502020202020204" pitchFamily="34" charset="0"/>
              </a:rPr>
              <a:t>1</a:t>
            </a:r>
          </a:p>
          <a:p>
            <a:pPr marL="0" indent="0">
              <a:spcBef>
                <a:spcPts val="600"/>
              </a:spcBef>
              <a:buNone/>
            </a:pPr>
            <a:endParaRPr lang="ru-RU" altLang="ru-RU" sz="1000" b="1"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Performance indicators</a:t>
            </a:r>
            <a:r>
              <a:rPr lang="ru-RU" altLang="ru-RU" sz="1000" b="1" kern="0" dirty="0" smtClean="0">
                <a:latin typeface="Century Gothic" panose="020B0502020202020204" pitchFamily="34" charset="0"/>
              </a:rPr>
              <a:t>: </a:t>
            </a:r>
          </a:p>
          <a:p>
            <a:pPr marL="0" indent="0">
              <a:spcBef>
                <a:spcPts val="600"/>
              </a:spcBef>
              <a:buNone/>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IRR</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35</a:t>
            </a:r>
            <a:r>
              <a:rPr lang="en-US" altLang="ru-RU" sz="1000" b="1" kern="0" dirty="0" smtClean="0">
                <a:latin typeface="Century Gothic" panose="020B0502020202020204" pitchFamily="34" charset="0"/>
              </a:rPr>
              <a:t>.</a:t>
            </a:r>
            <a:r>
              <a:rPr lang="ru-RU" altLang="ru-RU" sz="1000" b="1" kern="0" dirty="0" smtClean="0">
                <a:latin typeface="Century Gothic" panose="020B0502020202020204" pitchFamily="34" charset="0"/>
              </a:rPr>
              <a:t>3</a:t>
            </a:r>
            <a:r>
              <a:rPr lang="en-US" altLang="ru-RU" sz="1000" b="1" kern="0" dirty="0" smtClean="0">
                <a:latin typeface="Century Gothic" panose="020B0502020202020204" pitchFamily="34" charset="0"/>
              </a:rPr>
              <a:t>%</a:t>
            </a:r>
          </a:p>
          <a:p>
            <a:pPr marL="0" indent="0">
              <a:spcBef>
                <a:spcPts val="600"/>
              </a:spcBef>
              <a:buNone/>
            </a:pPr>
            <a:r>
              <a:rPr lang="en-US" altLang="ru-RU" sz="1000" kern="0" dirty="0" smtClean="0">
                <a:solidFill>
                  <a:srgbClr val="000000"/>
                </a:solidFill>
                <a:latin typeface="Century Gothic" panose="020B0502020202020204" pitchFamily="34" charset="0"/>
              </a:rPr>
              <a:t>Net present value</a:t>
            </a:r>
            <a:r>
              <a:rPr lang="en-US"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NPV): </a:t>
            </a:r>
            <a:r>
              <a:rPr lang="ru-RU" altLang="ru-RU" sz="1000" b="1" kern="0" dirty="0" smtClean="0">
                <a:latin typeface="Century Gothic" panose="020B0502020202020204" pitchFamily="34" charset="0"/>
              </a:rPr>
              <a:t>556 </a:t>
            </a:r>
            <a:r>
              <a:rPr lang="en-US" altLang="ru-RU" sz="1000" b="1" kern="0" dirty="0" err="1" smtClean="0">
                <a:latin typeface="Century Gothic" panose="020B0502020202020204" pitchFamily="34" charset="0"/>
              </a:rPr>
              <a:t>mln</a:t>
            </a:r>
            <a:r>
              <a:rPr lang="en-US" altLang="ru-RU" sz="1000" b="1" kern="0" dirty="0" smtClean="0">
                <a:latin typeface="Century Gothic" panose="020B0502020202020204" pitchFamily="34" charset="0"/>
              </a:rPr>
              <a:t> RUB</a:t>
            </a:r>
            <a:endParaRPr lang="ru-RU" altLang="ru-RU" sz="1000" b="1" kern="0" dirty="0" smtClean="0">
              <a:latin typeface="Century Gothic" panose="020B0502020202020204" pitchFamily="34" charset="0"/>
            </a:endParaRPr>
          </a:p>
          <a:p>
            <a:pPr marL="0" indent="0">
              <a:spcBef>
                <a:spcPts val="600"/>
              </a:spcBef>
              <a:buNone/>
            </a:pPr>
            <a:r>
              <a:rPr lang="en-US" altLang="ru-RU" sz="1000" kern="0" dirty="0" smtClean="0">
                <a:latin typeface="Century Gothic" panose="020B0502020202020204" pitchFamily="34" charset="0"/>
              </a:rPr>
              <a:t>Profitability index</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PI</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5</a:t>
            </a:r>
            <a:r>
              <a:rPr lang="en-US" altLang="ru-RU" sz="1000" b="1" kern="0" dirty="0" smtClean="0">
                <a:latin typeface="Century Gothic" panose="020B0502020202020204" pitchFamily="34" charset="0"/>
              </a:rPr>
              <a:t>.</a:t>
            </a:r>
            <a:r>
              <a:rPr lang="ru-RU" altLang="ru-RU" sz="1000" b="1" kern="0" dirty="0" smtClean="0">
                <a:latin typeface="Century Gothic" panose="020B0502020202020204" pitchFamily="34" charset="0"/>
              </a:rPr>
              <a:t>6</a:t>
            </a:r>
          </a:p>
          <a:p>
            <a:pPr marL="0" indent="0">
              <a:spcBef>
                <a:spcPts val="600"/>
              </a:spcBef>
              <a:buNone/>
            </a:pP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p:txBody>
      </p:sp>
      <p:sp>
        <p:nvSpPr>
          <p:cNvPr id="51" name="Текст 25"/>
          <p:cNvSpPr>
            <a:spLocks noGrp="1"/>
          </p:cNvSpPr>
          <p:nvPr>
            <p:custDataLst>
              <p:tags r:id="rId20"/>
            </p:custDataLst>
          </p:nvPr>
        </p:nvSpPr>
        <p:spPr bwMode="auto">
          <a:xfrm>
            <a:off x="8461375" y="3305969"/>
            <a:ext cx="511175" cy="214313"/>
          </a:xfrm>
          <a:prstGeom prst="ellipse">
            <a:avLst/>
          </a:prstGeom>
          <a:solidFill>
            <a:srgbClr val="FFFFFF"/>
          </a:solidFill>
          <a:ln w="9525">
            <a:solidFill>
              <a:srgbClr val="808080"/>
            </a:solidFill>
          </a:ln>
        </p:spPr>
        <p:txBody>
          <a:bodyPr vert="horz" wrap="none" lIns="0" tIns="0" rIns="0" bIns="0" numCol="1" spcCol="0" rtlCol="0" anchor="ctr" anchorCtr="0">
            <a:noAutofit/>
          </a:bodyPr>
          <a:lstStyle>
            <a:lvl1pPr marL="359456" indent="-359456" algn="l" defTabSz="957033" rtl="0" eaLnBrk="0" fontAlgn="base" hangingPunct="0">
              <a:spcBef>
                <a:spcPct val="20000"/>
              </a:spcBef>
              <a:spcAft>
                <a:spcPct val="0"/>
              </a:spcAft>
              <a:buChar char="•"/>
              <a:defRPr kumimoji="0" lang="en-US" altLang="en-US" sz="1700" b="0" i="0" u="none" strike="noStrike" kern="0" cap="none" spc="0" normalizeH="0" baseline="0" noProof="0" dirty="0" smtClean="0">
                <a:ln>
                  <a:noFill/>
                </a:ln>
                <a:solidFill>
                  <a:schemeClr val="tx1"/>
                </a:solidFill>
                <a:effectLst/>
                <a:uLnTx/>
                <a:uFillTx/>
                <a:latin typeface="+mn-lt"/>
                <a:ea typeface="+mn-ea"/>
                <a:cs typeface="+mn-cs"/>
              </a:defRPr>
            </a:lvl1pPr>
            <a:lvl2pPr marL="778063" indent="-300306" algn="l" defTabSz="957033" rtl="0" eaLnBrk="0" fontAlgn="base" hangingPunct="0">
              <a:spcBef>
                <a:spcPct val="20000"/>
              </a:spcBef>
              <a:spcAft>
                <a:spcPct val="0"/>
              </a:spcAft>
              <a:buChar char="–"/>
              <a:defRPr kumimoji="0" lang="en-US" altLang="en-US" sz="1500" b="0" i="0" u="none" strike="noStrike" kern="0" cap="none" spc="0" normalizeH="0" baseline="0" noProof="0" dirty="0" smtClean="0">
                <a:ln>
                  <a:noFill/>
                </a:ln>
                <a:solidFill>
                  <a:schemeClr val="tx1"/>
                </a:solidFill>
                <a:effectLst/>
                <a:uLnTx/>
                <a:uFillTx/>
                <a:latin typeface="+mn-lt"/>
                <a:ea typeface="+mn-ea"/>
                <a:cs typeface="+mn-cs"/>
              </a:defRPr>
            </a:lvl2pPr>
            <a:lvl3pPr marL="1196673" indent="-239636" algn="l" defTabSz="957033" rtl="0" eaLnBrk="0" fontAlgn="base" hangingPunct="0">
              <a:spcBef>
                <a:spcPct val="20000"/>
              </a:spcBef>
              <a:spcAft>
                <a:spcPct val="0"/>
              </a:spcAft>
              <a:buChar char="•"/>
              <a:defRPr kumimoji="0" lang="en-US" altLang="en-US" sz="1300" b="0" i="0" u="none" strike="noStrike" kern="0" cap="none" spc="0" normalizeH="0" baseline="0" noProof="0" dirty="0" smtClean="0">
                <a:ln>
                  <a:noFill/>
                </a:ln>
                <a:solidFill>
                  <a:schemeClr val="tx1"/>
                </a:solidFill>
                <a:effectLst/>
                <a:uLnTx/>
                <a:uFillTx/>
                <a:latin typeface="+mn-lt"/>
                <a:ea typeface="+mn-ea"/>
                <a:cs typeface="+mn-cs"/>
              </a:defRPr>
            </a:lvl3pPr>
            <a:lvl4pPr marL="1674429" indent="-239636" algn="l" defTabSz="957033" rtl="0" eaLnBrk="0" fontAlgn="base" hangingPunct="0">
              <a:spcBef>
                <a:spcPct val="20000"/>
              </a:spcBef>
              <a:spcAft>
                <a:spcPct val="0"/>
              </a:spcAft>
              <a:buChar char="–"/>
              <a:defRPr kumimoji="0" lang="en-US" sz="1300" b="0" i="0" u="none" strike="noStrike" kern="0" cap="none" spc="0" normalizeH="0" baseline="0" noProof="0" dirty="0" smtClean="0">
                <a:ln>
                  <a:noFill/>
                </a:ln>
                <a:solidFill>
                  <a:schemeClr val="tx1"/>
                </a:solidFill>
                <a:effectLst/>
                <a:uLnTx/>
                <a:uFillTx/>
                <a:latin typeface="+mn-lt"/>
                <a:ea typeface="+mn-ea"/>
                <a:cs typeface="+mn-cs"/>
              </a:defRPr>
            </a:lvl4pPr>
            <a:lvl5pPr marL="2152191" indent="-238121" algn="l" defTabSz="957033" rtl="0" eaLnBrk="0" fontAlgn="base" hangingPunct="0">
              <a:spcBef>
                <a:spcPct val="20000"/>
              </a:spcBef>
              <a:spcAft>
                <a:spcPct val="0"/>
              </a:spcAft>
              <a:buChar char="»"/>
              <a:defRPr kumimoji="0" lang="ru-RU" sz="1300" b="0" i="0" u="none" strike="noStrike" kern="0" cap="none" spc="0" normalizeH="0" baseline="0" noProof="0" dirty="0" smtClean="0">
                <a:ln>
                  <a:noFill/>
                </a:ln>
                <a:solidFill>
                  <a:schemeClr val="tx1"/>
                </a:solidFill>
                <a:effectLst/>
                <a:uLnTx/>
                <a:uFillTx/>
                <a:latin typeface="+mn-lt"/>
                <a:ea typeface="+mn-ea"/>
                <a:cs typeface="+mn-cs"/>
              </a:defRPr>
            </a:lvl5pPr>
            <a:lvl6pPr marL="2588996" indent="-238121" algn="l" defTabSz="957033" rtl="0" fontAlgn="base">
              <a:spcBef>
                <a:spcPct val="20000"/>
              </a:spcBef>
              <a:spcAft>
                <a:spcPct val="0"/>
              </a:spcAft>
              <a:buChar char="»"/>
              <a:defRPr sz="2100">
                <a:solidFill>
                  <a:schemeClr val="tx1"/>
                </a:solidFill>
                <a:latin typeface="+mn-lt"/>
              </a:defRPr>
            </a:lvl6pPr>
            <a:lvl7pPr marL="3025805" indent="-238121" algn="l" defTabSz="957033" rtl="0" fontAlgn="base">
              <a:spcBef>
                <a:spcPct val="20000"/>
              </a:spcBef>
              <a:spcAft>
                <a:spcPct val="0"/>
              </a:spcAft>
              <a:buChar char="»"/>
              <a:defRPr sz="2100">
                <a:solidFill>
                  <a:schemeClr val="tx1"/>
                </a:solidFill>
                <a:latin typeface="+mn-lt"/>
              </a:defRPr>
            </a:lvl7pPr>
            <a:lvl8pPr marL="3462604" indent="-238121" algn="l" defTabSz="957033" rtl="0" fontAlgn="base">
              <a:spcBef>
                <a:spcPct val="20000"/>
              </a:spcBef>
              <a:spcAft>
                <a:spcPct val="0"/>
              </a:spcAft>
              <a:buChar char="»"/>
              <a:defRPr sz="2100">
                <a:solidFill>
                  <a:schemeClr val="tx1"/>
                </a:solidFill>
                <a:latin typeface="+mn-lt"/>
              </a:defRPr>
            </a:lvl8pPr>
            <a:lvl9pPr marL="3899418" indent="-238121" algn="l" defTabSz="957033" rtl="0" fontAlgn="base">
              <a:spcBef>
                <a:spcPct val="20000"/>
              </a:spcBef>
              <a:spcAft>
                <a:spcPct val="0"/>
              </a:spcAft>
              <a:buChar char="»"/>
              <a:defRPr sz="2100">
                <a:solidFill>
                  <a:schemeClr val="tx1"/>
                </a:solidFill>
                <a:latin typeface="+mn-lt"/>
              </a:defRPr>
            </a:lvl9pPr>
          </a:lstStyle>
          <a:p>
            <a:pPr marL="0" indent="0" algn="ctr">
              <a:lnSpc>
                <a:spcPct val="90000"/>
              </a:lnSpc>
              <a:spcBef>
                <a:spcPct val="0"/>
              </a:spcBef>
              <a:buNone/>
            </a:pPr>
            <a:r>
              <a:rPr lang="ru-RU" sz="1100" b="1" dirty="0" smtClean="0">
                <a:latin typeface="Arial"/>
                <a:sym typeface="Arial"/>
              </a:rPr>
              <a:t>+5%</a:t>
            </a:r>
            <a:endParaRPr lang="ru-RU" sz="1100" b="1" dirty="0">
              <a:latin typeface="Arial"/>
              <a:sym typeface="Arial"/>
            </a:endParaRPr>
          </a:p>
        </p:txBody>
      </p:sp>
      <p:sp>
        <p:nvSpPr>
          <p:cNvPr id="40" name="Пятиугольник 39"/>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41" name="Прямоугольник 40"/>
          <p:cNvSpPr/>
          <p:nvPr/>
        </p:nvSpPr>
        <p:spPr>
          <a:xfrm rot="16200000">
            <a:off x="-66068"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42" name="Пятиугольник 41"/>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rot="16200000">
            <a:off x="-66070" y="4643554"/>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44" name="TextBox 43"/>
          <p:cNvSpPr txBox="1"/>
          <p:nvPr/>
        </p:nvSpPr>
        <p:spPr>
          <a:xfrm>
            <a:off x="94903" y="6381328"/>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
        <p:nvSpPr>
          <p:cNvPr id="46" name="TextBox 45"/>
          <p:cNvSpPr txBox="1"/>
          <p:nvPr/>
        </p:nvSpPr>
        <p:spPr>
          <a:xfrm>
            <a:off x="1100318" y="-9525"/>
            <a:ext cx="7990971" cy="369332"/>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Business case by SIBUR</a:t>
            </a:r>
            <a:endParaRPr lang="ru-RU"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5028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Объект 2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74" name="think-cell Slide" r:id="rId14" imgW="360" imgH="360" progId="">
                  <p:embed/>
                </p:oleObj>
              </mc:Choice>
              <mc:Fallback>
                <p:oleObj name="think-cell Slide" r:id="rId14" imgW="360" imgH="36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5"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ru-RU" sz="1000" b="0">
              <a:sym typeface="Arial" charset="0"/>
            </a:endParaRPr>
          </a:p>
        </p:txBody>
      </p:sp>
      <p:sp>
        <p:nvSpPr>
          <p:cNvPr id="54276"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headEnd/>
            <a:tailEnd/>
          </a:ln>
        </p:spPr>
        <p:txBody>
          <a:bodyPr wrap="none" lIns="0" tIns="0" rIns="0" bIns="0"/>
          <a:lstStyle/>
          <a:p>
            <a:pPr marL="0" indent="0" eaLnBrk="1" hangingPunct="1">
              <a:spcBef>
                <a:spcPct val="0"/>
              </a:spcBef>
              <a:buClrTx/>
              <a:buFontTx/>
              <a:buNone/>
            </a:pPr>
            <a:endParaRPr lang="ru-RU" altLang="ru-RU" sz="1000" smtClean="0">
              <a:sym typeface="Arial" charset="0"/>
            </a:endParaRPr>
          </a:p>
        </p:txBody>
      </p:sp>
      <p:cxnSp>
        <p:nvCxnSpPr>
          <p:cNvPr id="54279" name="Horizontal Line"/>
          <p:cNvCxnSpPr>
            <a:cxnSpLocks noChangeShapeType="1"/>
          </p:cNvCxnSpPr>
          <p:nvPr/>
        </p:nvCxnSpPr>
        <p:spPr bwMode="auto">
          <a:xfrm>
            <a:off x="1570038" y="1100138"/>
            <a:ext cx="7000874"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54280" name="ListLeanHorizontalTextTopic0"/>
          <p:cNvSpPr>
            <a:spLocks noGrp="1" noChangeArrowheads="1"/>
          </p:cNvSpPr>
          <p:nvPr>
            <p:ph type="body" idx="4294967295"/>
          </p:nvPr>
        </p:nvSpPr>
        <p:spPr>
          <a:xfrm>
            <a:off x="1546225" y="911863"/>
            <a:ext cx="3362325" cy="1574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indent="0">
              <a:lnSpc>
                <a:spcPct val="93000"/>
              </a:lnSpc>
              <a:spcBef>
                <a:spcPct val="0"/>
              </a:spcBef>
              <a:buClr>
                <a:schemeClr val="tx1"/>
              </a:buClr>
              <a:buNone/>
            </a:pPr>
            <a:r>
              <a:rPr lang="en-US" altLang="ru-RU" sz="1100" b="1" dirty="0" smtClean="0">
                <a:solidFill>
                  <a:srgbClr val="006060"/>
                </a:solidFill>
                <a:latin typeface="Century Gothic" panose="020B0502020202020204" pitchFamily="34" charset="0"/>
                <a:cs typeface="Arial" charset="0"/>
              </a:rPr>
              <a:t>Consumption structure</a:t>
            </a:r>
            <a:endParaRPr lang="de-DE" altLang="ru-RU" sz="1100" b="1" dirty="0" smtClean="0">
              <a:solidFill>
                <a:srgbClr val="006060"/>
              </a:solidFill>
              <a:latin typeface="Century Gothic" panose="020B0502020202020204" pitchFamily="34" charset="0"/>
              <a:cs typeface="Arial" charset="0"/>
            </a:endParaRPr>
          </a:p>
        </p:txBody>
      </p:sp>
      <p:sp>
        <p:nvSpPr>
          <p:cNvPr id="54291" name="Объект 2"/>
          <p:cNvSpPr>
            <a:spLocks noGrp="1"/>
          </p:cNvSpPr>
          <p:nvPr>
            <p:ph type="body" idx="4294967295"/>
          </p:nvPr>
        </p:nvSpPr>
        <p:spPr>
          <a:xfrm>
            <a:off x="3769066" y="1196975"/>
            <a:ext cx="4500835" cy="1943993"/>
          </a:xfrm>
          <a:noFill/>
        </p:spPr>
        <p:txBody>
          <a:bodyPr>
            <a:normAutofit/>
          </a:bodyPr>
          <a:lstStyle/>
          <a:p>
            <a:pPr marL="171450" indent="-171450">
              <a:spcBef>
                <a:spcPts val="300"/>
              </a:spcBef>
              <a:buFont typeface="Arial" charset="0"/>
              <a:buChar char="•"/>
            </a:pPr>
            <a:r>
              <a:rPr lang="en-US" altLang="ru-RU" sz="1000" dirty="0" smtClean="0">
                <a:latin typeface="Century Gothic" panose="020B0502020202020204" pitchFamily="34" charset="0"/>
              </a:rPr>
              <a:t>The product size tends to be reduced worldwide, along with ways of fresh product conservation it supports potential growth of the food packaging sector</a:t>
            </a:r>
            <a:r>
              <a:rPr lang="ru-RU" altLang="ru-RU" sz="1000" dirty="0" smtClean="0">
                <a:latin typeface="Century Gothic" panose="020B0502020202020204" pitchFamily="34" charset="0"/>
              </a:rPr>
              <a:t>. </a:t>
            </a:r>
          </a:p>
          <a:p>
            <a:pPr marL="171450" indent="-171450">
              <a:spcBef>
                <a:spcPts val="300"/>
              </a:spcBef>
              <a:buFont typeface="Arial" charset="0"/>
              <a:buChar char="•"/>
            </a:pPr>
            <a:r>
              <a:rPr lang="en-US" altLang="ru-RU" sz="1000" dirty="0" smtClean="0">
                <a:latin typeface="Century Gothic" panose="020B0502020202020204" pitchFamily="34" charset="0"/>
              </a:rPr>
              <a:t>The growth of the food packaging sector is caused by rapid retail development and its average annual rate is </a:t>
            </a:r>
            <a:r>
              <a:rPr lang="ru-RU" altLang="ru-RU" sz="1000" b="1" dirty="0" smtClean="0">
                <a:latin typeface="Century Gothic" panose="020B0502020202020204" pitchFamily="34" charset="0"/>
              </a:rPr>
              <a:t>7-8%</a:t>
            </a:r>
            <a:r>
              <a:rPr lang="en-US" altLang="ru-RU" sz="1000" b="1" dirty="0" smtClean="0">
                <a:latin typeface="Century Gothic" panose="020B0502020202020204" pitchFamily="34" charset="0"/>
              </a:rPr>
              <a:t>.</a:t>
            </a:r>
            <a:r>
              <a:rPr lang="ru-RU" altLang="ru-RU" sz="1000" b="1" dirty="0" smtClean="0">
                <a:latin typeface="Century Gothic" panose="020B0502020202020204" pitchFamily="34" charset="0"/>
              </a:rPr>
              <a:t>  </a:t>
            </a:r>
            <a:endParaRPr lang="ru-RU" altLang="ru-RU" sz="1000" dirty="0">
              <a:latin typeface="Century Gothic" panose="020B0502020202020204" pitchFamily="34" charset="0"/>
            </a:endParaRPr>
          </a:p>
          <a:p>
            <a:pPr marL="171450" indent="-171450">
              <a:spcBef>
                <a:spcPts val="300"/>
              </a:spcBef>
              <a:buFont typeface="Arial" charset="0"/>
              <a:buChar char="•"/>
            </a:pPr>
            <a:r>
              <a:rPr lang="en-US" altLang="ru-RU" sz="1000" dirty="0" smtClean="0">
                <a:latin typeface="Century Gothic" panose="020B0502020202020204" pitchFamily="34" charset="0"/>
              </a:rPr>
              <a:t>The annual average growth rate of the consumer goods sector is</a:t>
            </a:r>
            <a:r>
              <a:rPr lang="ru-RU" altLang="ru-RU" sz="1000" dirty="0" smtClean="0">
                <a:latin typeface="Century Gothic" panose="020B0502020202020204" pitchFamily="34" charset="0"/>
              </a:rPr>
              <a:t> 5%. </a:t>
            </a:r>
          </a:p>
          <a:p>
            <a:pPr marL="171450" indent="-171450">
              <a:spcBef>
                <a:spcPts val="300"/>
              </a:spcBef>
              <a:buFont typeface="Arial" charset="0"/>
              <a:buChar char="•"/>
            </a:pPr>
            <a:r>
              <a:rPr lang="en-US" altLang="ru-RU" sz="1000" dirty="0" smtClean="0">
                <a:latin typeface="Century Gothic" panose="020B0502020202020204" pitchFamily="34" charset="0"/>
              </a:rPr>
              <a:t>Demand for egg plastic packaging in the Tyumen Region is</a:t>
            </a:r>
            <a:r>
              <a:rPr lang="ru-RU" altLang="ru-RU" sz="1000" dirty="0" smtClean="0">
                <a:latin typeface="Century Gothic" panose="020B0502020202020204" pitchFamily="34" charset="0"/>
              </a:rPr>
              <a:t> </a:t>
            </a:r>
            <a:r>
              <a:rPr lang="ru-RU" altLang="ru-RU" sz="1000" dirty="0">
                <a:latin typeface="Century Gothic" panose="020B0502020202020204" pitchFamily="34" charset="0"/>
              </a:rPr>
              <a:t>18 </a:t>
            </a:r>
            <a:r>
              <a:rPr lang="en-US" altLang="ru-RU" sz="1000" dirty="0" err="1" smtClean="0">
                <a:latin typeface="Century Gothic" panose="020B0502020202020204" pitchFamily="34" charset="0"/>
              </a:rPr>
              <a:t>mln</a:t>
            </a:r>
            <a:r>
              <a:rPr lang="en-US" altLang="ru-RU" sz="1000" dirty="0" smtClean="0">
                <a:latin typeface="Century Gothic" panose="020B0502020202020204" pitchFamily="34" charset="0"/>
              </a:rPr>
              <a:t> </a:t>
            </a:r>
            <a:r>
              <a:rPr lang="en-US" altLang="ru-RU" sz="1000" dirty="0" err="1" smtClean="0">
                <a:latin typeface="Century Gothic" panose="020B0502020202020204" pitchFamily="34" charset="0"/>
              </a:rPr>
              <a:t>pcs</a:t>
            </a:r>
            <a:r>
              <a:rPr lang="en-US" altLang="ru-RU" sz="1000" dirty="0" smtClean="0">
                <a:latin typeface="Century Gothic" panose="020B0502020202020204" pitchFamily="34" charset="0"/>
              </a:rPr>
              <a:t> per year</a:t>
            </a:r>
            <a:r>
              <a:rPr lang="ru-RU" altLang="ru-RU" sz="1000" dirty="0" smtClean="0">
                <a:latin typeface="Century Gothic" panose="020B0502020202020204" pitchFamily="34" charset="0"/>
              </a:rPr>
              <a:t>, </a:t>
            </a:r>
            <a:r>
              <a:rPr lang="en-US" altLang="ru-RU" sz="1000" dirty="0" smtClean="0">
                <a:latin typeface="Century Gothic" panose="020B0502020202020204" pitchFamily="34" charset="0"/>
              </a:rPr>
              <a:t>in the Ural Federal District</a:t>
            </a:r>
            <a:r>
              <a:rPr lang="ru-RU" altLang="ru-RU" sz="1000" dirty="0" smtClean="0">
                <a:latin typeface="Century Gothic" panose="020B0502020202020204" pitchFamily="34" charset="0"/>
              </a:rPr>
              <a:t> </a:t>
            </a:r>
            <a:r>
              <a:rPr lang="ru-RU" altLang="ru-RU" sz="1000" dirty="0">
                <a:latin typeface="Century Gothic" panose="020B0502020202020204" pitchFamily="34" charset="0"/>
              </a:rPr>
              <a:t>– </a:t>
            </a:r>
            <a:r>
              <a:rPr lang="ru-RU" altLang="ru-RU" sz="1000" dirty="0" smtClean="0">
                <a:latin typeface="Century Gothic" panose="020B0502020202020204" pitchFamily="34" charset="0"/>
              </a:rPr>
              <a:t>432</a:t>
            </a:r>
            <a:r>
              <a:rPr lang="en-US" altLang="ru-RU" sz="1000" dirty="0" smtClean="0">
                <a:latin typeface="Century Gothic" panose="020B0502020202020204" pitchFamily="34" charset="0"/>
              </a:rPr>
              <a:t>.</a:t>
            </a:r>
            <a:r>
              <a:rPr lang="ru-RU" altLang="ru-RU" sz="1000" dirty="0" smtClean="0">
                <a:latin typeface="Century Gothic" panose="020B0502020202020204" pitchFamily="34" charset="0"/>
              </a:rPr>
              <a:t>3 </a:t>
            </a:r>
            <a:r>
              <a:rPr lang="en-US" altLang="ru-RU" sz="1000" dirty="0" err="1" smtClean="0">
                <a:latin typeface="Century Gothic" panose="020B0502020202020204" pitchFamily="34" charset="0"/>
              </a:rPr>
              <a:t>mln</a:t>
            </a:r>
            <a:r>
              <a:rPr lang="en-US" altLang="ru-RU" sz="1000" dirty="0" smtClean="0">
                <a:latin typeface="Century Gothic" panose="020B0502020202020204" pitchFamily="34" charset="0"/>
              </a:rPr>
              <a:t> </a:t>
            </a:r>
            <a:r>
              <a:rPr lang="en-US" altLang="ru-RU" sz="1000" dirty="0" err="1" smtClean="0">
                <a:latin typeface="Century Gothic" panose="020B0502020202020204" pitchFamily="34" charset="0"/>
              </a:rPr>
              <a:t>pcs</a:t>
            </a:r>
            <a:r>
              <a:rPr lang="en-US" altLang="ru-RU" sz="1000" dirty="0" smtClean="0">
                <a:latin typeface="Century Gothic" panose="020B0502020202020204" pitchFamily="34" charset="0"/>
              </a:rPr>
              <a:t> per year</a:t>
            </a:r>
            <a:r>
              <a:rPr lang="ru-RU" altLang="ru-RU" sz="1000" dirty="0" smtClean="0">
                <a:latin typeface="Century Gothic" panose="020B0502020202020204" pitchFamily="34" charset="0"/>
              </a:rPr>
              <a:t>.</a:t>
            </a:r>
          </a:p>
          <a:p>
            <a:pPr marL="171450" indent="-171450">
              <a:spcBef>
                <a:spcPts val="300"/>
              </a:spcBef>
              <a:buFont typeface="Arial" charset="0"/>
              <a:buChar char="•"/>
            </a:pPr>
            <a:r>
              <a:rPr lang="en-US" altLang="ru-RU" sz="1000" dirty="0" smtClean="0">
                <a:latin typeface="Century Gothic" panose="020B0502020202020204" pitchFamily="34" charset="0"/>
              </a:rPr>
              <a:t>Demand for plastic cups -</a:t>
            </a:r>
            <a:r>
              <a:rPr lang="ru-RU" altLang="ru-RU" sz="1000" dirty="0" smtClean="0">
                <a:latin typeface="Century Gothic" panose="020B0502020202020204" pitchFamily="34" charset="0"/>
              </a:rPr>
              <a:t> </a:t>
            </a:r>
            <a:r>
              <a:rPr lang="ru-RU" altLang="ru-RU" sz="1000" dirty="0">
                <a:latin typeface="Century Gothic" panose="020B0502020202020204" pitchFamily="34" charset="0"/>
              </a:rPr>
              <a:t>80 </a:t>
            </a:r>
            <a:r>
              <a:rPr lang="en-US" altLang="ru-RU" sz="1000" dirty="0" err="1" smtClean="0">
                <a:latin typeface="Century Gothic" panose="020B0502020202020204" pitchFamily="34" charset="0"/>
              </a:rPr>
              <a:t>mln</a:t>
            </a:r>
            <a:r>
              <a:rPr lang="en-US" altLang="ru-RU" sz="1000" dirty="0" smtClean="0">
                <a:latin typeface="Century Gothic" panose="020B0502020202020204" pitchFamily="34" charset="0"/>
              </a:rPr>
              <a:t> </a:t>
            </a:r>
            <a:r>
              <a:rPr lang="en-US" altLang="ru-RU" sz="1000" dirty="0" err="1" smtClean="0">
                <a:latin typeface="Century Gothic" panose="020B0502020202020204" pitchFamily="34" charset="0"/>
              </a:rPr>
              <a:t>pcs</a:t>
            </a:r>
            <a:r>
              <a:rPr lang="en-US" altLang="ru-RU" sz="1000" dirty="0" smtClean="0">
                <a:latin typeface="Century Gothic" panose="020B0502020202020204" pitchFamily="34" charset="0"/>
              </a:rPr>
              <a:t> per year</a:t>
            </a:r>
            <a:r>
              <a:rPr lang="ru-RU" altLang="ru-RU" sz="1000" dirty="0" smtClean="0">
                <a:latin typeface="Century Gothic" panose="020B0502020202020204" pitchFamily="34" charset="0"/>
              </a:rPr>
              <a:t>, </a:t>
            </a:r>
            <a:r>
              <a:rPr lang="en-US" altLang="ru-RU" sz="1000" dirty="0" smtClean="0">
                <a:latin typeface="Century Gothic" panose="020B0502020202020204" pitchFamily="34" charset="0"/>
              </a:rPr>
              <a:t>plastic bottles -</a:t>
            </a:r>
            <a:r>
              <a:rPr lang="ru-RU" altLang="ru-RU" sz="1000" dirty="0" smtClean="0">
                <a:latin typeface="Century Gothic" panose="020B0502020202020204" pitchFamily="34" charset="0"/>
              </a:rPr>
              <a:t> </a:t>
            </a:r>
            <a:r>
              <a:rPr lang="ru-RU" altLang="ru-RU" sz="1000" dirty="0">
                <a:latin typeface="Century Gothic" panose="020B0502020202020204" pitchFamily="34" charset="0"/>
              </a:rPr>
              <a:t>95 </a:t>
            </a:r>
            <a:r>
              <a:rPr lang="en-US" altLang="ru-RU" sz="1000" dirty="0" err="1" smtClean="0">
                <a:latin typeface="Century Gothic" panose="020B0502020202020204" pitchFamily="34" charset="0"/>
              </a:rPr>
              <a:t>mln</a:t>
            </a:r>
            <a:r>
              <a:rPr lang="en-US" altLang="ru-RU" sz="1000" dirty="0" smtClean="0">
                <a:latin typeface="Century Gothic" panose="020B0502020202020204" pitchFamily="34" charset="0"/>
              </a:rPr>
              <a:t> </a:t>
            </a:r>
            <a:r>
              <a:rPr lang="en-US" altLang="ru-RU" sz="1000" dirty="0" err="1" smtClean="0">
                <a:latin typeface="Century Gothic" panose="020B0502020202020204" pitchFamily="34" charset="0"/>
              </a:rPr>
              <a:t>pcs</a:t>
            </a:r>
            <a:r>
              <a:rPr lang="en-US" altLang="ru-RU" sz="1000" dirty="0" smtClean="0">
                <a:latin typeface="Century Gothic" panose="020B0502020202020204" pitchFamily="34" charset="0"/>
              </a:rPr>
              <a:t> per year consumed by “</a:t>
            </a:r>
            <a:r>
              <a:rPr lang="en-US" altLang="ru-RU" sz="1000" dirty="0" err="1" smtClean="0">
                <a:latin typeface="Century Gothic" panose="020B0502020202020204" pitchFamily="34" charset="0"/>
              </a:rPr>
              <a:t>Danone</a:t>
            </a:r>
            <a:r>
              <a:rPr lang="en-US" altLang="ru-RU" sz="1000" dirty="0" smtClean="0">
                <a:latin typeface="Century Gothic" panose="020B0502020202020204" pitchFamily="34" charset="0"/>
              </a:rPr>
              <a:t>”</a:t>
            </a:r>
            <a:r>
              <a:rPr lang="ru-RU" altLang="ru-RU" sz="1000" dirty="0" smtClean="0">
                <a:latin typeface="Century Gothic" panose="020B0502020202020204" pitchFamily="34" charset="0"/>
              </a:rPr>
              <a:t> </a:t>
            </a:r>
            <a:r>
              <a:rPr lang="en-US" altLang="ru-RU" sz="1000" dirty="0" smtClean="0">
                <a:latin typeface="Century Gothic" panose="020B0502020202020204" pitchFamily="34" charset="0"/>
              </a:rPr>
              <a:t>in the Tyumen Region</a:t>
            </a:r>
            <a:r>
              <a:rPr lang="ru-RU" altLang="ru-RU" sz="1000" dirty="0" smtClean="0">
                <a:latin typeface="Century Gothic" panose="020B0502020202020204" pitchFamily="34" charset="0"/>
              </a:rPr>
              <a:t>. </a:t>
            </a:r>
            <a:endParaRPr lang="ru-RU" altLang="ru-RU" sz="1000" dirty="0">
              <a:latin typeface="Century Gothic" panose="020B0502020202020204" pitchFamily="34" charset="0"/>
            </a:endParaRPr>
          </a:p>
          <a:p>
            <a:pPr marL="171450" indent="-171450">
              <a:spcBef>
                <a:spcPts val="300"/>
              </a:spcBef>
              <a:buFont typeface="Arial" charset="0"/>
              <a:buChar char="•"/>
            </a:pPr>
            <a:endParaRPr lang="ru-RU" altLang="ru-RU" sz="1000" dirty="0">
              <a:latin typeface="Century Gothic" panose="020B0502020202020204" pitchFamily="34" charset="0"/>
            </a:endParaRPr>
          </a:p>
          <a:p>
            <a:pPr marL="171450" indent="-171450">
              <a:spcBef>
                <a:spcPts val="300"/>
              </a:spcBef>
              <a:buFont typeface="Arial" charset="0"/>
              <a:buChar char="•"/>
            </a:pPr>
            <a:endParaRPr lang="ru-RU" altLang="ru-RU" sz="1000" dirty="0">
              <a:latin typeface="Century Gothic" panose="020B0502020202020204" pitchFamily="34" charset="0"/>
            </a:endParaRPr>
          </a:p>
          <a:p>
            <a:pPr marL="171450" indent="-171450">
              <a:spcBef>
                <a:spcPts val="300"/>
              </a:spcBef>
              <a:buFont typeface="Arial" charset="0"/>
              <a:buChar char="•"/>
            </a:pPr>
            <a:endParaRPr lang="ru-RU" altLang="ru-RU" sz="1000" dirty="0" smtClean="0">
              <a:latin typeface="Century Gothic" panose="020B0502020202020204" pitchFamily="34" charset="0"/>
            </a:endParaRPr>
          </a:p>
        </p:txBody>
      </p:sp>
      <p:sp>
        <p:nvSpPr>
          <p:cNvPr id="54318" name="Текст 40"/>
          <p:cNvSpPr>
            <a:spLocks noGrp="1"/>
          </p:cNvSpPr>
          <p:nvPr>
            <p:custDataLst>
              <p:tags r:id="rId4"/>
            </p:custDataLst>
          </p:nvPr>
        </p:nvSpPr>
        <p:spPr bwMode="gray">
          <a:xfrm>
            <a:off x="1454150" y="1758951"/>
            <a:ext cx="2873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endParaRPr lang="ru-RU" sz="1000" b="0" dirty="0">
              <a:sym typeface="Arial" charset="0"/>
            </a:endParaRPr>
          </a:p>
        </p:txBody>
      </p:sp>
      <p:sp>
        <p:nvSpPr>
          <p:cNvPr id="54321" name="Прямоугольник 96"/>
          <p:cNvSpPr>
            <a:spLocks noChangeArrowheads="1"/>
          </p:cNvSpPr>
          <p:nvPr>
            <p:custDataLst>
              <p:tags r:id="rId5"/>
            </p:custDataLst>
          </p:nvPr>
        </p:nvSpPr>
        <p:spPr bwMode="auto">
          <a:xfrm>
            <a:off x="1273175" y="3105151"/>
            <a:ext cx="160338" cy="120650"/>
          </a:xfrm>
          <a:prstGeom prst="rect">
            <a:avLst/>
          </a:prstGeom>
          <a:solidFill>
            <a:srgbClr val="9DB1C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23" name="Прямоугольник 97"/>
          <p:cNvSpPr>
            <a:spLocks noChangeArrowheads="1"/>
          </p:cNvSpPr>
          <p:nvPr>
            <p:custDataLst>
              <p:tags r:id="rId6"/>
            </p:custDataLst>
          </p:nvPr>
        </p:nvSpPr>
        <p:spPr bwMode="auto">
          <a:xfrm>
            <a:off x="1273175" y="2917826"/>
            <a:ext cx="160338" cy="120650"/>
          </a:xfrm>
          <a:prstGeom prst="rect">
            <a:avLst/>
          </a:prstGeom>
          <a:solidFill>
            <a:srgbClr val="80808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25" name="Прямоугольник 101"/>
          <p:cNvSpPr>
            <a:spLocks noChangeArrowheads="1"/>
          </p:cNvSpPr>
          <p:nvPr>
            <p:custDataLst>
              <p:tags r:id="rId7"/>
            </p:custDataLst>
          </p:nvPr>
        </p:nvSpPr>
        <p:spPr bwMode="auto">
          <a:xfrm>
            <a:off x="1484313" y="3101976"/>
            <a:ext cx="15192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b="0" dirty="0" smtClean="0">
                <a:latin typeface="Century Gothic" panose="020B0502020202020204" pitchFamily="34" charset="0"/>
              </a:rPr>
              <a:t>Consumer goods</a:t>
            </a:r>
            <a:endParaRPr lang="ru-RU" sz="900" b="0" dirty="0">
              <a:latin typeface="Century Gothic" panose="020B0502020202020204" pitchFamily="34" charset="0"/>
              <a:sym typeface="Arial" charset="0"/>
            </a:endParaRPr>
          </a:p>
        </p:txBody>
      </p:sp>
      <p:sp>
        <p:nvSpPr>
          <p:cNvPr id="54326" name="Прямоугольник 100"/>
          <p:cNvSpPr>
            <a:spLocks noChangeArrowheads="1"/>
          </p:cNvSpPr>
          <p:nvPr>
            <p:custDataLst>
              <p:tags r:id="rId8"/>
            </p:custDataLst>
          </p:nvPr>
        </p:nvSpPr>
        <p:spPr bwMode="auto">
          <a:xfrm>
            <a:off x="1484313" y="2914651"/>
            <a:ext cx="133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900" b="0" dirty="0" smtClean="0">
                <a:latin typeface="Century Gothic" panose="020B0502020202020204" pitchFamily="34" charset="0"/>
              </a:rPr>
              <a:t>Thin wall food packaging</a:t>
            </a:r>
            <a:endParaRPr lang="ru-RU" sz="900" b="0" dirty="0">
              <a:latin typeface="Century Gothic" panose="020B0502020202020204" pitchFamily="34" charset="0"/>
              <a:sym typeface="Arial" charset="0"/>
            </a:endParaRPr>
          </a:p>
        </p:txBody>
      </p:sp>
      <p:cxnSp>
        <p:nvCxnSpPr>
          <p:cNvPr id="59" name="Прямая соединительная линия 58"/>
          <p:cNvCxnSpPr/>
          <p:nvPr/>
        </p:nvCxnSpPr>
        <p:spPr bwMode="auto">
          <a:xfrm>
            <a:off x="1570037" y="3573016"/>
            <a:ext cx="30892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Прямая соединительная линия 59"/>
          <p:cNvCxnSpPr/>
          <p:nvPr/>
        </p:nvCxnSpPr>
        <p:spPr bwMode="auto">
          <a:xfrm>
            <a:off x="4795837" y="3573016"/>
            <a:ext cx="37750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3917039" y="3068960"/>
            <a:ext cx="4935016" cy="461665"/>
          </a:xfrm>
          <a:prstGeom prst="rect">
            <a:avLst/>
          </a:prstGeom>
          <a:noFill/>
        </p:spPr>
        <p:txBody>
          <a:bodyPr wrap="square" rtlCol="0">
            <a:spAutoFit/>
          </a:bodyPr>
          <a:lstStyle/>
          <a:p>
            <a:r>
              <a:rPr lang="en-US" sz="1200" b="1" dirty="0" smtClean="0">
                <a:latin typeface="Century Gothic" panose="020B0502020202020204" pitchFamily="34" charset="0"/>
              </a:rPr>
              <a:t>In general, polymer casting</a:t>
            </a:r>
            <a:r>
              <a:rPr lang="ru-RU" sz="1200" b="1" dirty="0" smtClean="0">
                <a:latin typeface="Century Gothic" panose="020B0502020202020204" pitchFamily="34" charset="0"/>
              </a:rPr>
              <a:t> </a:t>
            </a:r>
            <a:r>
              <a:rPr lang="en-US" sz="1200" b="1" dirty="0" smtClean="0">
                <a:latin typeface="Century Gothic" panose="020B0502020202020204" pitchFamily="34" charset="0"/>
              </a:rPr>
              <a:t>is highly marginal as well as dynamic</a:t>
            </a:r>
            <a:r>
              <a:rPr lang="ru-RU" sz="1200" b="1" dirty="0" smtClean="0">
                <a:latin typeface="Century Gothic" panose="020B0502020202020204" pitchFamily="34" charset="0"/>
              </a:rPr>
              <a:t>. </a:t>
            </a:r>
            <a:endParaRPr lang="ru-RU" sz="1200" b="1" dirty="0">
              <a:latin typeface="Century Gothic" panose="020B0502020202020204" pitchFamily="34" charset="0"/>
            </a:endParaRPr>
          </a:p>
        </p:txBody>
      </p:sp>
      <p:sp>
        <p:nvSpPr>
          <p:cNvPr id="65" name="Прямоугольник 64"/>
          <p:cNvSpPr/>
          <p:nvPr/>
        </p:nvSpPr>
        <p:spPr>
          <a:xfrm>
            <a:off x="146935" y="295037"/>
            <a:ext cx="8848600" cy="646331"/>
          </a:xfrm>
          <a:prstGeom prst="rect">
            <a:avLst/>
          </a:prstGeom>
        </p:spPr>
        <p:txBody>
          <a:bodyPr wrap="square">
            <a:spAutoFit/>
          </a:bodyPr>
          <a:lstStyle/>
          <a:p>
            <a:pPr defTabSz="955675"/>
            <a:r>
              <a:rPr lang="en-US" b="1" dirty="0" smtClean="0">
                <a:latin typeface="Century Gothic" panose="020B0502020202020204" pitchFamily="34" charset="0"/>
              </a:rPr>
              <a:t>Polymers processing investment</a:t>
            </a:r>
            <a:r>
              <a:rPr lang="ru-RU" b="1" dirty="0" smtClean="0">
                <a:latin typeface="Century Gothic" panose="020B0502020202020204" pitchFamily="34" charset="0"/>
              </a:rPr>
              <a:t> </a:t>
            </a:r>
          </a:p>
          <a:p>
            <a:pPr defTabSz="955675"/>
            <a:r>
              <a:rPr lang="en-US" b="1" dirty="0" smtClean="0">
                <a:latin typeface="Century Gothic" panose="020B0502020202020204" pitchFamily="34" charset="0"/>
              </a:rPr>
              <a:t>Polymer casting</a:t>
            </a:r>
            <a:r>
              <a:rPr lang="ru-RU" b="1" dirty="0" smtClean="0">
                <a:solidFill>
                  <a:schemeClr val="tx2">
                    <a:lumMod val="50000"/>
                  </a:schemeClr>
                </a:solidFill>
                <a:latin typeface="Century Gothic" panose="020B0502020202020204" pitchFamily="34" charset="0"/>
              </a:rPr>
              <a:t>*</a:t>
            </a:r>
            <a:r>
              <a:rPr lang="ru-RU" b="1" dirty="0" smtClean="0">
                <a:latin typeface="Century Gothic" panose="020B0502020202020204" pitchFamily="34" charset="0"/>
              </a:rPr>
              <a:t> </a:t>
            </a:r>
            <a:endParaRPr lang="ru-RU" b="1" dirty="0">
              <a:latin typeface="Century Gothic" panose="020B0502020202020204" pitchFamily="34" charset="0"/>
            </a:endParaRPr>
          </a:p>
        </p:txBody>
      </p:sp>
      <p:graphicFrame>
        <p:nvGraphicFramePr>
          <p:cNvPr id="3" name="Объект 2"/>
          <p:cNvGraphicFramePr>
            <a:graphicFrameLocks/>
          </p:cNvGraphicFramePr>
          <p:nvPr>
            <p:custDataLst>
              <p:tags r:id="rId9"/>
            </p:custDataLst>
            <p:extLst>
              <p:ext uri="{D42A27DB-BD31-4B8C-83A1-F6EECF244321}">
                <p14:modId xmlns:p14="http://schemas.microsoft.com/office/powerpoint/2010/main" val="831074872"/>
              </p:ext>
            </p:extLst>
          </p:nvPr>
        </p:nvGraphicFramePr>
        <p:xfrm>
          <a:off x="1279525" y="1173163"/>
          <a:ext cx="1638300" cy="1638300"/>
        </p:xfrm>
        <a:graphic>
          <a:graphicData uri="http://schemas.openxmlformats.org/presentationml/2006/ole">
            <mc:AlternateContent xmlns:mc="http://schemas.openxmlformats.org/markup-compatibility/2006">
              <mc:Choice xmlns:v="urn:schemas-microsoft-com:vml" Requires="v">
                <p:oleObj spid="_x0000_s15375" name="Диаграмма" r:id="rId16" imgW="1638356" imgH="1638360" progId="MSGraph.Chart.8">
                  <p:embed followColorScheme="full"/>
                </p:oleObj>
              </mc:Choice>
              <mc:Fallback>
                <p:oleObj name="Диаграмма" r:id="rId16" imgW="1638356" imgH="1638360" progId="MSGraph.Chart.8">
                  <p:embed followColorScheme="full"/>
                  <p:pic>
                    <p:nvPicPr>
                      <p:cNvPr id="0" name=""/>
                      <p:cNvPicPr>
                        <a:picLocks noChangeArrowheads="1"/>
                      </p:cNvPicPr>
                      <p:nvPr/>
                    </p:nvPicPr>
                    <p:blipFill>
                      <a:blip r:embed="rId17"/>
                      <a:srcRect/>
                      <a:stretch>
                        <a:fillRect/>
                      </a:stretch>
                    </p:blipFill>
                    <p:spPr bwMode="auto">
                      <a:xfrm>
                        <a:off x="1279525" y="1173163"/>
                        <a:ext cx="1638300"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Прямоугольник 95"/>
          <p:cNvSpPr>
            <a:spLocks noChangeArrowheads="1"/>
          </p:cNvSpPr>
          <p:nvPr>
            <p:custDataLst>
              <p:tags r:id="rId10"/>
            </p:custDataLst>
          </p:nvPr>
        </p:nvSpPr>
        <p:spPr bwMode="gray">
          <a:xfrm>
            <a:off x="2369344" y="1976831"/>
            <a:ext cx="2873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r>
              <a:rPr lang="ru-RU" sz="1000" b="0" dirty="0" smtClean="0">
                <a:solidFill>
                  <a:schemeClr val="bg1"/>
                </a:solidFill>
              </a:rPr>
              <a:t>72%</a:t>
            </a:r>
            <a:endParaRPr lang="ru-RU" sz="1000" b="0" dirty="0">
              <a:solidFill>
                <a:schemeClr val="bg1"/>
              </a:solidFill>
              <a:sym typeface="Arial" charset="0"/>
            </a:endParaRPr>
          </a:p>
        </p:txBody>
      </p:sp>
      <p:sp>
        <p:nvSpPr>
          <p:cNvPr id="35" name="Текст 40"/>
          <p:cNvSpPr>
            <a:spLocks noGrp="1"/>
          </p:cNvSpPr>
          <p:nvPr>
            <p:custDataLst>
              <p:tags r:id="rId11"/>
            </p:custDataLst>
          </p:nvPr>
        </p:nvSpPr>
        <p:spPr bwMode="gray">
          <a:xfrm>
            <a:off x="1606550" y="1701633"/>
            <a:ext cx="2873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r>
              <a:rPr lang="ru-RU" sz="1000" b="0" dirty="0" smtClean="0">
                <a:sym typeface="Arial" charset="0"/>
              </a:rPr>
              <a:t>28%</a:t>
            </a:r>
            <a:endParaRPr lang="ru-RU" sz="1000" b="0" dirty="0">
              <a:sym typeface="Arial" charset="0"/>
            </a:endParaRPr>
          </a:p>
        </p:txBody>
      </p:sp>
      <p:sp>
        <p:nvSpPr>
          <p:cNvPr id="23" name="Прямоугольник 103"/>
          <p:cNvSpPr>
            <a:spLocks noChangeArrowheads="1"/>
          </p:cNvSpPr>
          <p:nvPr>
            <p:custDataLst>
              <p:tags r:id="rId12"/>
            </p:custDataLst>
          </p:nvPr>
        </p:nvSpPr>
        <p:spPr bwMode="auto">
          <a:xfrm>
            <a:off x="1504950" y="5849938"/>
            <a:ext cx="28781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u-RU" sz="900" b="0" dirty="0">
              <a:sym typeface="Arial" charset="0"/>
            </a:endParaRPr>
          </a:p>
        </p:txBody>
      </p:sp>
      <p:cxnSp>
        <p:nvCxnSpPr>
          <p:cNvPr id="24" name="Horizontal Line"/>
          <p:cNvCxnSpPr>
            <a:cxnSpLocks noChangeShapeType="1"/>
          </p:cNvCxnSpPr>
          <p:nvPr/>
        </p:nvCxnSpPr>
        <p:spPr bwMode="auto">
          <a:xfrm>
            <a:off x="1211263" y="3977315"/>
            <a:ext cx="7440612"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25" name="ListLeanHorizontalTextTopic0"/>
          <p:cNvSpPr txBox="1">
            <a:spLocks noChangeArrowheads="1"/>
          </p:cNvSpPr>
          <p:nvPr/>
        </p:nvSpPr>
        <p:spPr bwMode="auto">
          <a:xfrm>
            <a:off x="1187450" y="3789040"/>
            <a:ext cx="33623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pPr>
            <a:r>
              <a:rPr lang="en-US" altLang="ru-RU" sz="1100" b="1" kern="0" dirty="0" smtClean="0">
                <a:solidFill>
                  <a:srgbClr val="006060"/>
                </a:solidFill>
                <a:latin typeface="Century Gothic" panose="020B0502020202020204" pitchFamily="34" charset="0"/>
                <a:cs typeface="Arial" charset="0"/>
              </a:rPr>
              <a:t>Return on investment </a:t>
            </a:r>
            <a:r>
              <a:rPr lang="ru-RU" altLang="ru-RU" sz="1100" b="1" kern="0" dirty="0" smtClean="0">
                <a:solidFill>
                  <a:srgbClr val="006060"/>
                </a:solidFill>
                <a:cs typeface="Arial" charset="0"/>
              </a:rPr>
              <a:t>*</a:t>
            </a:r>
            <a:endParaRPr lang="de-DE" altLang="ru-RU" sz="1100" b="1" kern="0" dirty="0" smtClean="0">
              <a:solidFill>
                <a:srgbClr val="006060"/>
              </a:solidFill>
              <a:cs typeface="Arial" charset="0"/>
            </a:endParaRPr>
          </a:p>
        </p:txBody>
      </p:sp>
      <p:sp>
        <p:nvSpPr>
          <p:cNvPr id="26" name="Объект 2"/>
          <p:cNvSpPr txBox="1">
            <a:spLocks/>
          </p:cNvSpPr>
          <p:nvPr/>
        </p:nvSpPr>
        <p:spPr bwMode="auto">
          <a:xfrm>
            <a:off x="1217542" y="3984788"/>
            <a:ext cx="3353693" cy="2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solidFill>
                  <a:schemeClr val="tx2">
                    <a:lumMod val="50000"/>
                  </a:schemeClr>
                </a:solidFill>
                <a:latin typeface="Century Gothic" panose="020B0502020202020204" pitchFamily="34" charset="0"/>
              </a:rPr>
              <a:t>Initial data</a:t>
            </a:r>
            <a:r>
              <a:rPr lang="ru-RU"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Processing capacity</a:t>
            </a:r>
            <a:r>
              <a:rPr lang="ru-RU" altLang="ru-RU" sz="1200" b="1" kern="0" dirty="0" smtClean="0">
                <a:latin typeface="Century Gothic" panose="020B0502020202020204" pitchFamily="34" charset="0"/>
              </a:rPr>
              <a:t>:</a:t>
            </a:r>
          </a:p>
          <a:p>
            <a:pPr>
              <a:spcBef>
                <a:spcPts val="600"/>
              </a:spcBef>
            </a:pPr>
            <a:r>
              <a:rPr lang="ru-RU" altLang="ru-RU" sz="1200" kern="0" dirty="0" smtClean="0">
                <a:latin typeface="Century Gothic" panose="020B0502020202020204" pitchFamily="34" charset="0"/>
              </a:rPr>
              <a:t>2500 </a:t>
            </a:r>
            <a:r>
              <a:rPr lang="en-US" altLang="ru-RU" sz="1200" kern="0" dirty="0" smtClean="0">
                <a:latin typeface="Century Gothic" panose="020B0502020202020204" pitchFamily="34" charset="0"/>
              </a:rPr>
              <a:t>ton per year</a:t>
            </a:r>
            <a:endParaRPr lang="ru-RU" altLang="ru-RU" sz="1200" kern="0" dirty="0" smtClean="0">
              <a:latin typeface="Century Gothic" panose="020B0502020202020204" pitchFamily="34" charset="0"/>
            </a:endParaRPr>
          </a:p>
          <a:p>
            <a:pPr marL="0" indent="0">
              <a:spcBef>
                <a:spcPts val="600"/>
              </a:spcBef>
              <a:buNone/>
            </a:pPr>
            <a:r>
              <a:rPr lang="en-US" altLang="ru-RU" sz="1200" b="1" kern="0" dirty="0" smtClean="0">
                <a:latin typeface="Century Gothic" panose="020B0502020202020204" pitchFamily="34" charset="0"/>
              </a:rPr>
              <a:t>Equipment required</a:t>
            </a:r>
            <a:r>
              <a:rPr lang="ru-RU" altLang="ru-RU" sz="1200" b="1" kern="0" dirty="0" smtClean="0">
                <a:latin typeface="Century Gothic" panose="020B0502020202020204" pitchFamily="34" charset="0"/>
              </a:rPr>
              <a:t>:</a:t>
            </a:r>
          </a:p>
          <a:p>
            <a:pPr>
              <a:spcBef>
                <a:spcPts val="600"/>
              </a:spcBef>
            </a:pPr>
            <a:r>
              <a:rPr lang="ru-RU" altLang="ru-RU" sz="1200" kern="0" dirty="0" smtClean="0">
                <a:latin typeface="Century Gothic" panose="020B0502020202020204" pitchFamily="34" charset="0"/>
              </a:rPr>
              <a:t>5-6 </a:t>
            </a:r>
            <a:r>
              <a:rPr lang="en-US" altLang="ru-RU" sz="1200" kern="0" dirty="0" smtClean="0">
                <a:latin typeface="Century Gothic" panose="020B0502020202020204" pitchFamily="34" charset="0"/>
              </a:rPr>
              <a:t>casting machines</a:t>
            </a:r>
            <a:endParaRPr lang="ru-RU" altLang="ru-RU" sz="1200" kern="0" dirty="0" smtClean="0">
              <a:latin typeface="Century Gothic" panose="020B0502020202020204" pitchFamily="34" charset="0"/>
            </a:endParaRPr>
          </a:p>
          <a:p>
            <a:pPr>
              <a:spcBef>
                <a:spcPts val="600"/>
              </a:spcBef>
            </a:pPr>
            <a:r>
              <a:rPr lang="ru-RU" altLang="ru-RU" sz="1200" kern="0" dirty="0" smtClean="0">
                <a:latin typeface="Century Gothic" panose="020B0502020202020204" pitchFamily="34" charset="0"/>
              </a:rPr>
              <a:t>15-30 </a:t>
            </a:r>
            <a:r>
              <a:rPr lang="en-US" altLang="ru-RU" sz="1200" kern="0" dirty="0" smtClean="0">
                <a:latin typeface="Century Gothic" panose="020B0502020202020204" pitchFamily="34" charset="0"/>
              </a:rPr>
              <a:t>casting mould</a:t>
            </a:r>
            <a:endParaRPr lang="ru-RU" altLang="ru-RU" sz="1200" kern="0" dirty="0" smtClean="0">
              <a:latin typeface="Century Gothic" panose="020B0502020202020204" pitchFamily="34" charset="0"/>
            </a:endParaRPr>
          </a:p>
          <a:p>
            <a:pPr marL="0" indent="0">
              <a:spcBef>
                <a:spcPts val="600"/>
              </a:spcBef>
              <a:buNone/>
            </a:pPr>
            <a:r>
              <a:rPr lang="en-US" altLang="ru-RU" sz="1200" b="1" kern="0" dirty="0" smtClean="0">
                <a:solidFill>
                  <a:schemeClr val="tx2">
                    <a:lumMod val="50000"/>
                  </a:schemeClr>
                </a:solidFill>
                <a:latin typeface="Century Gothic" panose="020B0502020202020204" pitchFamily="34" charset="0"/>
              </a:rPr>
              <a:t>Staff</a:t>
            </a:r>
            <a:r>
              <a:rPr lang="ru-RU" altLang="ru-RU" sz="1200" b="1" kern="0" dirty="0" smtClean="0">
                <a:latin typeface="Century Gothic" panose="020B0502020202020204" pitchFamily="34" charset="0"/>
              </a:rPr>
              <a:t>: </a:t>
            </a:r>
          </a:p>
          <a:p>
            <a:pPr>
              <a:spcBef>
                <a:spcPts val="600"/>
              </a:spcBef>
            </a:pPr>
            <a:r>
              <a:rPr lang="ru-RU" altLang="ru-RU" sz="1200" kern="0" dirty="0" smtClean="0">
                <a:latin typeface="Century Gothic" panose="020B0502020202020204" pitchFamily="34" charset="0"/>
              </a:rPr>
              <a:t>40 </a:t>
            </a:r>
            <a:r>
              <a:rPr lang="en-US" altLang="ru-RU" sz="1200" kern="0" dirty="0" smtClean="0">
                <a:solidFill>
                  <a:srgbClr val="000000"/>
                </a:solidFill>
                <a:latin typeface="Century Gothic" panose="020B0502020202020204" pitchFamily="34" charset="0"/>
              </a:rPr>
              <a:t>people </a:t>
            </a:r>
            <a:r>
              <a:rPr lang="ru-RU" altLang="ru-RU" sz="1200" kern="0" dirty="0" smtClean="0">
                <a:latin typeface="Century Gothic" panose="020B0502020202020204" pitchFamily="34" charset="0"/>
              </a:rPr>
              <a:t>(4 </a:t>
            </a:r>
            <a:r>
              <a:rPr lang="en-US" altLang="ru-RU" sz="1200" kern="0" dirty="0" smtClean="0">
                <a:latin typeface="Century Gothic" panose="020B0502020202020204" pitchFamily="34" charset="0"/>
              </a:rPr>
              <a:t>shifts</a:t>
            </a:r>
            <a:r>
              <a:rPr lang="ru-RU" altLang="ru-RU" sz="1200" kern="0" dirty="0" smtClean="0">
                <a:latin typeface="Century Gothic" panose="020B0502020202020204" pitchFamily="34" charset="0"/>
              </a:rPr>
              <a:t>)</a:t>
            </a:r>
          </a:p>
          <a:p>
            <a:pPr>
              <a:spcBef>
                <a:spcPts val="600"/>
              </a:spcBef>
            </a:pPr>
            <a:r>
              <a:rPr lang="en-US" altLang="ru-RU" sz="1200" kern="0" dirty="0" smtClean="0">
                <a:solidFill>
                  <a:srgbClr val="000000"/>
                </a:solidFill>
                <a:latin typeface="Century Gothic" panose="020B0502020202020204" pitchFamily="34" charset="0"/>
              </a:rPr>
              <a:t>salary including insurance -</a:t>
            </a:r>
            <a:r>
              <a:rPr lang="ru-RU" altLang="ru-RU" sz="1200" kern="0" dirty="0" smtClean="0">
                <a:latin typeface="Century Gothic" panose="020B0502020202020204" pitchFamily="34" charset="0"/>
              </a:rPr>
              <a:t> 60 000 </a:t>
            </a:r>
            <a:r>
              <a:rPr lang="en-US" altLang="ru-RU" sz="1200" kern="0" dirty="0" smtClean="0">
                <a:latin typeface="Century Gothic" panose="020B0502020202020204" pitchFamily="34" charset="0"/>
              </a:rPr>
              <a:t>RUB</a:t>
            </a: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p:txBody>
      </p:sp>
      <p:sp>
        <p:nvSpPr>
          <p:cNvPr id="28" name="Объект 2"/>
          <p:cNvSpPr txBox="1">
            <a:spLocks/>
          </p:cNvSpPr>
          <p:nvPr/>
        </p:nvSpPr>
        <p:spPr bwMode="auto">
          <a:xfrm>
            <a:off x="4644008" y="3984788"/>
            <a:ext cx="4194008" cy="2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kern="0" dirty="0" smtClean="0">
                <a:latin typeface="Century Gothic" panose="020B0502020202020204" pitchFamily="34" charset="0"/>
              </a:rPr>
              <a:t>CAPEX</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 </a:t>
            </a:r>
            <a:r>
              <a:rPr lang="en-US" altLang="ru-RU" sz="1200" kern="0" dirty="0" smtClean="0">
                <a:latin typeface="Century Gothic" panose="020B0502020202020204" pitchFamily="34" charset="0"/>
              </a:rPr>
              <a:t>1</a:t>
            </a:r>
            <a:r>
              <a:rPr lang="ru-RU" altLang="ru-RU" sz="1200" kern="0" dirty="0" smtClean="0">
                <a:latin typeface="Century Gothic" panose="020B0502020202020204" pitchFamily="34" charset="0"/>
              </a:rPr>
              <a:t>26</a:t>
            </a:r>
            <a:r>
              <a:rPr lang="en-US" altLang="ru-RU" sz="1200" kern="0" dirty="0" smtClean="0">
                <a:latin typeface="Century Gothic" panose="020B0502020202020204" pitchFamily="34" charset="0"/>
              </a:rPr>
              <a:t> </a:t>
            </a:r>
            <a:r>
              <a:rPr lang="en-US" altLang="ru-RU" sz="1200" kern="0" dirty="0" err="1" smtClean="0">
                <a:latin typeface="Century Gothic" panose="020B0502020202020204" pitchFamily="34" charset="0"/>
              </a:rPr>
              <a:t>mln</a:t>
            </a:r>
            <a:r>
              <a:rPr lang="en-US" altLang="ru-RU" sz="1200" kern="0" dirty="0" smtClean="0">
                <a:latin typeface="Century Gothic" panose="020B0502020202020204" pitchFamily="34" charset="0"/>
              </a:rPr>
              <a:t> RUB</a:t>
            </a:r>
            <a:endParaRPr lang="ru-RU" altLang="ru-RU" sz="1200" kern="0" dirty="0" smtClean="0">
              <a:latin typeface="Century Gothic" panose="020B0502020202020204" pitchFamily="34" charset="0"/>
            </a:endParaRPr>
          </a:p>
          <a:p>
            <a:pPr marL="0" indent="0">
              <a:spcBef>
                <a:spcPts val="600"/>
              </a:spcBef>
              <a:buNone/>
            </a:pPr>
            <a:r>
              <a:rPr lang="en-US" altLang="ru-RU" sz="1200" b="1" kern="0" dirty="0" smtClean="0">
                <a:latin typeface="Century Gothic" panose="020B0502020202020204" pitchFamily="34" charset="0"/>
              </a:rPr>
              <a:t>OPEX: </a:t>
            </a:r>
            <a:r>
              <a:rPr lang="en-US" altLang="ru-RU" sz="1200" kern="0" dirty="0" smtClean="0">
                <a:latin typeface="Century Gothic" panose="020B0502020202020204" pitchFamily="34" charset="0"/>
              </a:rPr>
              <a:t>1</a:t>
            </a:r>
            <a:r>
              <a:rPr lang="ru-RU" altLang="ru-RU" sz="1200" kern="0" dirty="0">
                <a:latin typeface="Century Gothic" panose="020B0502020202020204" pitchFamily="34" charset="0"/>
              </a:rPr>
              <a:t>7</a:t>
            </a:r>
            <a:r>
              <a:rPr lang="en-US" altLang="ru-RU" sz="1200" kern="0" dirty="0" smtClean="0">
                <a:latin typeface="Century Gothic" panose="020B0502020202020204" pitchFamily="34" charset="0"/>
              </a:rPr>
              <a:t> </a:t>
            </a:r>
            <a:r>
              <a:rPr lang="ru-RU" altLang="ru-RU" sz="1200" kern="0" dirty="0" smtClean="0">
                <a:latin typeface="Century Gothic" panose="020B0502020202020204" pitchFamily="34" charset="0"/>
              </a:rPr>
              <a:t>846 </a:t>
            </a:r>
            <a:r>
              <a:rPr lang="en-US" altLang="ru-RU" sz="1200" kern="0" dirty="0" smtClean="0">
                <a:latin typeface="Century Gothic" panose="020B0502020202020204" pitchFamily="34" charset="0"/>
              </a:rPr>
              <a:t>RUB</a:t>
            </a:r>
            <a:r>
              <a:rPr lang="ru-RU" altLang="ru-RU" sz="1200" kern="0" dirty="0" smtClean="0">
                <a:latin typeface="Century Gothic" panose="020B0502020202020204" pitchFamily="34" charset="0"/>
              </a:rPr>
              <a:t> </a:t>
            </a:r>
            <a:r>
              <a:rPr lang="en-US" altLang="ru-RU" sz="1200" kern="0" dirty="0" smtClean="0">
                <a:latin typeface="Century Gothic" panose="020B0502020202020204" pitchFamily="34" charset="0"/>
              </a:rPr>
              <a:t>per ton produced</a:t>
            </a:r>
            <a:endParaRPr lang="ru-RU" altLang="ru-RU" sz="1200" kern="0" dirty="0" smtClean="0">
              <a:latin typeface="Century Gothic" panose="020B0502020202020204" pitchFamily="34" charset="0"/>
            </a:endParaRPr>
          </a:p>
          <a:p>
            <a:pPr marL="0" indent="0">
              <a:spcBef>
                <a:spcPts val="600"/>
              </a:spcBef>
              <a:buNone/>
            </a:pPr>
            <a:r>
              <a:rPr lang="en-US" altLang="ru-RU" sz="1200" b="1" kern="0" dirty="0" smtClean="0">
                <a:solidFill>
                  <a:schemeClr val="tx2">
                    <a:lumMod val="50000"/>
                  </a:schemeClr>
                </a:solidFill>
                <a:latin typeface="Century Gothic" panose="020B0502020202020204" pitchFamily="34" charset="0"/>
              </a:rPr>
              <a:t>Inception date</a:t>
            </a:r>
            <a:r>
              <a:rPr lang="ru-RU" altLang="ru-RU" sz="1200" b="1" kern="0" dirty="0" smtClean="0">
                <a:latin typeface="Century Gothic" panose="020B0502020202020204" pitchFamily="34" charset="0"/>
              </a:rPr>
              <a:t>: </a:t>
            </a:r>
            <a:r>
              <a:rPr lang="en-US" altLang="ru-RU" sz="1200" kern="0" dirty="0" smtClean="0">
                <a:latin typeface="Century Gothic" panose="020B0502020202020204" pitchFamily="34" charset="0"/>
              </a:rPr>
              <a:t>July </a:t>
            </a:r>
            <a:r>
              <a:rPr lang="ru-RU" altLang="ru-RU" sz="1200" kern="0" dirty="0" smtClean="0">
                <a:latin typeface="Century Gothic" panose="020B0502020202020204" pitchFamily="34" charset="0"/>
              </a:rPr>
              <a:t>2014</a:t>
            </a:r>
          </a:p>
          <a:p>
            <a:pPr marL="0" indent="0">
              <a:spcBef>
                <a:spcPts val="600"/>
              </a:spcBef>
              <a:buNone/>
            </a:pPr>
            <a:r>
              <a:rPr lang="en-US" altLang="ru-RU" sz="1200" b="1" kern="0" dirty="0" smtClean="0">
                <a:solidFill>
                  <a:schemeClr val="tx2">
                    <a:lumMod val="50000"/>
                  </a:schemeClr>
                </a:solidFill>
                <a:latin typeface="Century Gothic" panose="020B0502020202020204" pitchFamily="34" charset="0"/>
              </a:rPr>
              <a:t>Estimated period</a:t>
            </a:r>
            <a:r>
              <a:rPr lang="ru-RU" altLang="ru-RU" sz="1200" b="1" kern="0" dirty="0" smtClean="0">
                <a:solidFill>
                  <a:schemeClr val="tx2">
                    <a:lumMod val="50000"/>
                  </a:schemeClr>
                </a:solidFill>
                <a:latin typeface="Century Gothic" panose="020B0502020202020204" pitchFamily="34" charset="0"/>
              </a:rPr>
              <a:t>: </a:t>
            </a:r>
            <a:r>
              <a:rPr lang="en-US" altLang="ru-RU" sz="1200" kern="0" dirty="0" smtClean="0">
                <a:solidFill>
                  <a:srgbClr val="000000"/>
                </a:solidFill>
                <a:latin typeface="Century Gothic" panose="020B0502020202020204" pitchFamily="34" charset="0"/>
              </a:rPr>
              <a:t>up to </a:t>
            </a:r>
            <a:r>
              <a:rPr lang="ru-RU" altLang="ru-RU" sz="1200" kern="0" dirty="0" smtClean="0">
                <a:solidFill>
                  <a:srgbClr val="000000"/>
                </a:solidFill>
                <a:latin typeface="Century Gothic" panose="020B0502020202020204" pitchFamily="34" charset="0"/>
              </a:rPr>
              <a:t>202</a:t>
            </a:r>
            <a:r>
              <a:rPr lang="en-US" altLang="ru-RU" sz="1200" kern="0" dirty="0" smtClean="0">
                <a:latin typeface="Century Gothic" panose="020B0502020202020204" pitchFamily="34" charset="0"/>
              </a:rPr>
              <a:t>1</a:t>
            </a:r>
            <a:endParaRPr lang="ru-RU" altLang="ru-RU" sz="1200" kern="0" dirty="0" smtClean="0">
              <a:latin typeface="Century Gothic" panose="020B0502020202020204" pitchFamily="34" charset="0"/>
            </a:endParaRPr>
          </a:p>
          <a:p>
            <a:pPr marL="0" indent="0">
              <a:spcBef>
                <a:spcPts val="600"/>
              </a:spcBef>
              <a:buNone/>
            </a:pPr>
            <a:endParaRPr lang="ru-RU" altLang="ru-RU" sz="1200" b="1" kern="0" dirty="0" smtClean="0">
              <a:latin typeface="Century Gothic" panose="020B0502020202020204" pitchFamily="34" charset="0"/>
            </a:endParaRPr>
          </a:p>
          <a:p>
            <a:pPr marL="0" indent="0">
              <a:spcBef>
                <a:spcPts val="600"/>
              </a:spcBef>
              <a:buNone/>
            </a:pPr>
            <a:r>
              <a:rPr lang="en-US" altLang="ru-RU" sz="1200" b="1" kern="0" dirty="0" smtClean="0">
                <a:solidFill>
                  <a:schemeClr val="tx2">
                    <a:lumMod val="50000"/>
                  </a:schemeClr>
                </a:solidFill>
                <a:latin typeface="Century Gothic" panose="020B0502020202020204" pitchFamily="34" charset="0"/>
              </a:rPr>
              <a:t>Performance indicators</a:t>
            </a:r>
            <a:r>
              <a:rPr lang="ru-RU" altLang="ru-RU" sz="1200" b="1" kern="0" dirty="0" smtClean="0">
                <a:latin typeface="Century Gothic" panose="020B0502020202020204" pitchFamily="34" charset="0"/>
              </a:rPr>
              <a:t>: </a:t>
            </a:r>
          </a:p>
          <a:p>
            <a:pPr marL="0" indent="0">
              <a:spcBef>
                <a:spcPts val="600"/>
              </a:spcBef>
              <a:buNone/>
            </a:pPr>
            <a:r>
              <a:rPr lang="en-US" altLang="ru-RU" sz="1200" kern="0" dirty="0" smtClean="0">
                <a:solidFill>
                  <a:srgbClr val="000000"/>
                </a:solidFill>
                <a:latin typeface="Century Gothic" panose="020B0502020202020204" pitchFamily="34" charset="0"/>
              </a:rPr>
              <a:t>Internal rate of return</a:t>
            </a:r>
            <a:r>
              <a:rPr lang="ru-RU" altLang="ru-RU" sz="1200" kern="0" dirty="0" smtClean="0">
                <a:latin typeface="Century Gothic" panose="020B0502020202020204" pitchFamily="34" charset="0"/>
              </a:rPr>
              <a:t> </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IRR</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 </a:t>
            </a:r>
            <a:r>
              <a:rPr lang="ru-RU" altLang="ru-RU" sz="1200" b="1" kern="0" dirty="0" smtClean="0">
                <a:latin typeface="Century Gothic" panose="020B0502020202020204" pitchFamily="34" charset="0"/>
              </a:rPr>
              <a:t>32</a:t>
            </a:r>
            <a:r>
              <a:rPr lang="en-US" altLang="ru-RU" sz="1200" b="1" kern="0" dirty="0" smtClean="0">
                <a:latin typeface="Century Gothic" panose="020B0502020202020204" pitchFamily="34" charset="0"/>
              </a:rPr>
              <a:t>.</a:t>
            </a:r>
            <a:r>
              <a:rPr lang="ru-RU" altLang="ru-RU" sz="1200" b="1" kern="0" dirty="0" smtClean="0">
                <a:latin typeface="Century Gothic" panose="020B0502020202020204" pitchFamily="34" charset="0"/>
              </a:rPr>
              <a:t>8</a:t>
            </a:r>
            <a:r>
              <a:rPr lang="en-US" altLang="ru-RU" sz="1200" b="1" kern="0" dirty="0" smtClean="0">
                <a:latin typeface="Century Gothic" panose="020B0502020202020204" pitchFamily="34" charset="0"/>
              </a:rPr>
              <a:t>%</a:t>
            </a:r>
          </a:p>
          <a:p>
            <a:pPr marL="0" indent="0">
              <a:spcBef>
                <a:spcPts val="600"/>
              </a:spcBef>
              <a:buNone/>
            </a:pPr>
            <a:r>
              <a:rPr lang="en-US" altLang="ru-RU" sz="1200" kern="0" dirty="0" smtClean="0">
                <a:solidFill>
                  <a:srgbClr val="000000"/>
                </a:solidFill>
                <a:latin typeface="Century Gothic" panose="020B0502020202020204" pitchFamily="34" charset="0"/>
              </a:rPr>
              <a:t>Net present value</a:t>
            </a:r>
            <a:r>
              <a:rPr lang="en-US" altLang="ru-RU" sz="1200" kern="0" dirty="0" smtClean="0">
                <a:latin typeface="Century Gothic" panose="020B0502020202020204" pitchFamily="34" charset="0"/>
              </a:rPr>
              <a:t> </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NPV): </a:t>
            </a:r>
            <a:r>
              <a:rPr lang="ru-RU" altLang="ru-RU" sz="1200" b="1" kern="0" dirty="0" smtClean="0">
                <a:latin typeface="Century Gothic" panose="020B0502020202020204" pitchFamily="34" charset="0"/>
              </a:rPr>
              <a:t>435 </a:t>
            </a:r>
            <a:r>
              <a:rPr lang="en-US" altLang="ru-RU" sz="1200" b="1" kern="0" dirty="0" err="1" smtClean="0">
                <a:latin typeface="Century Gothic" panose="020B0502020202020204" pitchFamily="34" charset="0"/>
              </a:rPr>
              <a:t>mln</a:t>
            </a:r>
            <a:r>
              <a:rPr lang="en-US" altLang="ru-RU" sz="1200" b="1" kern="0" dirty="0" smtClean="0">
                <a:latin typeface="Century Gothic" panose="020B0502020202020204" pitchFamily="34" charset="0"/>
              </a:rPr>
              <a:t> RUB</a:t>
            </a:r>
            <a:endParaRPr lang="ru-RU" altLang="ru-RU" sz="1200" b="1" kern="0" dirty="0" smtClean="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Profitability index</a:t>
            </a:r>
            <a:r>
              <a:rPr lang="ru-RU" altLang="ru-RU" sz="1200" kern="0" dirty="0" smtClean="0">
                <a:latin typeface="Century Gothic" panose="020B0502020202020204" pitchFamily="34" charset="0"/>
              </a:rPr>
              <a:t> </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PI</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 </a:t>
            </a:r>
            <a:r>
              <a:rPr lang="ru-RU" altLang="ru-RU" sz="1200" b="1" kern="0" dirty="0" smtClean="0">
                <a:latin typeface="Century Gothic" panose="020B0502020202020204" pitchFamily="34" charset="0"/>
              </a:rPr>
              <a:t>4</a:t>
            </a:r>
            <a:r>
              <a:rPr lang="en-US" altLang="ru-RU" sz="1200" b="1" kern="0" dirty="0" smtClean="0">
                <a:latin typeface="Century Gothic" panose="020B0502020202020204" pitchFamily="34" charset="0"/>
              </a:rPr>
              <a:t>.</a:t>
            </a:r>
            <a:r>
              <a:rPr lang="ru-RU" altLang="ru-RU" sz="1200" b="1" kern="0" dirty="0" smtClean="0">
                <a:latin typeface="Century Gothic" panose="020B0502020202020204" pitchFamily="34" charset="0"/>
              </a:rPr>
              <a:t>8</a:t>
            </a:r>
          </a:p>
          <a:p>
            <a:pPr marL="0" indent="0">
              <a:spcBef>
                <a:spcPts val="600"/>
              </a:spcBef>
              <a:buNone/>
            </a:pPr>
            <a:endParaRPr lang="ru-RU" altLang="ru-RU" sz="1000" b="1" kern="0" dirty="0" smtClean="0">
              <a:latin typeface="Century Gothic" panose="020B0502020202020204" pitchFamily="34" charset="0"/>
            </a:endParaRPr>
          </a:p>
          <a:p>
            <a:pPr marL="0" indent="0">
              <a:spcBef>
                <a:spcPts val="600"/>
              </a:spcBef>
              <a:buNone/>
            </a:pPr>
            <a:endParaRPr lang="ru-RU" altLang="ru-RU" sz="1000" b="1" kern="0" dirty="0" smtClean="0">
              <a:latin typeface="Century Gothic" panose="020B0502020202020204" pitchFamily="34" charset="0"/>
            </a:endParaRPr>
          </a:p>
        </p:txBody>
      </p:sp>
      <p:sp>
        <p:nvSpPr>
          <p:cNvPr id="29" name="Пятиугольник 28"/>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31" name="Прямоугольник 30"/>
          <p:cNvSpPr/>
          <p:nvPr/>
        </p:nvSpPr>
        <p:spPr>
          <a:xfrm rot="16200000">
            <a:off x="-66068"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32" name="Пятиугольник 31"/>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rot="16200000">
            <a:off x="-66070" y="4643554"/>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30" name="TextBox 29"/>
          <p:cNvSpPr txBox="1"/>
          <p:nvPr/>
        </p:nvSpPr>
        <p:spPr>
          <a:xfrm>
            <a:off x="94903" y="6381328"/>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
        <p:nvSpPr>
          <p:cNvPr id="37" name="TextBox 36"/>
          <p:cNvSpPr txBox="1"/>
          <p:nvPr/>
        </p:nvSpPr>
        <p:spPr>
          <a:xfrm>
            <a:off x="1100318" y="-9525"/>
            <a:ext cx="7990971" cy="369332"/>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Business case by SIBUR</a:t>
            </a:r>
            <a:endParaRPr lang="ru-RU"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76355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Объект 2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92"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5"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ru-RU" sz="1000" b="0">
              <a:sym typeface="Arial" charset="0"/>
            </a:endParaRPr>
          </a:p>
        </p:txBody>
      </p:sp>
      <p:sp>
        <p:nvSpPr>
          <p:cNvPr id="54276"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headEnd/>
            <a:tailEnd/>
          </a:ln>
        </p:spPr>
        <p:txBody>
          <a:bodyPr wrap="none" lIns="0" tIns="0" rIns="0" bIns="0"/>
          <a:lstStyle/>
          <a:p>
            <a:pPr marL="0" indent="0" eaLnBrk="1" hangingPunct="1">
              <a:spcBef>
                <a:spcPct val="0"/>
              </a:spcBef>
              <a:buClrTx/>
              <a:buFontTx/>
              <a:buNone/>
            </a:pPr>
            <a:endParaRPr lang="ru-RU" altLang="ru-RU" sz="1000" smtClean="0">
              <a:sym typeface="Arial" charset="0"/>
            </a:endParaRPr>
          </a:p>
        </p:txBody>
      </p:sp>
      <p:cxnSp>
        <p:nvCxnSpPr>
          <p:cNvPr id="54279" name="Horizontal Line"/>
          <p:cNvCxnSpPr>
            <a:cxnSpLocks noChangeShapeType="1"/>
          </p:cNvCxnSpPr>
          <p:nvPr/>
        </p:nvCxnSpPr>
        <p:spPr bwMode="auto">
          <a:xfrm>
            <a:off x="1570038" y="1268760"/>
            <a:ext cx="7000874"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54280" name="ListLeanHorizontalTextTopic0"/>
          <p:cNvSpPr>
            <a:spLocks noGrp="1" noChangeArrowheads="1"/>
          </p:cNvSpPr>
          <p:nvPr>
            <p:ph type="body" idx="4294967295"/>
          </p:nvPr>
        </p:nvSpPr>
        <p:spPr>
          <a:xfrm>
            <a:off x="3250406" y="1080117"/>
            <a:ext cx="3362325" cy="1574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indent="0">
              <a:lnSpc>
                <a:spcPct val="93000"/>
              </a:lnSpc>
              <a:spcBef>
                <a:spcPct val="0"/>
              </a:spcBef>
              <a:buClr>
                <a:schemeClr val="tx1"/>
              </a:buClr>
              <a:buNone/>
            </a:pPr>
            <a:r>
              <a:rPr lang="en-US" altLang="ru-RU" sz="1100" b="1" dirty="0" smtClean="0">
                <a:solidFill>
                  <a:srgbClr val="006060"/>
                </a:solidFill>
                <a:latin typeface="Century Gothic" panose="020B0502020202020204" pitchFamily="34" charset="0"/>
                <a:cs typeface="Arial" charset="0"/>
              </a:rPr>
              <a:t>Expanded </a:t>
            </a:r>
            <a:r>
              <a:rPr lang="en-US" altLang="ru-RU" sz="1100" b="1" dirty="0" err="1" smtClean="0">
                <a:solidFill>
                  <a:srgbClr val="006060"/>
                </a:solidFill>
                <a:latin typeface="Century Gothic" panose="020B0502020202020204" pitchFamily="34" charset="0"/>
                <a:cs typeface="Arial" charset="0"/>
              </a:rPr>
              <a:t>polysterene</a:t>
            </a:r>
            <a:r>
              <a:rPr lang="en-US" altLang="ru-RU" sz="1100" b="1" dirty="0" smtClean="0">
                <a:solidFill>
                  <a:srgbClr val="006060"/>
                </a:solidFill>
                <a:latin typeface="Century Gothic" panose="020B0502020202020204" pitchFamily="34" charset="0"/>
                <a:cs typeface="Arial" charset="0"/>
              </a:rPr>
              <a:t> consumption structure</a:t>
            </a:r>
            <a:endParaRPr lang="de-DE" altLang="ru-RU" sz="1100" b="1" dirty="0" smtClean="0">
              <a:solidFill>
                <a:srgbClr val="006060"/>
              </a:solidFill>
              <a:latin typeface="Century Gothic" panose="020B0502020202020204" pitchFamily="34" charset="0"/>
              <a:cs typeface="Arial" charset="0"/>
            </a:endParaRPr>
          </a:p>
        </p:txBody>
      </p:sp>
      <p:sp>
        <p:nvSpPr>
          <p:cNvPr id="54291" name="Объект 2"/>
          <p:cNvSpPr>
            <a:spLocks noGrp="1"/>
          </p:cNvSpPr>
          <p:nvPr>
            <p:ph type="body" idx="4294967295"/>
          </p:nvPr>
        </p:nvSpPr>
        <p:spPr>
          <a:xfrm>
            <a:off x="3916010" y="1340767"/>
            <a:ext cx="4880684" cy="2143769"/>
          </a:xfrm>
          <a:noFill/>
        </p:spPr>
        <p:txBody>
          <a:bodyPr>
            <a:normAutofit/>
          </a:bodyPr>
          <a:lstStyle/>
          <a:p>
            <a:pPr marL="171450" indent="-171450">
              <a:spcBef>
                <a:spcPts val="300"/>
              </a:spcBef>
              <a:buFont typeface="Arial" charset="0"/>
              <a:buChar char="•"/>
            </a:pPr>
            <a:r>
              <a:rPr lang="en-US" altLang="ru-RU" sz="1100" dirty="0" smtClean="0">
                <a:latin typeface="Century Gothic" panose="020B0502020202020204" pitchFamily="34" charset="0"/>
              </a:rPr>
              <a:t>Energy efficiency in Russia tends to increase</a:t>
            </a:r>
            <a:r>
              <a:rPr lang="ru-RU" altLang="ru-RU" sz="1100" dirty="0" smtClean="0">
                <a:latin typeface="Century Gothic" panose="020B0502020202020204" pitchFamily="34" charset="0"/>
              </a:rPr>
              <a:t>, </a:t>
            </a:r>
            <a:r>
              <a:rPr lang="en-US" altLang="ru-RU" sz="1100" dirty="0" smtClean="0">
                <a:latin typeface="Century Gothic" panose="020B0502020202020204" pitchFamily="34" charset="0"/>
              </a:rPr>
              <a:t>related rules and regulations have been approved</a:t>
            </a:r>
            <a:r>
              <a:rPr lang="ru-RU" altLang="ru-RU" sz="1100" dirty="0" smtClean="0">
                <a:latin typeface="Century Gothic" panose="020B0502020202020204" pitchFamily="34" charset="0"/>
              </a:rPr>
              <a:t>, </a:t>
            </a:r>
            <a:r>
              <a:rPr lang="en-US" altLang="ru-RU" sz="1100" dirty="0" smtClean="0">
                <a:latin typeface="Century Gothic" panose="020B0502020202020204" pitchFamily="34" charset="0"/>
              </a:rPr>
              <a:t>costs of energy supply grow. All this increases heat insulating materials consumption</a:t>
            </a:r>
            <a:r>
              <a:rPr lang="ru-RU" altLang="ru-RU" sz="1100" dirty="0" smtClean="0">
                <a:latin typeface="Century Gothic" panose="020B0502020202020204" pitchFamily="34" charset="0"/>
              </a:rPr>
              <a:t>. </a:t>
            </a:r>
            <a:r>
              <a:rPr lang="en-US" altLang="ru-RU" sz="1100" dirty="0" smtClean="0">
                <a:latin typeface="Century Gothic" panose="020B0502020202020204" pitchFamily="34" charset="0"/>
              </a:rPr>
              <a:t>Amendments to Federal law</a:t>
            </a:r>
            <a:r>
              <a:rPr lang="ru-RU" altLang="ru-RU" sz="1100" dirty="0" smtClean="0">
                <a:latin typeface="Century Gothic" panose="020B0502020202020204" pitchFamily="34" charset="0"/>
              </a:rPr>
              <a:t> №188-ФЗ </a:t>
            </a:r>
            <a:r>
              <a:rPr lang="en-US" altLang="ru-RU" sz="1100" dirty="0" smtClean="0">
                <a:latin typeface="Century Gothic" panose="020B0502020202020204" pitchFamily="34" charset="0"/>
              </a:rPr>
              <a:t>“Housing Code of the Russian Federation”</a:t>
            </a:r>
            <a:r>
              <a:rPr lang="ru-RU" altLang="ru-RU" sz="1100" dirty="0" smtClean="0">
                <a:latin typeface="Century Gothic" panose="020B0502020202020204" pitchFamily="34" charset="0"/>
              </a:rPr>
              <a:t> (</a:t>
            </a:r>
            <a:r>
              <a:rPr lang="en-US" altLang="ru-RU" sz="1100" dirty="0" smtClean="0">
                <a:latin typeface="Century Gothic" panose="020B0502020202020204" pitchFamily="34" charset="0"/>
              </a:rPr>
              <a:t>in</a:t>
            </a:r>
            <a:r>
              <a:rPr lang="ru-RU" altLang="ru-RU" sz="1100" dirty="0" smtClean="0">
                <a:latin typeface="Century Gothic" panose="020B0502020202020204" pitchFamily="34" charset="0"/>
              </a:rPr>
              <a:t> 2013) </a:t>
            </a:r>
            <a:r>
              <a:rPr lang="en-US" altLang="ru-RU" sz="1100" dirty="0" smtClean="0">
                <a:latin typeface="Century Gothic" panose="020B0502020202020204" pitchFamily="34" charset="0"/>
              </a:rPr>
              <a:t>on creating overhaul fund can stimulate additional demand for heat insulating materials</a:t>
            </a:r>
            <a:r>
              <a:rPr lang="ru-RU" altLang="ru-RU" sz="1100" dirty="0" smtClean="0">
                <a:latin typeface="Century Gothic" panose="020B0502020202020204" pitchFamily="34" charset="0"/>
              </a:rPr>
              <a:t>. </a:t>
            </a:r>
          </a:p>
          <a:p>
            <a:pPr marL="171450" indent="-171450">
              <a:spcBef>
                <a:spcPts val="300"/>
              </a:spcBef>
              <a:buFont typeface="Arial" charset="0"/>
              <a:buChar char="•"/>
            </a:pPr>
            <a:r>
              <a:rPr lang="en-US" altLang="ru-RU" sz="1100" dirty="0" smtClean="0">
                <a:latin typeface="Century Gothic" panose="020B0502020202020204" pitchFamily="34" charset="0"/>
              </a:rPr>
              <a:t>Annual growth rate of heat insulating materials market is </a:t>
            </a:r>
            <a:r>
              <a:rPr lang="ru-RU" altLang="ru-RU" sz="1100" dirty="0" smtClean="0">
                <a:latin typeface="Century Gothic" panose="020B0502020202020204" pitchFamily="34" charset="0"/>
              </a:rPr>
              <a:t> </a:t>
            </a:r>
            <a:r>
              <a:rPr lang="ru-RU" altLang="ru-RU" sz="1100" b="1" dirty="0" smtClean="0">
                <a:latin typeface="Century Gothic" panose="020B0502020202020204" pitchFamily="34" charset="0"/>
              </a:rPr>
              <a:t>8-10% </a:t>
            </a:r>
            <a:r>
              <a:rPr lang="en-US" altLang="ru-RU" sz="1100" dirty="0" smtClean="0">
                <a:latin typeface="Century Gothic" panose="020B0502020202020204" pitchFamily="34" charset="0"/>
              </a:rPr>
              <a:t>per year</a:t>
            </a:r>
            <a:r>
              <a:rPr lang="ru-RU" altLang="ru-RU" sz="1100" b="1" dirty="0" smtClean="0">
                <a:latin typeface="Century Gothic" panose="020B0502020202020204" pitchFamily="34" charset="0"/>
              </a:rPr>
              <a:t>.  </a:t>
            </a:r>
            <a:endParaRPr lang="ru-RU" altLang="ru-RU" sz="1100" dirty="0">
              <a:latin typeface="Century Gothic" panose="020B0502020202020204" pitchFamily="34" charset="0"/>
            </a:endParaRPr>
          </a:p>
          <a:p>
            <a:pPr marL="171450" indent="-171450">
              <a:spcBef>
                <a:spcPts val="300"/>
              </a:spcBef>
              <a:buFont typeface="Arial" charset="0"/>
              <a:buChar char="•"/>
            </a:pPr>
            <a:r>
              <a:rPr lang="en-US" altLang="ru-RU" sz="1100" dirty="0" smtClean="0">
                <a:latin typeface="Century Gothic" panose="020B0502020202020204" pitchFamily="34" charset="0"/>
              </a:rPr>
              <a:t>High quality </a:t>
            </a:r>
            <a:r>
              <a:rPr lang="en-US" altLang="ru-RU" sz="1100" dirty="0" err="1" smtClean="0">
                <a:latin typeface="Century Gothic" panose="020B0502020202020204" pitchFamily="34" charset="0"/>
              </a:rPr>
              <a:t>polysterene</a:t>
            </a:r>
            <a:r>
              <a:rPr lang="en-US" altLang="ru-RU" sz="1100" dirty="0" smtClean="0">
                <a:latin typeface="Century Gothic" panose="020B0502020202020204" pitchFamily="34" charset="0"/>
              </a:rPr>
              <a:t> production - </a:t>
            </a:r>
            <a:r>
              <a:rPr lang="en-US" altLang="ru-RU" sz="1100" dirty="0" err="1" smtClean="0">
                <a:latin typeface="Century Gothic" panose="020B0502020202020204" pitchFamily="34" charset="0"/>
              </a:rPr>
              <a:t>Alfapor</a:t>
            </a:r>
            <a:r>
              <a:rPr lang="ru-RU" altLang="ru-RU" sz="1100" dirty="0" smtClean="0">
                <a:latin typeface="Century Gothic" panose="020B0502020202020204" pitchFamily="34" charset="0"/>
              </a:rPr>
              <a:t> (</a:t>
            </a:r>
            <a:r>
              <a:rPr lang="en-US" altLang="ru-RU" sz="1100" dirty="0" smtClean="0">
                <a:latin typeface="Century Gothic" panose="020B0502020202020204" pitchFamily="34" charset="0"/>
              </a:rPr>
              <a:t>Perm</a:t>
            </a:r>
            <a:r>
              <a:rPr lang="ru-RU" altLang="ru-RU" sz="1100" dirty="0" smtClean="0">
                <a:latin typeface="Century Gothic" panose="020B0502020202020204" pitchFamily="34" charset="0"/>
              </a:rPr>
              <a:t>).</a:t>
            </a:r>
          </a:p>
          <a:p>
            <a:pPr marL="171450" indent="-171450">
              <a:spcBef>
                <a:spcPts val="300"/>
              </a:spcBef>
              <a:buFont typeface="Arial" charset="0"/>
              <a:buChar char="•"/>
            </a:pPr>
            <a:r>
              <a:rPr lang="fr-FR" altLang="ru-RU" sz="1100" dirty="0" smtClean="0">
                <a:latin typeface="Century Gothic" panose="020B0502020202020204" pitchFamily="34" charset="0"/>
              </a:rPr>
              <a:t>Expanded polysterene sheet transportation for short distances requires </a:t>
            </a:r>
            <a:r>
              <a:rPr lang="en-US" altLang="ru-RU" sz="1100" dirty="0" smtClean="0">
                <a:latin typeface="Century Gothic" panose="020B0502020202020204" pitchFamily="34" charset="0"/>
              </a:rPr>
              <a:t>processing plants in every region.</a:t>
            </a:r>
            <a:endParaRPr lang="ru-RU" altLang="ru-RU" sz="1100" dirty="0" smtClean="0">
              <a:latin typeface="Century Gothic" panose="020B0502020202020204" pitchFamily="34" charset="0"/>
            </a:endParaRPr>
          </a:p>
        </p:txBody>
      </p:sp>
      <p:sp>
        <p:nvSpPr>
          <p:cNvPr id="54318" name="Текст 40"/>
          <p:cNvSpPr>
            <a:spLocks noGrp="1"/>
          </p:cNvSpPr>
          <p:nvPr>
            <p:custDataLst>
              <p:tags r:id="rId4"/>
            </p:custDataLst>
          </p:nvPr>
        </p:nvSpPr>
        <p:spPr bwMode="gray">
          <a:xfrm>
            <a:off x="1454150" y="1758951"/>
            <a:ext cx="2873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463" tIns="0" rIns="17463" bIns="0" anchor="ctr"/>
          <a:lstStyle/>
          <a:p>
            <a:pPr algn="ctr" eaLnBrk="0" hangingPunct="0">
              <a:buClr>
                <a:schemeClr val="tx2"/>
              </a:buClr>
              <a:buFont typeface="Wingdings" pitchFamily="2" charset="2"/>
              <a:buNone/>
            </a:pPr>
            <a:endParaRPr lang="ru-RU" sz="1000" b="0" dirty="0">
              <a:sym typeface="Arial" charset="0"/>
            </a:endParaRPr>
          </a:p>
        </p:txBody>
      </p:sp>
      <p:sp>
        <p:nvSpPr>
          <p:cNvPr id="4" name="TextBox 3"/>
          <p:cNvSpPr txBox="1"/>
          <p:nvPr/>
        </p:nvSpPr>
        <p:spPr>
          <a:xfrm>
            <a:off x="3926112" y="3484537"/>
            <a:ext cx="4935016" cy="461665"/>
          </a:xfrm>
          <a:prstGeom prst="rect">
            <a:avLst/>
          </a:prstGeom>
          <a:noFill/>
        </p:spPr>
        <p:txBody>
          <a:bodyPr wrap="square" rtlCol="0">
            <a:spAutoFit/>
          </a:bodyPr>
          <a:lstStyle/>
          <a:p>
            <a:r>
              <a:rPr lang="en-US" sz="1200" b="1" dirty="0" smtClean="0">
                <a:latin typeface="Century Gothic" panose="020B0502020202020204" pitchFamily="34" charset="0"/>
              </a:rPr>
              <a:t>In general</a:t>
            </a:r>
            <a:r>
              <a:rPr lang="ru-RU" sz="1200" b="1" dirty="0" smtClean="0">
                <a:latin typeface="Century Gothic" panose="020B0502020202020204" pitchFamily="34" charset="0"/>
              </a:rPr>
              <a:t> </a:t>
            </a:r>
            <a:r>
              <a:rPr lang="en-US" sz="1200" b="1" dirty="0" smtClean="0">
                <a:latin typeface="Century Gothic" panose="020B0502020202020204" pitchFamily="34" charset="0"/>
              </a:rPr>
              <a:t>E</a:t>
            </a:r>
            <a:r>
              <a:rPr lang="fr-FR" sz="1200" b="1" dirty="0" smtClean="0">
                <a:latin typeface="Century Gothic" panose="020B0502020202020204" pitchFamily="34" charset="0"/>
              </a:rPr>
              <a:t>xpanded polysterene sheet production</a:t>
            </a:r>
            <a:r>
              <a:rPr lang="ru-RU" sz="1200" b="1" dirty="0" smtClean="0">
                <a:latin typeface="Century Gothic" panose="020B0502020202020204" pitchFamily="34" charset="0"/>
              </a:rPr>
              <a:t> </a:t>
            </a:r>
            <a:r>
              <a:rPr lang="en-US" sz="1200" b="1" dirty="0" smtClean="0">
                <a:latin typeface="Century Gothic" panose="020B0502020202020204" pitchFamily="34" charset="0"/>
              </a:rPr>
              <a:t>is highly marginal</a:t>
            </a:r>
            <a:endParaRPr lang="ru-RU" sz="1200" b="1" dirty="0">
              <a:latin typeface="Century Gothic" panose="020B0502020202020204" pitchFamily="34" charset="0"/>
            </a:endParaRPr>
          </a:p>
        </p:txBody>
      </p:sp>
      <p:sp>
        <p:nvSpPr>
          <p:cNvPr id="65" name="Прямоугольник 64"/>
          <p:cNvSpPr/>
          <p:nvPr/>
        </p:nvSpPr>
        <p:spPr>
          <a:xfrm>
            <a:off x="158036" y="285651"/>
            <a:ext cx="8967211" cy="615553"/>
          </a:xfrm>
          <a:prstGeom prst="rect">
            <a:avLst/>
          </a:prstGeom>
        </p:spPr>
        <p:txBody>
          <a:bodyPr wrap="square">
            <a:spAutoFit/>
          </a:bodyPr>
          <a:lstStyle/>
          <a:p>
            <a:pPr defTabSz="955675"/>
            <a:r>
              <a:rPr lang="ru-RU" dirty="0" smtClean="0">
                <a:solidFill>
                  <a:srgbClr val="008C7F"/>
                </a:solidFill>
                <a:latin typeface="Century Gothic" panose="020B0502020202020204" pitchFamily="34" charset="0"/>
              </a:rPr>
              <a:t> </a:t>
            </a:r>
            <a:r>
              <a:rPr lang="en-US" sz="1600" b="1" dirty="0" smtClean="0">
                <a:latin typeface="Century Gothic" panose="020B0502020202020204" pitchFamily="34" charset="0"/>
              </a:rPr>
              <a:t>Polymers processing investment</a:t>
            </a:r>
            <a:r>
              <a:rPr lang="ru-RU" sz="1600" b="1" dirty="0" smtClean="0">
                <a:latin typeface="Century Gothic" panose="020B0502020202020204" pitchFamily="34" charset="0"/>
              </a:rPr>
              <a:t>. </a:t>
            </a:r>
            <a:r>
              <a:rPr lang="en-US" sz="1600" b="1" dirty="0" smtClean="0">
                <a:latin typeface="Century Gothic" panose="020B0502020202020204" pitchFamily="34" charset="0"/>
              </a:rPr>
              <a:t>E</a:t>
            </a:r>
            <a:r>
              <a:rPr lang="fr-FR" sz="1600" b="1" dirty="0" smtClean="0">
                <a:latin typeface="Century Gothic" panose="020B0502020202020204" pitchFamily="34" charset="0"/>
              </a:rPr>
              <a:t>xpanded polysterene sheet production</a:t>
            </a:r>
            <a:r>
              <a:rPr lang="ru-RU" sz="1600" b="1" dirty="0" smtClean="0">
                <a:latin typeface="Century Gothic" panose="020B0502020202020204" pitchFamily="34" charset="0"/>
              </a:rPr>
              <a:t> – </a:t>
            </a:r>
            <a:r>
              <a:rPr lang="en-US" sz="1600" b="1" dirty="0" smtClean="0">
                <a:latin typeface="Century Gothic" panose="020B0502020202020204" pitchFamily="34" charset="0"/>
              </a:rPr>
              <a:t>one of the most effective heat insulating materials</a:t>
            </a:r>
            <a:r>
              <a:rPr lang="ru-RU" sz="1600" b="1" dirty="0" smtClean="0">
                <a:solidFill>
                  <a:schemeClr val="tx2">
                    <a:lumMod val="50000"/>
                  </a:schemeClr>
                </a:solidFill>
                <a:latin typeface="Century Gothic" panose="020B0502020202020204" pitchFamily="34" charset="0"/>
              </a:rPr>
              <a:t>*</a:t>
            </a:r>
            <a:r>
              <a:rPr lang="ru-RU" sz="1600" b="1" dirty="0" smtClean="0">
                <a:latin typeface="Century Gothic" panose="020B0502020202020204" pitchFamily="34" charset="0"/>
              </a:rPr>
              <a:t>  </a:t>
            </a:r>
            <a:endParaRPr lang="ru-RU" sz="1600" b="1" dirty="0">
              <a:latin typeface="Century Gothic" panose="020B0502020202020204" pitchFamily="34" charset="0"/>
            </a:endParaRPr>
          </a:p>
        </p:txBody>
      </p:sp>
      <p:sp>
        <p:nvSpPr>
          <p:cNvPr id="34" name="Прямоугольник 95"/>
          <p:cNvSpPr>
            <a:spLocks noChangeArrowheads="1"/>
          </p:cNvSpPr>
          <p:nvPr>
            <p:custDataLst>
              <p:tags r:id="rId5"/>
            </p:custDataLst>
          </p:nvPr>
        </p:nvSpPr>
        <p:spPr bwMode="gray">
          <a:xfrm>
            <a:off x="2369344" y="1976831"/>
            <a:ext cx="2873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0" rIns="17463" bIns="0" anchor="ctr"/>
          <a:lstStyle/>
          <a:p>
            <a:pPr algn="ctr"/>
            <a:r>
              <a:rPr lang="ru-RU" sz="1000" b="0" dirty="0" smtClean="0">
                <a:solidFill>
                  <a:schemeClr val="bg1"/>
                </a:solidFill>
              </a:rPr>
              <a:t>72%</a:t>
            </a:r>
            <a:endParaRPr lang="ru-RU" sz="1000" b="0" dirty="0">
              <a:solidFill>
                <a:schemeClr val="bg1"/>
              </a:solidFill>
              <a:sym typeface="Arial" charset="0"/>
            </a:endParaRPr>
          </a:p>
        </p:txBody>
      </p:sp>
      <p:sp>
        <p:nvSpPr>
          <p:cNvPr id="23" name="Прямоугольник 103"/>
          <p:cNvSpPr>
            <a:spLocks noChangeArrowheads="1"/>
          </p:cNvSpPr>
          <p:nvPr>
            <p:custDataLst>
              <p:tags r:id="rId6"/>
            </p:custDataLst>
          </p:nvPr>
        </p:nvSpPr>
        <p:spPr bwMode="auto">
          <a:xfrm>
            <a:off x="1504950" y="5849938"/>
            <a:ext cx="287813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u-RU" sz="900" b="0" dirty="0">
              <a:sym typeface="Arial" charset="0"/>
            </a:endParaRPr>
          </a:p>
        </p:txBody>
      </p:sp>
      <p:cxnSp>
        <p:nvCxnSpPr>
          <p:cNvPr id="24" name="Horizontal Line"/>
          <p:cNvCxnSpPr>
            <a:cxnSpLocks noChangeShapeType="1"/>
          </p:cNvCxnSpPr>
          <p:nvPr/>
        </p:nvCxnSpPr>
        <p:spPr bwMode="auto">
          <a:xfrm>
            <a:off x="1211263" y="3977315"/>
            <a:ext cx="7440612"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25" name="ListLeanHorizontalTextTopic0"/>
          <p:cNvSpPr txBox="1">
            <a:spLocks noChangeArrowheads="1"/>
          </p:cNvSpPr>
          <p:nvPr/>
        </p:nvSpPr>
        <p:spPr bwMode="auto">
          <a:xfrm>
            <a:off x="1187450" y="3789040"/>
            <a:ext cx="33623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pPr>
            <a:r>
              <a:rPr lang="en-US" altLang="ru-RU" sz="1100" b="1" kern="0" dirty="0" smtClean="0">
                <a:solidFill>
                  <a:srgbClr val="006060"/>
                </a:solidFill>
                <a:latin typeface="Century Gothic" panose="020B0502020202020204" pitchFamily="34" charset="0"/>
                <a:cs typeface="Arial" charset="0"/>
              </a:rPr>
              <a:t>Return on investment </a:t>
            </a:r>
            <a:r>
              <a:rPr lang="ru-RU" altLang="ru-RU" sz="1100" b="1" kern="0" dirty="0" smtClean="0">
                <a:solidFill>
                  <a:srgbClr val="006060"/>
                </a:solidFill>
                <a:latin typeface="Century Gothic" panose="020B0502020202020204" pitchFamily="34" charset="0"/>
                <a:cs typeface="Arial" charset="0"/>
              </a:rPr>
              <a:t>*</a:t>
            </a:r>
            <a:endParaRPr lang="de-DE" altLang="ru-RU" sz="1100" b="1" kern="0" dirty="0" smtClean="0">
              <a:solidFill>
                <a:srgbClr val="006060"/>
              </a:solidFill>
              <a:latin typeface="Century Gothic" panose="020B0502020202020204" pitchFamily="34" charset="0"/>
              <a:cs typeface="Arial" charset="0"/>
            </a:endParaRPr>
          </a:p>
        </p:txBody>
      </p:sp>
      <p:sp>
        <p:nvSpPr>
          <p:cNvPr id="26" name="Объект 2"/>
          <p:cNvSpPr txBox="1">
            <a:spLocks/>
          </p:cNvSpPr>
          <p:nvPr/>
        </p:nvSpPr>
        <p:spPr bwMode="auto">
          <a:xfrm>
            <a:off x="1211263" y="394620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latin typeface="Century Gothic" panose="020B0502020202020204" pitchFamily="34" charset="0"/>
              </a:rPr>
              <a:t>:</a:t>
            </a:r>
          </a:p>
          <a:p>
            <a:pPr marL="0" indent="0">
              <a:spcBef>
                <a:spcPts val="600"/>
              </a:spcBef>
              <a:buNone/>
            </a:pPr>
            <a:r>
              <a:rPr lang="en-US" altLang="ru-RU" sz="1000" b="1" kern="0" dirty="0" smtClean="0">
                <a:latin typeface="Century Gothic" panose="020B0502020202020204" pitchFamily="34" charset="0"/>
              </a:rPr>
              <a:t>Processing capacity</a:t>
            </a:r>
            <a:r>
              <a:rPr lang="ru-RU" altLang="ru-RU" sz="1000" b="1" kern="0" dirty="0" smtClean="0">
                <a:latin typeface="Century Gothic" panose="020B0502020202020204" pitchFamily="34" charset="0"/>
              </a:rPr>
              <a:t>:</a:t>
            </a:r>
          </a:p>
          <a:p>
            <a:pPr>
              <a:spcBef>
                <a:spcPts val="600"/>
              </a:spcBef>
            </a:pPr>
            <a:r>
              <a:rPr lang="en-US" altLang="ru-RU" sz="1000" kern="0" dirty="0" smtClean="0">
                <a:latin typeface="Century Gothic" panose="020B0502020202020204" pitchFamily="34" charset="0"/>
              </a:rPr>
              <a:t>Up to </a:t>
            </a:r>
            <a:r>
              <a:rPr lang="ru-RU" altLang="ru-RU" sz="1000" kern="0" dirty="0" smtClean="0">
                <a:latin typeface="Century Gothic" panose="020B0502020202020204" pitchFamily="34" charset="0"/>
              </a:rPr>
              <a:t>5000 </a:t>
            </a:r>
            <a:r>
              <a:rPr lang="en-US" altLang="ru-RU" sz="1000" kern="0" dirty="0" smtClean="0">
                <a:latin typeface="Century Gothic" panose="020B0502020202020204" pitchFamily="34" charset="0"/>
              </a:rPr>
              <a:t>ton EPS per year</a:t>
            </a:r>
            <a:r>
              <a:rPr lang="ru-RU" altLang="ru-RU" sz="1000" kern="0" dirty="0" smtClean="0">
                <a:latin typeface="Century Gothic" panose="020B0502020202020204" pitchFamily="34" charset="0"/>
              </a:rPr>
              <a:t> </a:t>
            </a:r>
          </a:p>
          <a:p>
            <a:pPr marL="0" indent="0">
              <a:spcBef>
                <a:spcPts val="600"/>
              </a:spcBef>
              <a:buNone/>
            </a:pPr>
            <a:r>
              <a:rPr lang="en-US" altLang="ru-RU" sz="1000" b="1" kern="0" dirty="0" smtClean="0">
                <a:latin typeface="Century Gothic" panose="020B0502020202020204" pitchFamily="34" charset="0"/>
              </a:rPr>
              <a:t>Equipment required</a:t>
            </a:r>
            <a:r>
              <a:rPr lang="ru-RU" altLang="ru-RU" sz="1000" b="1" kern="0" dirty="0" smtClean="0">
                <a:latin typeface="Century Gothic" panose="020B0502020202020204" pitchFamily="34" charset="0"/>
              </a:rPr>
              <a:t>:</a:t>
            </a:r>
          </a:p>
          <a:p>
            <a:pPr marL="0" indent="0">
              <a:spcBef>
                <a:spcPts val="600"/>
              </a:spcBef>
              <a:buNone/>
            </a:pPr>
            <a:r>
              <a:rPr lang="en-US" altLang="ru-RU" sz="1000" kern="0" dirty="0" smtClean="0">
                <a:latin typeface="Century Gothic" panose="020B0502020202020204" pitchFamily="34" charset="0"/>
              </a:rPr>
              <a:t>Automated line, capacity up to</a:t>
            </a:r>
            <a:r>
              <a:rPr lang="ru-RU" altLang="ru-RU" sz="1000" kern="0" dirty="0" smtClean="0">
                <a:latin typeface="Century Gothic" panose="020B0502020202020204" pitchFamily="34" charset="0"/>
              </a:rPr>
              <a:t> 400 </a:t>
            </a:r>
            <a:r>
              <a:rPr lang="en-US" altLang="ru-RU" sz="1000" kern="0" dirty="0" smtClean="0">
                <a:latin typeface="Century Gothic" panose="020B0502020202020204" pitchFamily="34" charset="0"/>
              </a:rPr>
              <a:t>000 m</a:t>
            </a:r>
            <a:r>
              <a:rPr lang="ru-RU" altLang="ru-RU" sz="1000" kern="0" baseline="30000" dirty="0" smtClean="0">
                <a:latin typeface="Century Gothic" panose="020B0502020202020204" pitchFamily="34" charset="0"/>
              </a:rPr>
              <a:t>3</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per year </a:t>
            </a:r>
            <a:r>
              <a:rPr lang="ru-RU" altLang="ru-RU" sz="1000" kern="0" dirty="0" smtClean="0">
                <a:latin typeface="Century Gothic" panose="020B0502020202020204" pitchFamily="34" charset="0"/>
              </a:rPr>
              <a:t>(</a:t>
            </a:r>
            <a:r>
              <a:rPr lang="fr-FR" altLang="ru-RU" sz="1000" kern="0" dirty="0" smtClean="0">
                <a:latin typeface="Century Gothic" panose="020B0502020202020204" pitchFamily="34" charset="0"/>
              </a:rPr>
              <a:t>prefoaming device</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oven</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block mould</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air lift</a:t>
            </a:r>
            <a:r>
              <a:rPr lang="ru-RU" altLang="ru-RU" sz="1000" kern="0" dirty="0" smtClean="0">
                <a:latin typeface="Century Gothic" panose="020B0502020202020204" pitchFamily="34" charset="0"/>
              </a:rPr>
              <a:t>)</a:t>
            </a: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latin typeface="Century Gothic" panose="020B0502020202020204" pitchFamily="34" charset="0"/>
              </a:rPr>
              <a:t>: </a:t>
            </a:r>
          </a:p>
          <a:p>
            <a:pPr>
              <a:spcBef>
                <a:spcPts val="600"/>
              </a:spcBef>
            </a:pPr>
            <a:r>
              <a:rPr lang="ru-RU" altLang="ru-RU" sz="1000" kern="0" dirty="0">
                <a:latin typeface="Century Gothic" panose="020B0502020202020204" pitchFamily="34" charset="0"/>
              </a:rPr>
              <a:t>4</a:t>
            </a:r>
            <a:r>
              <a:rPr lang="ru-RU" altLang="ru-RU" sz="1000" kern="0" dirty="0" smtClean="0">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people </a:t>
            </a:r>
            <a:r>
              <a:rPr lang="ru-RU" altLang="ru-RU" sz="1000" kern="0" dirty="0" smtClean="0">
                <a:latin typeface="Century Gothic" panose="020B0502020202020204" pitchFamily="34" charset="0"/>
              </a:rPr>
              <a:t>(</a:t>
            </a:r>
            <a:r>
              <a:rPr lang="en-US" altLang="ru-RU" sz="1000" kern="0" dirty="0" smtClean="0">
                <a:latin typeface="Century Gothic" panose="020B0502020202020204" pitchFamily="34" charset="0"/>
              </a:rPr>
              <a:t>manufacturing only</a:t>
            </a:r>
            <a:r>
              <a:rPr lang="ru-RU" altLang="ru-RU" sz="1000" kern="0" dirty="0" smtClean="0">
                <a:latin typeface="Century Gothic" panose="020B0502020202020204" pitchFamily="34" charset="0"/>
              </a:rPr>
              <a:t>)</a:t>
            </a:r>
          </a:p>
          <a:p>
            <a:pPr>
              <a:spcBef>
                <a:spcPts val="600"/>
              </a:spcBef>
            </a:pPr>
            <a:r>
              <a:rPr lang="en-US" altLang="ru-RU" sz="1000" kern="0" dirty="0" smtClean="0">
                <a:solidFill>
                  <a:srgbClr val="000000"/>
                </a:solidFill>
                <a:latin typeface="Century Gothic" panose="020B0502020202020204" pitchFamily="34" charset="0"/>
              </a:rPr>
              <a:t>salary including insurance -</a:t>
            </a:r>
            <a:r>
              <a:rPr lang="ru-RU" altLang="ru-RU" sz="1000" kern="0" dirty="0" smtClean="0">
                <a:latin typeface="Century Gothic" panose="020B0502020202020204" pitchFamily="34" charset="0"/>
              </a:rPr>
              <a:t> 40 000 </a:t>
            </a:r>
            <a:r>
              <a:rPr lang="en-US" altLang="ru-RU" sz="1000" kern="0" dirty="0" smtClean="0">
                <a:latin typeface="Century Gothic" panose="020B0502020202020204" pitchFamily="34" charset="0"/>
              </a:rPr>
              <a:t>RUB per person</a:t>
            </a:r>
            <a:endParaRPr lang="ru-RU" altLang="ru-RU" sz="1000" b="1" kern="0" dirty="0" smtClean="0">
              <a:latin typeface="Century Gothic" panose="020B0502020202020204" pitchFamily="34" charset="0"/>
            </a:endParaRPr>
          </a:p>
        </p:txBody>
      </p:sp>
      <p:sp>
        <p:nvSpPr>
          <p:cNvPr id="28" name="Объект 2"/>
          <p:cNvSpPr txBox="1">
            <a:spLocks/>
          </p:cNvSpPr>
          <p:nvPr/>
        </p:nvSpPr>
        <p:spPr bwMode="auto">
          <a:xfrm>
            <a:off x="5052144" y="4033933"/>
            <a:ext cx="4073104" cy="261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000" b="1" kern="0" dirty="0" smtClean="0">
                <a:latin typeface="Century Gothic" panose="020B0502020202020204" pitchFamily="34" charset="0"/>
              </a:rPr>
              <a:t>CAPEX</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kern="0" dirty="0" smtClean="0">
                <a:latin typeface="Century Gothic" panose="020B0502020202020204" pitchFamily="34" charset="0"/>
              </a:rPr>
              <a:t>116</a:t>
            </a:r>
            <a:r>
              <a:rPr lang="en-US" altLang="ru-RU" sz="1000" kern="0" dirty="0" smtClean="0">
                <a:latin typeface="Century Gothic" panose="020B0502020202020204" pitchFamily="34" charset="0"/>
              </a:rPr>
              <a:t>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RUB</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latin typeface="Century Gothic" panose="020B0502020202020204" pitchFamily="34" charset="0"/>
              </a:rPr>
              <a:t>OPEX: </a:t>
            </a:r>
            <a:r>
              <a:rPr lang="ru-RU" altLang="ru-RU" sz="1000" kern="0" dirty="0" smtClean="0">
                <a:latin typeface="Century Gothic" panose="020B0502020202020204" pitchFamily="34" charset="0"/>
              </a:rPr>
              <a:t>1070 </a:t>
            </a:r>
            <a:r>
              <a:rPr lang="en-US" altLang="ru-RU" sz="1000" kern="0" dirty="0" smtClean="0">
                <a:latin typeface="Century Gothic" panose="020B0502020202020204" pitchFamily="34" charset="0"/>
              </a:rPr>
              <a:t>RUB per</a:t>
            </a:r>
            <a:r>
              <a:rPr lang="ru-RU" altLang="ru-RU" sz="1000" kern="0" dirty="0" smtClean="0">
                <a:latin typeface="Century Gothic" panose="020B0502020202020204" pitchFamily="34" charset="0"/>
              </a:rPr>
              <a:t> 1 м</a:t>
            </a:r>
            <a:r>
              <a:rPr lang="ru-RU" altLang="ru-RU" sz="1000" kern="0" baseline="30000" dirty="0" smtClean="0">
                <a:latin typeface="Century Gothic" panose="020B0502020202020204" pitchFamily="34" charset="0"/>
              </a:rPr>
              <a:t>3</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produced</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Inception date </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January </a:t>
            </a:r>
            <a:r>
              <a:rPr lang="ru-RU" altLang="ru-RU" sz="1000" kern="0" dirty="0" smtClean="0">
                <a:solidFill>
                  <a:srgbClr val="000000"/>
                </a:solidFill>
                <a:latin typeface="Century Gothic" panose="020B0502020202020204" pitchFamily="34" charset="0"/>
              </a:rPr>
              <a:t>2015</a:t>
            </a:r>
            <a:endParaRPr lang="ru-RU" altLang="ru-RU" sz="1000"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Estimated period</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a:t>
            </a:r>
            <a:r>
              <a:rPr lang="ru-RU" altLang="ru-RU" sz="1000" kern="0" dirty="0" smtClean="0">
                <a:latin typeface="Century Gothic" panose="020B0502020202020204" pitchFamily="34" charset="0"/>
              </a:rPr>
              <a:t>8</a:t>
            </a:r>
          </a:p>
          <a:p>
            <a:pPr marL="0" indent="0">
              <a:spcBef>
                <a:spcPts val="600"/>
              </a:spcBef>
              <a:buNone/>
            </a:pPr>
            <a:endParaRPr lang="ru-RU" altLang="ru-RU" sz="1000" b="1" kern="0" dirty="0" smtClean="0">
              <a:latin typeface="Century Gothic" panose="020B0502020202020204" pitchFamily="34" charset="0"/>
            </a:endParaRPr>
          </a:p>
          <a:p>
            <a:pPr marL="0" indent="0">
              <a:spcBef>
                <a:spcPts val="600"/>
              </a:spcBef>
              <a:buNone/>
            </a:pPr>
            <a:r>
              <a:rPr lang="en-US" altLang="ru-RU" sz="1000" b="1" kern="0" dirty="0" smtClean="0">
                <a:solidFill>
                  <a:schemeClr val="tx2">
                    <a:lumMod val="50000"/>
                  </a:schemeClr>
                </a:solidFill>
                <a:latin typeface="Century Gothic" panose="020B0502020202020204" pitchFamily="34" charset="0"/>
              </a:rPr>
              <a:t>Performance indicators</a:t>
            </a:r>
            <a:r>
              <a:rPr lang="ru-RU" altLang="ru-RU" sz="1000" b="1" kern="0" dirty="0" smtClean="0">
                <a:latin typeface="Century Gothic" panose="020B0502020202020204" pitchFamily="34" charset="0"/>
              </a:rPr>
              <a:t>*: </a:t>
            </a:r>
          </a:p>
          <a:p>
            <a:pPr marL="0" indent="0">
              <a:spcBef>
                <a:spcPts val="600"/>
              </a:spcBef>
              <a:buNone/>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IRR</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 41 </a:t>
            </a:r>
            <a:r>
              <a:rPr lang="en-US" altLang="ru-RU" sz="1000" b="1" kern="0" dirty="0" smtClean="0">
                <a:latin typeface="Century Gothic" panose="020B0502020202020204" pitchFamily="34" charset="0"/>
              </a:rPr>
              <a:t>%</a:t>
            </a:r>
          </a:p>
          <a:p>
            <a:pPr marL="0" indent="0">
              <a:spcBef>
                <a:spcPts val="600"/>
              </a:spcBef>
              <a:buNone/>
            </a:pPr>
            <a:r>
              <a:rPr lang="en-US" altLang="ru-RU" sz="1000" kern="0" dirty="0" smtClean="0">
                <a:solidFill>
                  <a:srgbClr val="000000"/>
                </a:solidFill>
                <a:latin typeface="Century Gothic" panose="020B0502020202020204" pitchFamily="34" charset="0"/>
              </a:rPr>
              <a:t>Net present value</a:t>
            </a:r>
            <a:r>
              <a:rPr lang="en-US"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NPV): </a:t>
            </a:r>
            <a:r>
              <a:rPr lang="ru-RU" altLang="ru-RU" sz="1000" b="1" kern="0" dirty="0" smtClean="0">
                <a:latin typeface="Century Gothic" panose="020B0502020202020204" pitchFamily="34" charset="0"/>
              </a:rPr>
              <a:t>279 </a:t>
            </a:r>
            <a:r>
              <a:rPr lang="en-US" altLang="ru-RU" sz="1000" b="1" kern="0" dirty="0" err="1" smtClean="0">
                <a:latin typeface="Century Gothic" panose="020B0502020202020204" pitchFamily="34" charset="0"/>
              </a:rPr>
              <a:t>mln</a:t>
            </a:r>
            <a:r>
              <a:rPr lang="en-US" altLang="ru-RU" sz="1000" b="1" kern="0" dirty="0" smtClean="0">
                <a:latin typeface="Century Gothic" panose="020B0502020202020204" pitchFamily="34" charset="0"/>
              </a:rPr>
              <a:t> RUB</a:t>
            </a:r>
            <a:endParaRPr lang="ru-RU" altLang="ru-RU" sz="1000" b="1" kern="0" dirty="0" smtClean="0">
              <a:latin typeface="Century Gothic" panose="020B0502020202020204" pitchFamily="34" charset="0"/>
            </a:endParaRPr>
          </a:p>
          <a:p>
            <a:pPr marL="0" indent="0">
              <a:spcBef>
                <a:spcPts val="600"/>
              </a:spcBef>
              <a:buNone/>
            </a:pPr>
            <a:r>
              <a:rPr lang="en-US" altLang="ru-RU" sz="1000" kern="0" dirty="0" smtClean="0">
                <a:solidFill>
                  <a:srgbClr val="000000"/>
                </a:solidFill>
                <a:latin typeface="Century Gothic" panose="020B0502020202020204" pitchFamily="34" charset="0"/>
              </a:rPr>
              <a:t>Pay-back period</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P</a:t>
            </a:r>
            <a:r>
              <a:rPr lang="ru-RU" altLang="ru-RU" sz="1000" b="1" kern="0" dirty="0" smtClean="0">
                <a:latin typeface="Century Gothic" panose="020B0502020202020204" pitchFamily="34" charset="0"/>
              </a:rPr>
              <a:t>Р)</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4 </a:t>
            </a:r>
            <a:r>
              <a:rPr lang="en-US" altLang="ru-RU" sz="1000" b="1" kern="0" dirty="0" smtClean="0">
                <a:latin typeface="Century Gothic" panose="020B0502020202020204" pitchFamily="34" charset="0"/>
              </a:rPr>
              <a:t>years</a:t>
            </a:r>
            <a:endParaRPr lang="ru-RU" altLang="ru-RU" sz="1000" b="1" kern="0" dirty="0" smtClean="0">
              <a:latin typeface="Century Gothic" panose="020B0502020202020204" pitchFamily="34" charset="0"/>
            </a:endParaRPr>
          </a:p>
          <a:p>
            <a:pPr marL="0" indent="0">
              <a:spcBef>
                <a:spcPts val="600"/>
              </a:spcBef>
              <a:buNone/>
            </a:pPr>
            <a:endParaRPr lang="ru-RU" altLang="ru-RU" sz="1100" b="1" kern="0" dirty="0" smtClean="0">
              <a:latin typeface="Century Gothic" panose="020B0502020202020204" pitchFamily="34" charset="0"/>
            </a:endParaRPr>
          </a:p>
          <a:p>
            <a:pPr marL="0" indent="0">
              <a:spcBef>
                <a:spcPts val="600"/>
              </a:spcBef>
              <a:buNone/>
            </a:pPr>
            <a:endParaRPr lang="ru-RU" altLang="ru-RU" sz="1100" b="1" kern="0" dirty="0" smtClean="0">
              <a:latin typeface="Century Gothic" panose="020B0502020202020204" pitchFamily="34" charset="0"/>
            </a:endParaRPr>
          </a:p>
        </p:txBody>
      </p:sp>
      <p:graphicFrame>
        <p:nvGraphicFramePr>
          <p:cNvPr id="31" name="Диаграмма 30"/>
          <p:cNvGraphicFramePr>
            <a:graphicFrameLocks/>
          </p:cNvGraphicFramePr>
          <p:nvPr>
            <p:extLst>
              <p:ext uri="{D42A27DB-BD31-4B8C-83A1-F6EECF244321}">
                <p14:modId xmlns:p14="http://schemas.microsoft.com/office/powerpoint/2010/main" val="761382233"/>
              </p:ext>
            </p:extLst>
          </p:nvPr>
        </p:nvGraphicFramePr>
        <p:xfrm>
          <a:off x="1248938" y="1266736"/>
          <a:ext cx="2541763" cy="2140040"/>
        </p:xfrm>
        <a:graphic>
          <a:graphicData uri="http://schemas.openxmlformats.org/drawingml/2006/chart">
            <c:chart xmlns:c="http://schemas.openxmlformats.org/drawingml/2006/chart" xmlns:r="http://schemas.openxmlformats.org/officeDocument/2006/relationships" r:id="rId10"/>
          </a:graphicData>
        </a:graphic>
      </p:graphicFrame>
      <p:sp>
        <p:nvSpPr>
          <p:cNvPr id="22" name="Пятиугольник 21"/>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latin typeface="Century Gothic" panose="020B0502020202020204" pitchFamily="34" charset="0"/>
            </a:endParaRPr>
          </a:p>
        </p:txBody>
      </p:sp>
      <p:sp>
        <p:nvSpPr>
          <p:cNvPr id="32" name="Прямоугольник 31"/>
          <p:cNvSpPr/>
          <p:nvPr/>
        </p:nvSpPr>
        <p:spPr>
          <a:xfrm rot="16200000">
            <a:off x="-66068"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33" name="Пятиугольник 32"/>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rot="16200000">
            <a:off x="-66070" y="4643554"/>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27" name="TextBox 26"/>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
        <p:nvSpPr>
          <p:cNvPr id="29" name="TextBox 28"/>
          <p:cNvSpPr txBox="1"/>
          <p:nvPr/>
        </p:nvSpPr>
        <p:spPr>
          <a:xfrm>
            <a:off x="1100318" y="-9525"/>
            <a:ext cx="7990971" cy="369332"/>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Business case by SIBUR</a:t>
            </a:r>
            <a:endParaRPr lang="ru-RU"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47656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rtlCol="0">
            <a:normAutofit fontScale="90000"/>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construction of feeding additive compound production factory in Tyumen region</a:t>
            </a:r>
            <a:r>
              <a:rPr lang="ru-RU" sz="2200" b="1" dirty="0" smtClean="0">
                <a:solidFill>
                  <a:schemeClr val="tx2">
                    <a:lumMod val="50000"/>
                  </a:schemeClr>
                </a:solidFill>
                <a:latin typeface="Century Gothic" panose="020B0502020202020204" pitchFamily="34" charset="0"/>
                <a:ea typeface="+mn-ea"/>
                <a:cs typeface="+mn-cs"/>
              </a:rPr>
              <a:t> </a:t>
            </a:r>
            <a:r>
              <a:rPr lang="ru-RU" sz="1800" b="1"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8853" y="1891834"/>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054" name="Прямоугольник 6"/>
          <p:cNvSpPr>
            <a:spLocks noChangeArrowheads="1"/>
          </p:cNvSpPr>
          <p:nvPr/>
        </p:nvSpPr>
        <p:spPr bwMode="auto">
          <a:xfrm rot="16200000">
            <a:off x="-480516"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2055" name="Прямоугольник 7"/>
          <p:cNvSpPr>
            <a:spLocks noChangeArrowheads="1"/>
          </p:cNvSpPr>
          <p:nvPr/>
        </p:nvSpPr>
        <p:spPr bwMode="auto">
          <a:xfrm>
            <a:off x="1087438" y="1738313"/>
            <a:ext cx="4319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gn="just">
              <a:buFont typeface="Wingdings" pitchFamily="2" charset="2"/>
              <a:buChar char="§"/>
            </a:pPr>
            <a:r>
              <a:rPr lang="en-US" sz="1200" dirty="0" smtClean="0">
                <a:latin typeface="Century Gothic" pitchFamily="34" charset="0"/>
              </a:rPr>
              <a:t>Steady demand on the territories of Ural federal district.</a:t>
            </a:r>
          </a:p>
          <a:p>
            <a:pPr marL="171450" indent="-171450" algn="just">
              <a:buFont typeface="Wingdings" pitchFamily="2" charset="2"/>
              <a:buChar char="§"/>
            </a:pPr>
            <a:r>
              <a:rPr lang="en-US" sz="1200" dirty="0" smtClean="0">
                <a:latin typeface="Century Gothic" pitchFamily="34" charset="0"/>
              </a:rPr>
              <a:t>Existence of municipal platforms for implementation of the project</a:t>
            </a:r>
            <a:endParaRPr lang="ru-RU" sz="1200" dirty="0">
              <a:latin typeface="Century Gothic" pitchFamily="34" charset="0"/>
            </a:endParaRPr>
          </a:p>
        </p:txBody>
      </p:sp>
      <p:pic>
        <p:nvPicPr>
          <p:cNvPr id="20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106488"/>
            <a:ext cx="3619500" cy="193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Объект 2"/>
          <p:cNvSpPr txBox="1">
            <a:spLocks/>
          </p:cNvSpPr>
          <p:nvPr/>
        </p:nvSpPr>
        <p:spPr bwMode="auto">
          <a:xfrm>
            <a:off x="1095305" y="365574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None/>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30 hectares.</a:t>
            </a:r>
            <a:endParaRPr lang="en-US" altLang="ru-RU" sz="1200" kern="0" dirty="0">
              <a:latin typeface="Century Gothic" panose="020B0502020202020204" pitchFamily="34" charset="0"/>
            </a:endParaRP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70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a:t>
            </a:r>
            <a:r>
              <a:rPr lang="en-US" altLang="ru-RU" sz="1200" kern="0" dirty="0">
                <a:latin typeface="Century Gothic" panose="020B0502020202020204" pitchFamily="34" charset="0"/>
              </a:rPr>
              <a:t>/</a:t>
            </a:r>
            <a:r>
              <a:rPr lang="en-US" altLang="ru-RU" sz="1200" kern="0" dirty="0" smtClean="0">
                <a:latin typeface="Century Gothic" panose="020B0502020202020204" pitchFamily="34" charset="0"/>
              </a:rPr>
              <a:t>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4" name="Объект 2"/>
          <p:cNvSpPr txBox="1">
            <a:spLocks/>
          </p:cNvSpPr>
          <p:nvPr/>
        </p:nvSpPr>
        <p:spPr bwMode="auto">
          <a:xfrm>
            <a:off x="4936186" y="3501008"/>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1 billion rubles</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21</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425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5" name="Прямоугольник 14"/>
          <p:cNvSpPr/>
          <p:nvPr/>
        </p:nvSpPr>
        <p:spPr>
          <a:xfrm>
            <a:off x="188282" y="6132548"/>
            <a:ext cx="8247350"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549209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rtlCol="0">
            <a:normAutofit/>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reprocessing corn in Tyumen region</a:t>
            </a:r>
            <a:r>
              <a:rPr lang="ru-RU" sz="2200" b="1" dirty="0" smtClean="0">
                <a:solidFill>
                  <a:schemeClr val="tx2">
                    <a:lumMod val="50000"/>
                  </a:schemeClr>
                </a:solidFill>
                <a:latin typeface="Century Gothic" panose="020B0502020202020204" pitchFamily="34" charset="0"/>
                <a:ea typeface="+mn-ea"/>
                <a:cs typeface="+mn-cs"/>
              </a:rPr>
              <a:t> </a:t>
            </a:r>
            <a:r>
              <a:rPr lang="ru-RU" sz="1800" b="1"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9373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349071" y="1999555"/>
            <a:ext cx="1736373" cy="307777"/>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conditions</a:t>
            </a:r>
            <a:endParaRPr lang="ru-RU" altLang="ru-RU" sz="1400" dirty="0">
              <a:solidFill>
                <a:schemeClr val="tx2">
                  <a:lumMod val="50000"/>
                </a:schemeClr>
              </a:solidFill>
              <a:latin typeface="Century Gothic" panose="020B0502020202020204" pitchFamily="34" charset="0"/>
              <a:cs typeface="+mn-cs"/>
            </a:endParaRPr>
          </a:p>
        </p:txBody>
      </p:sp>
      <p:sp>
        <p:nvSpPr>
          <p:cNvPr id="3078" name="Прямоугольник 6"/>
          <p:cNvSpPr>
            <a:spLocks noChangeArrowheads="1"/>
          </p:cNvSpPr>
          <p:nvPr/>
        </p:nvSpPr>
        <p:spPr bwMode="auto">
          <a:xfrm rot="16200000">
            <a:off x="-598338" y="4751487"/>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1400" dirty="0" smtClean="0">
                <a:latin typeface="Century Gothic" pitchFamily="34" charset="0"/>
              </a:rPr>
              <a:t>Эк</a:t>
            </a:r>
            <a:r>
              <a:rPr lang="en-US" sz="1400" dirty="0" smtClean="0">
                <a:latin typeface="Century Gothic" pitchFamily="34" charset="0"/>
              </a:rPr>
              <a:t>Economic conditions</a:t>
            </a:r>
            <a:endParaRPr lang="ru-RU" sz="1400" dirty="0">
              <a:latin typeface="Century Gothic" pitchFamily="34" charset="0"/>
            </a:endParaRPr>
          </a:p>
        </p:txBody>
      </p:sp>
      <p:pic>
        <p:nvPicPr>
          <p:cNvPr id="3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879600"/>
            <a:ext cx="1944687" cy="145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1052513"/>
            <a:ext cx="1958975" cy="129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909763"/>
            <a:ext cx="164306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42988" y="1431764"/>
            <a:ext cx="4572000" cy="1754326"/>
          </a:xfrm>
          <a:prstGeom prst="rect">
            <a:avLst/>
          </a:prstGeom>
        </p:spPr>
        <p:txBody>
          <a:bodyPr>
            <a:spAutoFit/>
          </a:bodyPr>
          <a:lstStyle/>
          <a:p>
            <a:pPr marL="171450" indent="-171450">
              <a:buFont typeface="Arial" pitchFamily="34" charset="0"/>
              <a:buChar char="•"/>
            </a:pPr>
            <a:r>
              <a:rPr lang="en-US" sz="1200" dirty="0" smtClean="0"/>
              <a:t>Products with a high value added –  turn 60 000 tons of grain (480 million rubles) into 1400 million rubles of the income</a:t>
            </a:r>
          </a:p>
          <a:p>
            <a:pPr marL="171450" indent="-171450">
              <a:buFont typeface="Arial" pitchFamily="34" charset="0"/>
              <a:buChar char="•"/>
            </a:pPr>
            <a:r>
              <a:rPr lang="en-US" sz="1200" dirty="0" smtClean="0"/>
              <a:t>Production:</a:t>
            </a:r>
          </a:p>
          <a:p>
            <a:pPr marL="171450" indent="-171450">
              <a:buFont typeface="Arial" pitchFamily="34" charset="0"/>
              <a:buChar char="•"/>
            </a:pPr>
            <a:r>
              <a:rPr lang="en-US" sz="1200" dirty="0" smtClean="0"/>
              <a:t>Lemon acid – 20 000 tons, </a:t>
            </a:r>
          </a:p>
          <a:p>
            <a:pPr marL="171450" indent="-171450">
              <a:buFont typeface="Arial" pitchFamily="34" charset="0"/>
              <a:buChar char="•"/>
            </a:pPr>
            <a:r>
              <a:rPr lang="en-US" sz="1200" dirty="0" smtClean="0"/>
              <a:t>BVMK – 33 000 tons,</a:t>
            </a:r>
          </a:p>
          <a:p>
            <a:pPr marL="171450" indent="-171450">
              <a:buFont typeface="Arial" pitchFamily="34" charset="0"/>
              <a:buChar char="•"/>
            </a:pPr>
            <a:r>
              <a:rPr lang="en-US" sz="1200" dirty="0" smtClean="0"/>
              <a:t>Existence of municipal platforms for  the implementation of the project</a:t>
            </a:r>
          </a:p>
          <a:p>
            <a:pPr marL="171450" indent="-171450">
              <a:buFont typeface="Arial" pitchFamily="34" charset="0"/>
              <a:buChar char="•"/>
            </a:pPr>
            <a:r>
              <a:rPr lang="en-US" sz="1200" dirty="0"/>
              <a:t>C</a:t>
            </a:r>
            <a:r>
              <a:rPr lang="en-US" sz="1200" dirty="0" smtClean="0"/>
              <a:t>ompetitive production while entering the foreign markets </a:t>
            </a:r>
          </a:p>
          <a:p>
            <a:pPr marL="171450" indent="-171450">
              <a:buFont typeface="Arial" pitchFamily="34" charset="0"/>
              <a:buChar char="•"/>
            </a:pPr>
            <a:r>
              <a:rPr lang="en-US" sz="1200" dirty="0" smtClean="0"/>
              <a:t>State support</a:t>
            </a:r>
            <a:endParaRPr lang="ru-RU" sz="1200" dirty="0"/>
          </a:p>
        </p:txBody>
      </p:sp>
      <p:sp>
        <p:nvSpPr>
          <p:cNvPr id="15" name="Объект 2"/>
          <p:cNvSpPr txBox="1">
            <a:spLocks/>
          </p:cNvSpPr>
          <p:nvPr/>
        </p:nvSpPr>
        <p:spPr bwMode="auto">
          <a:xfrm>
            <a:off x="1205510" y="363200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None/>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120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a:t>
            </a:r>
            <a:r>
              <a:rPr lang="en-US" altLang="ru-RU" sz="1200" kern="0" dirty="0">
                <a:latin typeface="Century Gothic" panose="020B0502020202020204" pitchFamily="34" charset="0"/>
              </a:rPr>
              <a:t>/</a:t>
            </a:r>
            <a:r>
              <a:rPr lang="en-US" altLang="ru-RU" sz="1200" kern="0" dirty="0" smtClean="0">
                <a:latin typeface="Century Gothic" panose="020B0502020202020204" pitchFamily="34" charset="0"/>
              </a:rPr>
              <a:t>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Объект 2"/>
          <p:cNvSpPr txBox="1">
            <a:spLocks/>
          </p:cNvSpPr>
          <p:nvPr/>
        </p:nvSpPr>
        <p:spPr bwMode="auto">
          <a:xfrm>
            <a:off x="4932040" y="357301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a:t>
            </a:r>
            <a:r>
              <a:rPr lang="en-US" altLang="ru-RU" sz="1200" b="1" kern="0" dirty="0" smtClean="0">
                <a:solidFill>
                  <a:schemeClr val="tx2">
                    <a:lumMod val="50000"/>
                  </a:schemeClr>
                </a:solidFill>
              </a:rPr>
              <a:t>2,1</a:t>
            </a:r>
            <a:r>
              <a:rPr kumimoji="0" lang="en-US" altLang="ru-RU" sz="1200" b="1" i="0" u="none" strike="noStrike" kern="0" cap="none" spc="0" normalizeH="0" baseline="0" noProof="0" dirty="0" smtClean="0">
                <a:ln>
                  <a:noFill/>
                </a:ln>
                <a:solidFill>
                  <a:schemeClr val="tx2">
                    <a:lumMod val="50000"/>
                  </a:schemeClr>
                </a:solidFill>
                <a:effectLst/>
                <a:uLnTx/>
                <a:uFillTx/>
              </a:rPr>
              <a:t> billion rubles</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30</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dirty="0" smtClean="0">
                <a:solidFill>
                  <a:schemeClr val="tx2">
                    <a:lumMod val="50000"/>
                  </a:schemeClr>
                </a:solidFill>
              </a:rPr>
              <a:t>500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4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 name="Прямоугольник 16"/>
          <p:cNvSpPr/>
          <p:nvPr/>
        </p:nvSpPr>
        <p:spPr>
          <a:xfrm>
            <a:off x="188282" y="6132548"/>
            <a:ext cx="8247350"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6833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41313"/>
            <a:ext cx="9144000" cy="684212"/>
          </a:xfrm>
        </p:spPr>
        <p:txBody>
          <a:bodyPr rtlCol="0">
            <a:normAutofit/>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building dairy complex in Tyumen region</a:t>
            </a:r>
            <a:r>
              <a:rPr lang="ru-RU" sz="2200" b="1" dirty="0" smtClean="0">
                <a:solidFill>
                  <a:schemeClr val="tx2">
                    <a:lumMod val="50000"/>
                  </a:schemeClr>
                </a:solidFill>
                <a:latin typeface="Century Gothic" panose="020B0502020202020204" pitchFamily="34" charset="0"/>
                <a:ea typeface="+mn-ea"/>
                <a:cs typeface="+mn-cs"/>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8854" y="1891834"/>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102"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pic>
        <p:nvPicPr>
          <p:cNvPr id="4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724" y="1266138"/>
            <a:ext cx="2849563" cy="213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64451" y="1245502"/>
            <a:ext cx="4572000" cy="1815882"/>
          </a:xfrm>
          <a:prstGeom prst="rect">
            <a:avLst/>
          </a:prstGeom>
        </p:spPr>
        <p:txBody>
          <a:bodyPr>
            <a:spAutoFit/>
          </a:bodyPr>
          <a:lstStyle/>
          <a:p>
            <a:pPr marL="285750" indent="-285750">
              <a:buFont typeface="Arial" pitchFamily="34" charset="0"/>
              <a:buChar char="•"/>
            </a:pPr>
            <a:r>
              <a:rPr lang="en-US" sz="1400" dirty="0" smtClean="0"/>
              <a:t>Soon in Tyumen region will be made a large production of the </a:t>
            </a:r>
            <a:r>
              <a:rPr lang="en-US" sz="1400" dirty="0" err="1" smtClean="0"/>
              <a:t>Danone</a:t>
            </a:r>
            <a:r>
              <a:rPr lang="en-US" sz="1400" dirty="0" smtClean="0"/>
              <a:t> companies, OOO “Dairy factory “Absolut” which will cause an increase in the  volumes of milk consumption as raw materials in a total amount of 117,5 thousand tons per year for production of dairy products.</a:t>
            </a:r>
          </a:p>
          <a:p>
            <a:pPr marL="285750" indent="-285750">
              <a:buFont typeface="Arial" pitchFamily="34" charset="0"/>
              <a:buChar char="•"/>
            </a:pPr>
            <a:r>
              <a:rPr lang="en-US" sz="1400" dirty="0" smtClean="0"/>
              <a:t>Existence of municipal platforms for implementation of the project</a:t>
            </a:r>
          </a:p>
          <a:p>
            <a:pPr marL="285750" indent="-285750">
              <a:buFont typeface="Arial" pitchFamily="34" charset="0"/>
              <a:buChar char="•"/>
            </a:pPr>
            <a:r>
              <a:rPr lang="en-US" sz="1400" dirty="0" smtClean="0"/>
              <a:t>State support</a:t>
            </a:r>
            <a:endParaRPr lang="ru-RU" sz="1400" dirty="0"/>
          </a:p>
        </p:txBody>
      </p:sp>
      <p:sp>
        <p:nvSpPr>
          <p:cNvPr id="13" name="Объект 2"/>
          <p:cNvSpPr txBox="1">
            <a:spLocks/>
          </p:cNvSpPr>
          <p:nvPr/>
        </p:nvSpPr>
        <p:spPr bwMode="auto">
          <a:xfrm>
            <a:off x="1090588" y="3671751"/>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None/>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150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a:t>
            </a:r>
            <a:r>
              <a:rPr lang="en-US" altLang="ru-RU" sz="1200" kern="0" dirty="0">
                <a:latin typeface="Century Gothic" panose="020B0502020202020204" pitchFamily="34" charset="0"/>
              </a:rPr>
              <a:t>/</a:t>
            </a:r>
            <a:r>
              <a:rPr lang="en-US" altLang="ru-RU" sz="1200" kern="0" dirty="0" smtClean="0">
                <a:latin typeface="Century Gothic" panose="020B0502020202020204" pitchFamily="34" charset="0"/>
              </a:rPr>
              <a:t>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4" name="Объект 2"/>
          <p:cNvSpPr txBox="1">
            <a:spLocks/>
          </p:cNvSpPr>
          <p:nvPr/>
        </p:nvSpPr>
        <p:spPr bwMode="auto">
          <a:xfrm>
            <a:off x="4649875" y="3537012"/>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a:t>
            </a:r>
            <a:r>
              <a:rPr lang="en-US" altLang="ru-RU" sz="1200" b="1" kern="0" dirty="0" smtClean="0">
                <a:solidFill>
                  <a:schemeClr val="tx2">
                    <a:lumMod val="50000"/>
                  </a:schemeClr>
                </a:solidFill>
              </a:rPr>
              <a:t>2,1</a:t>
            </a:r>
            <a:r>
              <a:rPr kumimoji="0" lang="en-US" altLang="ru-RU" sz="1200" b="1" i="0" u="none" strike="noStrike" kern="0" cap="none" spc="0" normalizeH="0" baseline="0" noProof="0" dirty="0" smtClean="0">
                <a:ln>
                  <a:noFill/>
                </a:ln>
                <a:solidFill>
                  <a:schemeClr val="tx2">
                    <a:lumMod val="50000"/>
                  </a:schemeClr>
                </a:solidFill>
                <a:effectLst/>
                <a:uLnTx/>
                <a:uFillTx/>
              </a:rPr>
              <a:t> billion rubles</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18</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260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10</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 name="Прямоугольник 15"/>
          <p:cNvSpPr/>
          <p:nvPr/>
        </p:nvSpPr>
        <p:spPr>
          <a:xfrm>
            <a:off x="188282" y="6132548"/>
            <a:ext cx="8247350"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051266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15731"/>
            <a:ext cx="8210872" cy="720080"/>
          </a:xfrm>
        </p:spPr>
        <p:txBody>
          <a:bodyPr/>
          <a:lstStyle/>
          <a:p>
            <a:r>
              <a:rPr lang="en-US" sz="2200" b="1" cap="none" spc="0" dirty="0" smtClean="0">
                <a:solidFill>
                  <a:schemeClr val="tx2">
                    <a:lumMod val="50000"/>
                  </a:schemeClr>
                </a:solidFill>
                <a:latin typeface="Century Gothic" panose="020B0502020202020204" pitchFamily="34" charset="0"/>
                <a:ea typeface="+mn-ea"/>
                <a:cs typeface="+mn-cs"/>
              </a:rPr>
              <a:t>OSB production investment in Tyumen Region with annual capacity of </a:t>
            </a:r>
            <a:r>
              <a:rPr lang="ru-RU" sz="2200" b="1" cap="none" spc="0" dirty="0" smtClean="0">
                <a:solidFill>
                  <a:schemeClr val="tx2">
                    <a:lumMod val="50000"/>
                  </a:schemeClr>
                </a:solidFill>
                <a:latin typeface="Century Gothic" panose="020B0502020202020204" pitchFamily="34" charset="0"/>
                <a:ea typeface="+mn-ea"/>
                <a:cs typeface="+mn-cs"/>
              </a:rPr>
              <a:t> 350 </a:t>
            </a:r>
            <a:r>
              <a:rPr lang="en-US" sz="2200" b="1" cap="none" spc="0" dirty="0" smtClean="0">
                <a:solidFill>
                  <a:schemeClr val="tx2">
                    <a:lumMod val="50000"/>
                  </a:schemeClr>
                </a:solidFill>
                <a:latin typeface="Century Gothic" panose="020B0502020202020204" pitchFamily="34" charset="0"/>
                <a:ea typeface="+mn-ea"/>
                <a:cs typeface="+mn-cs"/>
              </a:rPr>
              <a:t>000</a:t>
            </a:r>
            <a:r>
              <a:rPr lang="ru-RU" sz="2200" b="1" cap="none" spc="0" dirty="0" smtClean="0">
                <a:solidFill>
                  <a:schemeClr val="tx2">
                    <a:lumMod val="50000"/>
                  </a:schemeClr>
                </a:solidFill>
                <a:latin typeface="Century Gothic" panose="020B0502020202020204" pitchFamily="34" charset="0"/>
                <a:ea typeface="+mn-ea"/>
                <a:cs typeface="+mn-cs"/>
              </a:rPr>
              <a:t> </a:t>
            </a:r>
            <a:r>
              <a:rPr lang="en-US" sz="2200" b="1" cap="none" spc="0" dirty="0" smtClean="0">
                <a:solidFill>
                  <a:schemeClr val="tx2">
                    <a:lumMod val="50000"/>
                  </a:schemeClr>
                </a:solidFill>
                <a:latin typeface="Century Gothic" panose="020B0502020202020204" pitchFamily="34" charset="0"/>
                <a:ea typeface="+mn-ea"/>
                <a:cs typeface="+mn-cs"/>
              </a:rPr>
              <a:t>m</a:t>
            </a:r>
            <a:r>
              <a:rPr lang="ru-RU" sz="2200" b="1" cap="none" spc="0" dirty="0" smtClean="0">
                <a:solidFill>
                  <a:schemeClr val="tx2">
                    <a:lumMod val="50000"/>
                  </a:schemeClr>
                </a:solidFill>
                <a:latin typeface="Century Gothic" panose="020B0502020202020204" pitchFamily="34" charset="0"/>
                <a:ea typeface="+mn-ea"/>
                <a:cs typeface="+mn-cs"/>
              </a:rPr>
              <a:t>³</a:t>
            </a:r>
            <a:r>
              <a:rPr lang="en-US" sz="2200" b="1" cap="none" spc="0" dirty="0" smtClean="0">
                <a:solidFill>
                  <a:schemeClr val="tx2">
                    <a:lumMod val="50000"/>
                  </a:schemeClr>
                </a:solidFill>
                <a:latin typeface="Century Gothic" panose="020B0502020202020204" pitchFamily="34" charset="0"/>
                <a:ea typeface="+mn-ea"/>
                <a:cs typeface="+mn-cs"/>
              </a:rPr>
              <a:t> per year</a:t>
            </a:r>
            <a:r>
              <a:rPr lang="ru-RU" sz="2200" b="1" cap="none" spc="0" dirty="0" smtClean="0">
                <a:solidFill>
                  <a:schemeClr val="tx2">
                    <a:lumMod val="50000"/>
                  </a:schemeClr>
                </a:solidFill>
                <a:latin typeface="Century Gothic" panose="020B0502020202020204" pitchFamily="34" charset="0"/>
                <a:ea typeface="+mn-ea"/>
                <a:cs typeface="+mn-cs"/>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latin typeface="Century Gothic" panose="020B0502020202020204" pitchFamily="34" charset="0"/>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ndParaRPr>
          </a:p>
        </p:txBody>
      </p:sp>
      <p:sp>
        <p:nvSpPr>
          <p:cNvPr id="6" name="Прямоугольник 5"/>
          <p:cNvSpPr/>
          <p:nvPr/>
        </p:nvSpPr>
        <p:spPr>
          <a:xfrm rot="-5400000">
            <a:off x="-138076"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7389" y="4620836"/>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8" name="Прямоугольник 7"/>
          <p:cNvSpPr/>
          <p:nvPr/>
        </p:nvSpPr>
        <p:spPr>
          <a:xfrm>
            <a:off x="752967" y="1040720"/>
            <a:ext cx="5187185" cy="2092881"/>
          </a:xfrm>
          <a:prstGeom prst="rect">
            <a:avLst/>
          </a:prstGeom>
        </p:spPr>
        <p:txBody>
          <a:bodyPr wrap="square">
            <a:spAutoFit/>
          </a:bodyPr>
          <a:lstStyle/>
          <a:p>
            <a:pPr marL="171450" indent="-171450" algn="just">
              <a:buFont typeface="Wingdings" panose="05000000000000000000" pitchFamily="2" charset="2"/>
              <a:buChar char="§"/>
            </a:pPr>
            <a:r>
              <a:rPr lang="ru-RU" sz="1000" dirty="0" smtClean="0">
                <a:latin typeface="Century Gothic" panose="020B0502020202020204" pitchFamily="34" charset="0"/>
              </a:rPr>
              <a:t>OSB </a:t>
            </a:r>
            <a:r>
              <a:rPr lang="en-US" sz="1000" dirty="0" smtClean="0">
                <a:latin typeface="Century Gothic" panose="020B0502020202020204" pitchFamily="34" charset="0"/>
              </a:rPr>
              <a:t>market share - </a:t>
            </a:r>
            <a:r>
              <a:rPr lang="ru-RU" sz="1000" dirty="0" smtClean="0">
                <a:latin typeface="Century Gothic" panose="020B0502020202020204" pitchFamily="34" charset="0"/>
              </a:rPr>
              <a:t>20</a:t>
            </a:r>
            <a:r>
              <a:rPr lang="ru-RU" sz="1000" dirty="0">
                <a:latin typeface="Century Gothic" panose="020B0502020202020204" pitchFamily="34" charset="0"/>
              </a:rPr>
              <a:t>% </a:t>
            </a:r>
            <a:r>
              <a:rPr lang="en-US" sz="1000" dirty="0" smtClean="0">
                <a:latin typeface="Century Gothic" panose="020B0502020202020204" pitchFamily="34" charset="0"/>
              </a:rPr>
              <a:t>higher than in </a:t>
            </a:r>
            <a:r>
              <a:rPr lang="ru-RU" sz="1000" dirty="0" smtClean="0">
                <a:latin typeface="Century Gothic" panose="020B0502020202020204" pitchFamily="34" charset="0"/>
              </a:rPr>
              <a:t>2012. </a:t>
            </a:r>
            <a:r>
              <a:rPr lang="en-US" sz="1000" dirty="0" smtClean="0">
                <a:latin typeface="Century Gothic" panose="020B0502020202020204" pitchFamily="34" charset="0"/>
              </a:rPr>
              <a:t>Market capacity in Russia in</a:t>
            </a:r>
            <a:r>
              <a:rPr lang="ru-RU" sz="1000" dirty="0" smtClean="0">
                <a:latin typeface="Century Gothic" panose="020B0502020202020204" pitchFamily="34" charset="0"/>
              </a:rPr>
              <a:t> 2014 </a:t>
            </a:r>
            <a:r>
              <a:rPr lang="ru-RU" sz="1000" dirty="0">
                <a:latin typeface="Century Gothic" panose="020B0502020202020204" pitchFamily="34" charset="0"/>
              </a:rPr>
              <a:t>– 800 </a:t>
            </a:r>
            <a:r>
              <a:rPr lang="en-US" sz="1000" dirty="0" smtClean="0">
                <a:latin typeface="Century Gothic" panose="020B0502020202020204" pitchFamily="34" charset="0"/>
              </a:rPr>
              <a:t>000</a:t>
            </a:r>
            <a:r>
              <a:rPr lang="ru-RU" sz="1000" dirty="0" smtClean="0">
                <a:latin typeface="Century Gothic" panose="020B0502020202020204" pitchFamily="34" charset="0"/>
              </a:rPr>
              <a:t> </a:t>
            </a:r>
            <a:r>
              <a:rPr lang="en-US" sz="1000" dirty="0" smtClean="0">
                <a:latin typeface="Century Gothic" panose="020B0502020202020204" pitchFamily="34" charset="0"/>
              </a:rPr>
              <a:t>m</a:t>
            </a:r>
            <a:r>
              <a:rPr lang="ru-RU" sz="1000" dirty="0" smtClean="0">
                <a:latin typeface="Century Gothic" panose="020B0502020202020204" pitchFamily="34" charset="0"/>
              </a:rPr>
              <a:t>3</a:t>
            </a:r>
            <a:r>
              <a:rPr lang="ru-RU" sz="1000" dirty="0">
                <a:latin typeface="Century Gothic" panose="020B0502020202020204" pitchFamily="34" charset="0"/>
              </a:rPr>
              <a:t>. </a:t>
            </a:r>
            <a:r>
              <a:rPr lang="en-US" sz="1000" dirty="0" smtClean="0">
                <a:latin typeface="Century Gothic" panose="020B0502020202020204" pitchFamily="34" charset="0"/>
              </a:rPr>
              <a:t>Market capacity in the CIS</a:t>
            </a:r>
            <a:r>
              <a:rPr lang="ru-RU" sz="1000" dirty="0" smtClean="0">
                <a:latin typeface="Century Gothic" panose="020B0502020202020204" pitchFamily="34" charset="0"/>
              </a:rPr>
              <a:t> </a:t>
            </a:r>
            <a:r>
              <a:rPr lang="ru-RU" sz="1000" dirty="0">
                <a:latin typeface="Century Gothic" panose="020B0502020202020204" pitchFamily="34" charset="0"/>
              </a:rPr>
              <a:t>– 300 </a:t>
            </a:r>
            <a:r>
              <a:rPr lang="en-US" sz="1000" dirty="0" smtClean="0">
                <a:latin typeface="Century Gothic" panose="020B0502020202020204" pitchFamily="34" charset="0"/>
              </a:rPr>
              <a:t>000</a:t>
            </a:r>
            <a:r>
              <a:rPr lang="ru-RU" sz="1000" dirty="0" smtClean="0">
                <a:latin typeface="Century Gothic" panose="020B0502020202020204" pitchFamily="34" charset="0"/>
              </a:rPr>
              <a:t> </a:t>
            </a:r>
            <a:r>
              <a:rPr lang="ru-RU" sz="1000" dirty="0">
                <a:latin typeface="Century Gothic" panose="020B0502020202020204" pitchFamily="34" charset="0"/>
              </a:rPr>
              <a:t>м3.</a:t>
            </a:r>
          </a:p>
          <a:p>
            <a:pPr marL="171450" indent="-171450" algn="just">
              <a:buFont typeface="Wingdings" panose="05000000000000000000" pitchFamily="2" charset="2"/>
              <a:buChar char="§"/>
            </a:pPr>
            <a:r>
              <a:rPr lang="en-US" sz="1000" dirty="0" smtClean="0">
                <a:latin typeface="Century Gothic" panose="020B0502020202020204" pitchFamily="34" charset="0"/>
              </a:rPr>
              <a:t>The present and starting manufacturers in Russia</a:t>
            </a:r>
            <a:r>
              <a:rPr lang="ru-RU" sz="1000" dirty="0" smtClean="0">
                <a:latin typeface="Century Gothic" panose="020B0502020202020204" pitchFamily="34" charset="0"/>
              </a:rPr>
              <a:t> (</a:t>
            </a:r>
            <a:r>
              <a:rPr lang="en-US" sz="1000" dirty="0" err="1" smtClean="0">
                <a:latin typeface="Century Gothic" panose="020B0502020202020204" pitchFamily="34" charset="0"/>
              </a:rPr>
              <a:t>Kalevala</a:t>
            </a:r>
            <a:r>
              <a:rPr lang="ru-RU" sz="1000" dirty="0" smtClean="0">
                <a:latin typeface="Century Gothic" panose="020B0502020202020204" pitchFamily="34" charset="0"/>
              </a:rPr>
              <a:t>, </a:t>
            </a:r>
            <a:r>
              <a:rPr lang="en-US" sz="1000" dirty="0" smtClean="0">
                <a:latin typeface="Century Gothic" panose="020B0502020202020204" pitchFamily="34" charset="0"/>
              </a:rPr>
              <a:t>NLK</a:t>
            </a:r>
            <a:r>
              <a:rPr lang="ru-RU" sz="1000" dirty="0" smtClean="0">
                <a:latin typeface="Century Gothic" panose="020B0502020202020204" pitchFamily="34" charset="0"/>
              </a:rPr>
              <a:t>, </a:t>
            </a:r>
            <a:r>
              <a:rPr lang="en-US" sz="1000" dirty="0" err="1" smtClean="0">
                <a:latin typeface="Century Gothic" panose="020B0502020202020204" pitchFamily="34" charset="0"/>
              </a:rPr>
              <a:t>Kronospan</a:t>
            </a:r>
            <a:r>
              <a:rPr lang="ru-RU" sz="1000" dirty="0" smtClean="0">
                <a:latin typeface="Century Gothic" panose="020B0502020202020204" pitchFamily="34" charset="0"/>
              </a:rPr>
              <a:t>) </a:t>
            </a:r>
            <a:r>
              <a:rPr lang="en-US" sz="1000" dirty="0" smtClean="0">
                <a:latin typeface="Century Gothic" panose="020B0502020202020204" pitchFamily="34" charset="0"/>
              </a:rPr>
              <a:t>are forecast to cover</a:t>
            </a:r>
            <a:r>
              <a:rPr lang="ru-RU" sz="1000" dirty="0" smtClean="0">
                <a:latin typeface="Century Gothic" panose="020B0502020202020204" pitchFamily="34" charset="0"/>
              </a:rPr>
              <a:t> 25</a:t>
            </a:r>
            <a:r>
              <a:rPr lang="ru-RU" sz="1000" dirty="0">
                <a:latin typeface="Century Gothic" panose="020B0502020202020204" pitchFamily="34" charset="0"/>
              </a:rPr>
              <a:t>% (280 </a:t>
            </a:r>
            <a:r>
              <a:rPr lang="en-US" sz="1000" dirty="0" smtClean="0">
                <a:latin typeface="Century Gothic" panose="020B0502020202020204" pitchFamily="34" charset="0"/>
              </a:rPr>
              <a:t>000</a:t>
            </a:r>
            <a:r>
              <a:rPr lang="ru-RU" sz="1000" dirty="0" smtClean="0">
                <a:latin typeface="Century Gothic" panose="020B0502020202020204" pitchFamily="34" charset="0"/>
              </a:rPr>
              <a:t> </a:t>
            </a:r>
            <a:r>
              <a:rPr lang="en-US" sz="1000" dirty="0" smtClean="0">
                <a:latin typeface="Century Gothic" panose="020B0502020202020204" pitchFamily="34" charset="0"/>
              </a:rPr>
              <a:t>m</a:t>
            </a:r>
            <a:r>
              <a:rPr lang="ru-RU" sz="1000" dirty="0" smtClean="0">
                <a:latin typeface="Century Gothic" panose="020B0502020202020204" pitchFamily="34" charset="0"/>
              </a:rPr>
              <a:t>3</a:t>
            </a:r>
            <a:r>
              <a:rPr lang="ru-RU" sz="1000" dirty="0">
                <a:latin typeface="Century Gothic" panose="020B0502020202020204" pitchFamily="34" charset="0"/>
              </a:rPr>
              <a:t>) </a:t>
            </a:r>
            <a:r>
              <a:rPr lang="en-US" sz="1000" dirty="0" smtClean="0">
                <a:latin typeface="Century Gothic" panose="020B0502020202020204" pitchFamily="34" charset="0"/>
              </a:rPr>
              <a:t>of the Russian and CIS market in </a:t>
            </a:r>
            <a:r>
              <a:rPr lang="ru-RU" sz="1000" dirty="0" smtClean="0">
                <a:latin typeface="Century Gothic" panose="020B0502020202020204" pitchFamily="34" charset="0"/>
              </a:rPr>
              <a:t>2015 .</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The</a:t>
            </a:r>
            <a:r>
              <a:rPr lang="ru-RU" sz="1000" dirty="0" smtClean="0">
                <a:latin typeface="Century Gothic" panose="020B0502020202020204" pitchFamily="34" charset="0"/>
              </a:rPr>
              <a:t> </a:t>
            </a:r>
            <a:r>
              <a:rPr lang="ru-RU" sz="1000" dirty="0">
                <a:latin typeface="Century Gothic" panose="020B0502020202020204" pitchFamily="34" charset="0"/>
              </a:rPr>
              <a:t>OSB </a:t>
            </a:r>
            <a:r>
              <a:rPr lang="en-US" sz="1000" dirty="0" smtClean="0">
                <a:latin typeface="Century Gothic" panose="020B0502020202020204" pitchFamily="34" charset="0"/>
              </a:rPr>
              <a:t>plant in the Tyumen Region will let control the markets in self-supporting economies of some Russian regions and the CIS Asian countries</a:t>
            </a:r>
            <a:r>
              <a:rPr lang="ru-RU" sz="1000" dirty="0" smtClean="0">
                <a:latin typeface="Century Gothic" panose="020B0502020202020204" pitchFamily="34" charset="0"/>
              </a:rPr>
              <a:t> (</a:t>
            </a:r>
            <a:r>
              <a:rPr lang="en-US" sz="1000" dirty="0" smtClean="0">
                <a:latin typeface="Century Gothic" panose="020B0502020202020204" pitchFamily="34" charset="0"/>
              </a:rPr>
              <a:t>Kazakhstan</a:t>
            </a:r>
            <a:r>
              <a:rPr lang="ru-RU" sz="1000" dirty="0" smtClean="0">
                <a:latin typeface="Century Gothic" panose="020B0502020202020204" pitchFamily="34" charset="0"/>
              </a:rPr>
              <a:t>, </a:t>
            </a:r>
            <a:r>
              <a:rPr lang="en-US" sz="1000" dirty="0" smtClean="0">
                <a:latin typeface="Century Gothic" panose="020B0502020202020204" pitchFamily="34" charset="0"/>
              </a:rPr>
              <a:t>Tajikistan</a:t>
            </a:r>
            <a:r>
              <a:rPr lang="ru-RU" sz="1000" dirty="0" smtClean="0">
                <a:latin typeface="Century Gothic" panose="020B0502020202020204" pitchFamily="34" charset="0"/>
              </a:rPr>
              <a:t>, </a:t>
            </a:r>
            <a:r>
              <a:rPr lang="fr-FR" sz="1000" dirty="0" smtClean="0">
                <a:latin typeface="Century Gothic" panose="020B0502020202020204" pitchFamily="34" charset="0"/>
              </a:rPr>
              <a:t>Uzbekistan</a:t>
            </a:r>
            <a:r>
              <a:rPr lang="ru-RU" sz="1000" dirty="0" smtClean="0">
                <a:latin typeface="Century Gothic" panose="020B0502020202020204" pitchFamily="34" charset="0"/>
              </a:rPr>
              <a:t>), </a:t>
            </a:r>
            <a:r>
              <a:rPr lang="en-US" sz="1000" dirty="0" smtClean="0">
                <a:latin typeface="Century Gothic" panose="020B0502020202020204" pitchFamily="34" charset="0"/>
              </a:rPr>
              <a:t>with total population number of about</a:t>
            </a:r>
            <a:r>
              <a:rPr lang="ru-RU" sz="1000" dirty="0" smtClean="0">
                <a:latin typeface="Century Gothic" panose="020B0502020202020204" pitchFamily="34" charset="0"/>
              </a:rPr>
              <a:t> </a:t>
            </a:r>
            <a:r>
              <a:rPr lang="ru-RU" sz="1000" dirty="0">
                <a:latin typeface="Century Gothic" panose="020B0502020202020204" pitchFamily="34" charset="0"/>
              </a:rPr>
              <a:t>80 </a:t>
            </a:r>
            <a:r>
              <a:rPr lang="en-US" sz="1000" dirty="0" err="1" smtClean="0">
                <a:latin typeface="Century Gothic" panose="020B0502020202020204" pitchFamily="34" charset="0"/>
              </a:rPr>
              <a:t>mln</a:t>
            </a:r>
            <a:r>
              <a:rPr lang="en-US" sz="1000" dirty="0" smtClean="0">
                <a:latin typeface="Century Gothic" panose="020B0502020202020204" pitchFamily="34" charset="0"/>
              </a:rPr>
              <a:t> people</a:t>
            </a:r>
            <a:r>
              <a:rPr lang="ru-RU" sz="1000" dirty="0" smtClean="0">
                <a:latin typeface="Century Gothic" panose="020B0502020202020204" pitchFamily="34" charset="0"/>
              </a:rPr>
              <a:t> (</a:t>
            </a:r>
            <a:r>
              <a:rPr lang="en-US" sz="1000" dirty="0" smtClean="0">
                <a:latin typeface="Century Gothic" panose="020B0502020202020204" pitchFamily="34" charset="0"/>
              </a:rPr>
              <a:t>including 30 </a:t>
            </a:r>
            <a:r>
              <a:rPr lang="en-US" sz="1000" dirty="0" err="1" smtClean="0">
                <a:latin typeface="Century Gothic" panose="020B0502020202020204" pitchFamily="34" charset="0"/>
              </a:rPr>
              <a:t>mln</a:t>
            </a:r>
            <a:r>
              <a:rPr lang="en-US" sz="1000" dirty="0" smtClean="0">
                <a:latin typeface="Century Gothic" panose="020B0502020202020204" pitchFamily="34" charset="0"/>
              </a:rPr>
              <a:t> people in Russia</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Major </a:t>
            </a:r>
            <a:r>
              <a:rPr lang="ru-RU" sz="1000" dirty="0" smtClean="0">
                <a:latin typeface="Century Gothic" panose="020B0502020202020204" pitchFamily="34" charset="0"/>
              </a:rPr>
              <a:t>OSB</a:t>
            </a:r>
            <a:r>
              <a:rPr lang="en-US" sz="1000" dirty="0" smtClean="0">
                <a:latin typeface="Century Gothic" panose="020B0502020202020204" pitchFamily="34" charset="0"/>
              </a:rPr>
              <a:t> production development trends</a:t>
            </a:r>
            <a:r>
              <a:rPr lang="ru-RU" sz="1000" dirty="0" smtClean="0">
                <a:latin typeface="Century Gothic" panose="020B0502020202020204" pitchFamily="34" charset="0"/>
              </a:rPr>
              <a:t>: </a:t>
            </a:r>
            <a:r>
              <a:rPr lang="en-US" sz="1000" dirty="0" smtClean="0">
                <a:latin typeface="Century Gothic" panose="020B0502020202020204" pitchFamily="34" charset="0"/>
              </a:rPr>
              <a:t>import substitution</a:t>
            </a:r>
            <a:r>
              <a:rPr lang="ru-RU" sz="1000" dirty="0" smtClean="0">
                <a:latin typeface="Century Gothic" panose="020B0502020202020204" pitchFamily="34" charset="0"/>
              </a:rPr>
              <a:t>, </a:t>
            </a:r>
            <a:r>
              <a:rPr lang="en-US" sz="1000" dirty="0" smtClean="0">
                <a:latin typeface="Century Gothic" panose="020B0502020202020204" pitchFamily="34" charset="0"/>
              </a:rPr>
              <a:t>export expansion to the CIS countries</a:t>
            </a:r>
            <a:r>
              <a:rPr lang="ru-RU" sz="1000" dirty="0" smtClean="0">
                <a:latin typeface="Century Gothic" panose="020B0502020202020204" pitchFamily="34" charset="0"/>
              </a:rPr>
              <a:t>, </a:t>
            </a:r>
            <a:r>
              <a:rPr lang="en-US" sz="1000" dirty="0" smtClean="0">
                <a:latin typeface="Century Gothic" panose="020B0502020202020204" pitchFamily="34" charset="0"/>
              </a:rPr>
              <a:t>low-rise housing construction</a:t>
            </a:r>
            <a:r>
              <a:rPr lang="ru-RU" sz="1000" dirty="0" smtClean="0">
                <a:latin typeface="Century Gothic" panose="020B0502020202020204" pitchFamily="34" charset="0"/>
              </a:rPr>
              <a:t>, </a:t>
            </a:r>
            <a:r>
              <a:rPr lang="en-US" sz="1000" dirty="0" smtClean="0">
                <a:latin typeface="Century Gothic" panose="020B0502020202020204" pitchFamily="34" charset="0"/>
              </a:rPr>
              <a:t>plywood substitution in construction</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b="1" dirty="0" smtClean="0">
                <a:latin typeface="Century Gothic" panose="020B0502020202020204" pitchFamily="34" charset="0"/>
              </a:rPr>
              <a:t>Bulk yield</a:t>
            </a:r>
            <a:r>
              <a:rPr lang="ru-RU" sz="1000" b="1" dirty="0" smtClean="0">
                <a:latin typeface="Century Gothic" panose="020B0502020202020204" pitchFamily="34" charset="0"/>
              </a:rPr>
              <a:t> </a:t>
            </a:r>
            <a:r>
              <a:rPr lang="ru-RU" sz="1000" b="1" dirty="0">
                <a:latin typeface="Century Gothic" panose="020B0502020202020204" pitchFamily="34" charset="0"/>
              </a:rPr>
              <a:t>– 994 </a:t>
            </a:r>
            <a:r>
              <a:rPr lang="en-US" sz="1000" b="1" dirty="0" err="1" smtClean="0">
                <a:latin typeface="Century Gothic" panose="020B0502020202020204" pitchFamily="34" charset="0"/>
              </a:rPr>
              <a:t>mln</a:t>
            </a:r>
            <a:r>
              <a:rPr lang="ru-RU" sz="1000" b="1" dirty="0" smtClean="0">
                <a:latin typeface="Century Gothic" panose="020B0502020202020204" pitchFamily="34" charset="0"/>
              </a:rPr>
              <a:t> </a:t>
            </a:r>
            <a:r>
              <a:rPr lang="en-US" sz="1000" b="1" dirty="0" smtClean="0">
                <a:latin typeface="Century Gothic" panose="020B0502020202020204" pitchFamily="34" charset="0"/>
              </a:rPr>
              <a:t>m</a:t>
            </a:r>
            <a:r>
              <a:rPr lang="ru-RU" altLang="ru-RU" sz="1000" b="1" dirty="0" smtClean="0">
                <a:latin typeface="Century Gothic" panose="020B0502020202020204" pitchFamily="34" charset="0"/>
              </a:rPr>
              <a:t>3</a:t>
            </a:r>
            <a:r>
              <a:rPr lang="ru-RU" altLang="ru-RU" sz="1000" b="1" dirty="0">
                <a:latin typeface="Century Gothic" panose="020B0502020202020204" pitchFamily="34" charset="0"/>
              </a:rPr>
              <a:t>, </a:t>
            </a:r>
            <a:r>
              <a:rPr lang="en-US" altLang="ru-RU" sz="1000" b="1" dirty="0" smtClean="0">
                <a:latin typeface="Century Gothic" panose="020B0502020202020204" pitchFamily="34" charset="0"/>
              </a:rPr>
              <a:t>estimated periodic yield – </a:t>
            </a:r>
            <a:r>
              <a:rPr lang="ru-RU" altLang="ru-RU" sz="1000" b="1" dirty="0" smtClean="0">
                <a:latin typeface="Century Gothic" panose="020B0502020202020204" pitchFamily="34" charset="0"/>
              </a:rPr>
              <a:t>16</a:t>
            </a:r>
            <a:r>
              <a:rPr lang="en-US" altLang="ru-RU" sz="1000" b="1" dirty="0" smtClean="0">
                <a:latin typeface="Century Gothic" panose="020B0502020202020204" pitchFamily="34" charset="0"/>
              </a:rPr>
              <a:t>.</a:t>
            </a:r>
            <a:r>
              <a:rPr lang="ru-RU" altLang="ru-RU" sz="1000" b="1" dirty="0" smtClean="0">
                <a:latin typeface="Century Gothic" panose="020B0502020202020204" pitchFamily="34" charset="0"/>
              </a:rPr>
              <a:t>3 </a:t>
            </a:r>
            <a:r>
              <a:rPr lang="en-US" altLang="ru-RU" sz="1000" b="1" dirty="0" err="1" smtClean="0">
                <a:latin typeface="Century Gothic" panose="020B0502020202020204" pitchFamily="34" charset="0"/>
              </a:rPr>
              <a:t>mln</a:t>
            </a:r>
            <a:r>
              <a:rPr lang="ru-RU" altLang="ru-RU" sz="1000" b="1" dirty="0" smtClean="0">
                <a:latin typeface="Century Gothic" panose="020B0502020202020204" pitchFamily="34" charset="0"/>
              </a:rPr>
              <a:t> </a:t>
            </a:r>
            <a:r>
              <a:rPr lang="en-US" altLang="ru-RU" sz="1000" b="1" dirty="0" smtClean="0">
                <a:latin typeface="Century Gothic" panose="020B0502020202020204" pitchFamily="34" charset="0"/>
              </a:rPr>
              <a:t>m</a:t>
            </a:r>
            <a:r>
              <a:rPr lang="ru-RU" altLang="ru-RU" sz="1000" b="1" dirty="0" smtClean="0">
                <a:latin typeface="Century Gothic" panose="020B0502020202020204" pitchFamily="34" charset="0"/>
              </a:rPr>
              <a:t>³</a:t>
            </a:r>
            <a:r>
              <a:rPr lang="ru-RU" altLang="ru-RU" sz="1000" b="1" dirty="0">
                <a:latin typeface="Century Gothic" panose="020B0502020202020204" pitchFamily="34" charset="0"/>
              </a:rPr>
              <a:t>, </a:t>
            </a:r>
            <a:r>
              <a:rPr lang="en-US" altLang="ru-RU" sz="1000" b="1" dirty="0" smtClean="0">
                <a:latin typeface="Century Gothic" panose="020B0502020202020204" pitchFamily="34" charset="0"/>
              </a:rPr>
              <a:t>including soft wood</a:t>
            </a:r>
            <a:r>
              <a:rPr lang="ru-RU" altLang="ru-RU" sz="1000" b="1" dirty="0" smtClean="0">
                <a:latin typeface="Century Gothic" panose="020B0502020202020204" pitchFamily="34" charset="0"/>
              </a:rPr>
              <a:t> </a:t>
            </a:r>
            <a:r>
              <a:rPr lang="ru-RU" altLang="ru-RU" sz="1000" b="1" dirty="0">
                <a:latin typeface="Century Gothic" panose="020B0502020202020204" pitchFamily="34" charset="0"/>
              </a:rPr>
              <a:t>– </a:t>
            </a:r>
            <a:r>
              <a:rPr lang="ru-RU" altLang="ru-RU" sz="1000" b="1" dirty="0" smtClean="0">
                <a:latin typeface="Century Gothic" panose="020B0502020202020204" pitchFamily="34" charset="0"/>
              </a:rPr>
              <a:t>3</a:t>
            </a:r>
            <a:r>
              <a:rPr lang="en-US" altLang="ru-RU" sz="1000" b="1" dirty="0" smtClean="0">
                <a:latin typeface="Century Gothic" panose="020B0502020202020204" pitchFamily="34" charset="0"/>
              </a:rPr>
              <a:t>.</a:t>
            </a:r>
            <a:r>
              <a:rPr lang="ru-RU" altLang="ru-RU" sz="1000" b="1" dirty="0" smtClean="0">
                <a:latin typeface="Century Gothic" panose="020B0502020202020204" pitchFamily="34" charset="0"/>
              </a:rPr>
              <a:t>2 </a:t>
            </a:r>
            <a:r>
              <a:rPr lang="en-US" altLang="ru-RU" sz="1000" b="1" dirty="0" err="1" smtClean="0">
                <a:latin typeface="Century Gothic" panose="020B0502020202020204" pitchFamily="34" charset="0"/>
              </a:rPr>
              <a:t>mln</a:t>
            </a:r>
            <a:r>
              <a:rPr lang="ru-RU" altLang="ru-RU" sz="1000" b="1" dirty="0" smtClean="0">
                <a:latin typeface="Century Gothic" panose="020B0502020202020204" pitchFamily="34" charset="0"/>
              </a:rPr>
              <a:t> </a:t>
            </a:r>
            <a:r>
              <a:rPr lang="en-US" altLang="ru-RU" sz="1000" b="1" dirty="0" smtClean="0">
                <a:latin typeface="Century Gothic" panose="020B0502020202020204" pitchFamily="34" charset="0"/>
              </a:rPr>
              <a:t>m</a:t>
            </a:r>
            <a:r>
              <a:rPr lang="ru-RU" altLang="ru-RU" sz="1000" b="1" dirty="0" smtClean="0">
                <a:latin typeface="Century Gothic" panose="020B0502020202020204" pitchFamily="34" charset="0"/>
              </a:rPr>
              <a:t>³</a:t>
            </a:r>
            <a:r>
              <a:rPr lang="ru-RU" altLang="ru-RU" sz="1000" b="1" dirty="0">
                <a:latin typeface="Century Gothic" panose="020B0502020202020204" pitchFamily="34" charset="0"/>
              </a:rPr>
              <a:t>.</a:t>
            </a:r>
            <a:endParaRPr lang="ru-RU" sz="1000" b="1" dirty="0">
              <a:latin typeface="Century Gothic" panose="020B0502020202020204" pitchFamily="34" charset="0"/>
            </a:endParaRPr>
          </a:p>
        </p:txBody>
      </p:sp>
      <p:sp>
        <p:nvSpPr>
          <p:cNvPr id="10" name="Объект 2"/>
          <p:cNvSpPr txBox="1">
            <a:spLocks/>
          </p:cNvSpPr>
          <p:nvPr/>
        </p:nvSpPr>
        <p:spPr bwMode="auto">
          <a:xfrm>
            <a:off x="1043606" y="3481327"/>
            <a:ext cx="4056905" cy="291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lvl="0" indent="0">
              <a:spcBef>
                <a:spcPts val="600"/>
              </a:spcBef>
              <a:buClr>
                <a:srgbClr val="080808"/>
              </a:buClr>
              <a:buNone/>
              <a:defRPr/>
            </a:pPr>
            <a:r>
              <a:rPr lang="en-US" altLang="ru-RU" sz="1100" b="1" u="sng" kern="0" dirty="0" smtClean="0">
                <a:solidFill>
                  <a:schemeClr val="tx2">
                    <a:lumMod val="50000"/>
                  </a:schemeClr>
                </a:solidFill>
                <a:latin typeface="Century Gothic" panose="020B0502020202020204" pitchFamily="34" charset="0"/>
              </a:rPr>
              <a:t>Initial data </a:t>
            </a:r>
            <a:r>
              <a:rPr kumimoji="0" lang="ru-RU" altLang="ru-RU" sz="1100" b="1" i="0" u="sng"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Wood processing capacity</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lvl="0">
              <a:spcBef>
                <a:spcPts val="600"/>
              </a:spcBef>
              <a:buClr>
                <a:srgbClr val="080808"/>
              </a:buClr>
            </a:pP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Up to </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540 </a:t>
            </a:r>
            <a:r>
              <a:rPr lang="ru-RU" altLang="ru-RU" sz="1100" kern="0" dirty="0">
                <a:solidFill>
                  <a:srgbClr val="000000"/>
                </a:solidFill>
                <a:latin typeface="Century Gothic" panose="020B0502020202020204" pitchFamily="34" charset="0"/>
              </a:rPr>
              <a:t>000 </a:t>
            </a:r>
            <a:r>
              <a:rPr lang="en-US" altLang="ru-RU" sz="1100" kern="0" dirty="0" smtClean="0">
                <a:solidFill>
                  <a:srgbClr val="000000"/>
                </a:solidFill>
                <a:latin typeface="Century Gothic" panose="020B0502020202020204" pitchFamily="34" charset="0"/>
              </a:rPr>
              <a:t>m</a:t>
            </a:r>
            <a:r>
              <a:rPr lang="ru-RU" altLang="ru-RU" sz="1100" kern="0" baseline="30000" dirty="0" smtClean="0">
                <a:solidFill>
                  <a:srgbClr val="000000"/>
                </a:solidFill>
                <a:latin typeface="Century Gothic" panose="020B0502020202020204" pitchFamily="34" charset="0"/>
              </a:rPr>
              <a:t>3</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per year – round wood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chips</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particles</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other wood waste</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a:solidFill>
                  <a:schemeClr val="tx2">
                    <a:lumMod val="50000"/>
                  </a:schemeClr>
                </a:solidFill>
                <a:latin typeface="Century Gothic" panose="020B0502020202020204" pitchFamily="34" charset="0"/>
              </a:rPr>
              <a:t>Necessary conditions</a:t>
            </a:r>
            <a:r>
              <a:rPr lang="en-US" altLang="ru-RU" sz="1100" b="1" kern="0" dirty="0" smtClean="0">
                <a:solidFill>
                  <a:schemeClr val="tx2">
                    <a:lumMod val="50000"/>
                  </a:schemeClr>
                </a:solidFill>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20-40 </a:t>
            </a:r>
            <a:r>
              <a:rPr lang="en-US" altLang="ru-RU" sz="1100" kern="0" dirty="0" smtClean="0">
                <a:solidFill>
                  <a:srgbClr val="000000"/>
                </a:solidFill>
                <a:latin typeface="Century Gothic" panose="020B0502020202020204" pitchFamily="34" charset="0"/>
              </a:rPr>
              <a:t>hectares</a:t>
            </a:r>
            <a:endParaRPr lang="ru-RU" altLang="ru-RU" sz="1100" kern="0" dirty="0" smtClean="0">
              <a:solidFill>
                <a:srgbClr val="000000"/>
              </a:solidFill>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Power</a:t>
            </a:r>
            <a:r>
              <a:rPr kumimoji="0" lang="en-US" altLang="ru-RU" sz="1100" b="0" i="0" u="none" strike="noStrike" kern="0" cap="none" spc="0" normalizeH="0" noProof="0" dirty="0" smtClean="0">
                <a:ln>
                  <a:noFill/>
                </a:ln>
                <a:solidFill>
                  <a:srgbClr val="000000"/>
                </a:solidFill>
                <a:effectLst/>
                <a:uLnTx/>
                <a:uFillTx/>
                <a:latin typeface="Century Gothic" panose="020B0502020202020204" pitchFamily="34" charset="0"/>
              </a:rPr>
              <a:t> supply capacity</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15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MW</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noProof="0" dirty="0" smtClean="0">
                <a:solidFill>
                  <a:schemeClr val="tx2">
                    <a:lumMod val="50000"/>
                  </a:schemeClr>
                </a:solidFill>
                <a:latin typeface="Century Gothic" panose="020B0502020202020204" pitchFamily="34" charset="0"/>
              </a:rPr>
              <a:t>Staff</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230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people</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including</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maintenance </a:t>
            </a:r>
            <a:r>
              <a:rPr kumimoji="0" lang="en-US" altLang="ru-RU" sz="1100" b="0" i="0" u="none" strike="noStrike" kern="0" cap="none" spc="0" normalizeH="0" noProof="0" dirty="0" smtClean="0">
                <a:ln>
                  <a:noFill/>
                </a:ln>
                <a:solidFill>
                  <a:srgbClr val="000000"/>
                </a:solidFill>
                <a:effectLst/>
                <a:uLnTx/>
                <a:uFillTx/>
                <a:latin typeface="Century Gothic" panose="020B0502020202020204" pitchFamily="34" charset="0"/>
              </a:rPr>
              <a:t>and</a:t>
            </a:r>
            <a:r>
              <a:rPr kumimoji="0" lang="ru-RU" altLang="ru-RU" sz="1100" b="0" i="0" u="none" strike="noStrike" kern="0" cap="none" spc="0" normalizeH="0" noProof="0" dirty="0" smtClean="0">
                <a:ln>
                  <a:noFill/>
                </a:ln>
                <a:solidFill>
                  <a:srgbClr val="000000"/>
                </a:solidFill>
                <a:effectLst/>
                <a:uLnTx/>
                <a:uFillTx/>
                <a:latin typeface="Century Gothic" panose="020B0502020202020204" pitchFamily="34" charset="0"/>
              </a:rPr>
              <a:t> </a:t>
            </a:r>
            <a:r>
              <a:rPr kumimoji="0" lang="en-US" altLang="ru-RU" sz="1100" b="0" i="0" u="none" strike="noStrike" kern="0" cap="none" spc="0" normalizeH="0" noProof="0" dirty="0" smtClean="0">
                <a:ln>
                  <a:noFill/>
                </a:ln>
                <a:solidFill>
                  <a:srgbClr val="000000"/>
                </a:solidFill>
                <a:effectLst/>
                <a:uLnTx/>
                <a:uFillTx/>
                <a:latin typeface="Century Gothic" panose="020B0502020202020204" pitchFamily="34" charset="0"/>
              </a:rPr>
              <a:t>management personnel</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a:t>
            </a: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a:t>
            </a:r>
            <a:r>
              <a:rPr lang="ru-RU" altLang="ru-RU" sz="1100" kern="0" dirty="0" smtClean="0">
                <a:solidFill>
                  <a:srgbClr val="000000"/>
                </a:solidFill>
                <a:latin typeface="Century Gothic" panose="020B0502020202020204" pitchFamily="34" charset="0"/>
              </a:rPr>
              <a:t>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40 000 </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RUB per person</a:t>
            </a: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p:txBody>
      </p:sp>
      <p:sp>
        <p:nvSpPr>
          <p:cNvPr id="11" name="Объект 2"/>
          <p:cNvSpPr txBox="1">
            <a:spLocks/>
          </p:cNvSpPr>
          <p:nvPr/>
        </p:nvSpPr>
        <p:spPr bwMode="auto">
          <a:xfrm>
            <a:off x="4980483" y="3717032"/>
            <a:ext cx="407310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lvl="0" indent="0">
              <a:spcBef>
                <a:spcPts val="600"/>
              </a:spcBef>
              <a:buClr>
                <a:srgbClr val="080808"/>
              </a:buClr>
              <a:buNone/>
              <a:defRPr/>
            </a:pP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CAPEX</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87</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5</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lang="en-US" altLang="ru-RU" sz="1100" kern="0" dirty="0" err="1" smtClean="0">
                <a:solidFill>
                  <a:srgbClr val="000000"/>
                </a:solidFill>
                <a:latin typeface="Century Gothic" panose="020B0502020202020204" pitchFamily="34" charset="0"/>
              </a:rPr>
              <a:t>mln</a:t>
            </a:r>
            <a:r>
              <a:rPr lang="en-US" altLang="ru-RU" sz="1100" kern="0" dirty="0" smtClean="0">
                <a:solidFill>
                  <a:srgbClr val="000000"/>
                </a:solidFill>
                <a:latin typeface="Century Gothic" panose="020B0502020202020204" pitchFamily="34" charset="0"/>
              </a:rPr>
              <a:t> EUR</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Inception date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January </a:t>
            </a:r>
            <a:r>
              <a:rPr lang="ru-RU" altLang="ru-RU" sz="1100" kern="0" dirty="0" smtClean="0">
                <a:solidFill>
                  <a:srgbClr val="000000"/>
                </a:solidFill>
                <a:latin typeface="Century Gothic" panose="020B0502020202020204" pitchFamily="34" charset="0"/>
              </a:rPr>
              <a:t>2015</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Estimated period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up to </a:t>
            </a:r>
            <a:r>
              <a:rPr lang="ru-RU" altLang="ru-RU" sz="1100" kern="0" dirty="0" smtClean="0">
                <a:solidFill>
                  <a:srgbClr val="000000"/>
                </a:solidFill>
                <a:latin typeface="Century Gothic" panose="020B0502020202020204" pitchFamily="34" charset="0"/>
              </a:rPr>
              <a:t>2025</a:t>
            </a:r>
            <a:endPar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Performance indicators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15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112 </a:t>
            </a:r>
            <a:r>
              <a:rPr lang="en-US" altLang="ru-RU" sz="1100" kern="0" dirty="0" err="1" smtClean="0">
                <a:solidFill>
                  <a:srgbClr val="000000"/>
                </a:solidFill>
                <a:latin typeface="Century Gothic" panose="020B0502020202020204" pitchFamily="34" charset="0"/>
              </a:rPr>
              <a:t>mln</a:t>
            </a:r>
            <a:r>
              <a:rPr lang="en-US" altLang="ru-RU" sz="1100" kern="0" dirty="0" smtClean="0">
                <a:solidFill>
                  <a:srgbClr val="000000"/>
                </a:solidFill>
                <a:latin typeface="Century Gothic" panose="020B0502020202020204" pitchFamily="34" charset="0"/>
              </a:rPr>
              <a:t> EUR</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7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p:txBody>
      </p:sp>
      <p:pic>
        <p:nvPicPr>
          <p:cNvPr id="3"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40152" y="1021299"/>
            <a:ext cx="3113434" cy="234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8269" y="6220120"/>
            <a:ext cx="8955318" cy="415498"/>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426208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692150"/>
            <a:ext cx="19145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927100"/>
            <a:ext cx="1673225" cy="167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0" y="333375"/>
            <a:ext cx="9144000" cy="682625"/>
          </a:xfrm>
        </p:spPr>
        <p:txBody>
          <a:bodyPr rtlCol="0">
            <a:normAutofit fontScale="90000"/>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construction of potato reprocessing factory in Tyumen region</a:t>
            </a:r>
            <a:r>
              <a:rPr lang="ru-RU" sz="1800" b="1" dirty="0" smtClean="0">
                <a:solidFill>
                  <a:schemeClr val="tx2">
                    <a:lumMod val="50000"/>
                  </a:schemeClr>
                </a:solidFill>
                <a:latin typeface="Century Gothic" panose="020B0502020202020204" pitchFamily="34" charset="0"/>
              </a:rPr>
              <a:t> </a:t>
            </a:r>
            <a:r>
              <a:rPr lang="ru-RU" sz="1800" b="1" dirty="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latin typeface="Century Gothic" panose="020B0502020202020204" pitchFamily="34" charset="0"/>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1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1846263"/>
            <a:ext cx="2122488" cy="150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rot="16200000">
            <a:off x="-18854" y="1891834"/>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6"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3" name="Прямоугольник 2"/>
          <p:cNvSpPr/>
          <p:nvPr/>
        </p:nvSpPr>
        <p:spPr>
          <a:xfrm>
            <a:off x="1259632" y="1214891"/>
            <a:ext cx="3684330" cy="2492990"/>
          </a:xfrm>
          <a:prstGeom prst="rect">
            <a:avLst/>
          </a:prstGeom>
        </p:spPr>
        <p:txBody>
          <a:bodyPr wrap="square">
            <a:spAutoFit/>
          </a:bodyPr>
          <a:lstStyle/>
          <a:p>
            <a:pPr marL="171450" indent="-171450">
              <a:buFont typeface="Arial" pitchFamily="34" charset="0"/>
              <a:buChar char="•"/>
            </a:pPr>
            <a:r>
              <a:rPr lang="en-US" sz="1200" dirty="0" smtClean="0"/>
              <a:t>Costs of the first stage of production can be 150 million rubles (lines of production of chips and corn flakes)</a:t>
            </a:r>
          </a:p>
          <a:p>
            <a:pPr marL="171450" indent="-171450">
              <a:buFont typeface="Arial" pitchFamily="34" charset="0"/>
              <a:buChar char="•"/>
            </a:pPr>
            <a:r>
              <a:rPr lang="en-US" sz="1200" dirty="0" smtClean="0"/>
              <a:t>On productivity of potatoes in farms of all categories the Tyumen region is the leader among all of the subjects of the Russian Federation and Ural federal district.</a:t>
            </a:r>
          </a:p>
          <a:p>
            <a:pPr marL="171450" indent="-171450">
              <a:buFont typeface="Arial" pitchFamily="34" charset="0"/>
              <a:buChar char="•"/>
            </a:pPr>
            <a:r>
              <a:rPr lang="en-US" sz="1200" dirty="0" smtClean="0"/>
              <a:t>The central position in heart of Russia at the crossroads of the main trade directions. </a:t>
            </a:r>
          </a:p>
          <a:p>
            <a:pPr marL="171450" indent="-171450">
              <a:buFont typeface="Arial" pitchFamily="34" charset="0"/>
              <a:buChar char="•"/>
            </a:pPr>
            <a:r>
              <a:rPr lang="en-US" sz="1200" dirty="0" smtClean="0"/>
              <a:t>Existence of the developed research centers and high concentration of scientific clusters.</a:t>
            </a:r>
          </a:p>
          <a:p>
            <a:pPr marL="171450" indent="-171450">
              <a:buFont typeface="Arial" pitchFamily="34" charset="0"/>
              <a:buChar char="•"/>
            </a:pPr>
            <a:r>
              <a:rPr lang="en-US" sz="1200" dirty="0" smtClean="0"/>
              <a:t>Existence of municipal platforms for the implementation of the project</a:t>
            </a:r>
            <a:endParaRPr lang="ru-RU" sz="1200" dirty="0"/>
          </a:p>
        </p:txBody>
      </p:sp>
      <p:sp>
        <p:nvSpPr>
          <p:cNvPr id="17" name="Объект 2"/>
          <p:cNvSpPr txBox="1">
            <a:spLocks/>
          </p:cNvSpPr>
          <p:nvPr/>
        </p:nvSpPr>
        <p:spPr bwMode="auto">
          <a:xfrm>
            <a:off x="1103081" y="3605871"/>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None/>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100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20 000 /</a:t>
            </a:r>
            <a:r>
              <a:rPr lang="en-US" altLang="ru-RU" sz="1200" kern="0" dirty="0">
                <a:latin typeface="Century Gothic" panose="020B0502020202020204" pitchFamily="34" charset="0"/>
              </a:rPr>
              <a:t>3</a:t>
            </a:r>
            <a:r>
              <a:rPr lang="en-US" altLang="ru-RU" sz="1200" kern="0" dirty="0" smtClean="0">
                <a:latin typeface="Century Gothic" panose="020B0502020202020204" pitchFamily="34" charset="0"/>
              </a:rPr>
              <a:t>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8" name="Объект 2"/>
          <p:cNvSpPr txBox="1">
            <a:spLocks/>
          </p:cNvSpPr>
          <p:nvPr/>
        </p:nvSpPr>
        <p:spPr bwMode="auto">
          <a:xfrm>
            <a:off x="4959499" y="378841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a:t>
            </a:r>
            <a:r>
              <a:rPr lang="en-US" altLang="ru-RU" sz="1200" b="1" kern="0" noProof="0" dirty="0">
                <a:solidFill>
                  <a:schemeClr val="tx2">
                    <a:lumMod val="50000"/>
                  </a:schemeClr>
                </a:solidFill>
              </a:rPr>
              <a:t>1</a:t>
            </a:r>
            <a:r>
              <a:rPr kumimoji="0" lang="en-US" altLang="ru-RU" sz="1200" b="1" i="0" u="none" strike="noStrike" kern="0" cap="none" spc="0" normalizeH="0" baseline="0" noProof="0" dirty="0" smtClean="0">
                <a:ln>
                  <a:noFill/>
                </a:ln>
                <a:solidFill>
                  <a:schemeClr val="tx2">
                    <a:lumMod val="50000"/>
                  </a:schemeClr>
                </a:solidFill>
                <a:effectLst/>
                <a:uLnTx/>
                <a:uFillTx/>
              </a:rPr>
              <a:t> billion rubles</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15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208</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a:solidFill>
                  <a:schemeClr val="tx2">
                    <a:lumMod val="50000"/>
                  </a:schemeClr>
                </a:solidFill>
              </a:rPr>
              <a:t>5</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9" name="Прямоугольник 18"/>
          <p:cNvSpPr/>
          <p:nvPr/>
        </p:nvSpPr>
        <p:spPr>
          <a:xfrm>
            <a:off x="188282" y="6132548"/>
            <a:ext cx="8247350"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118472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rtlCol="0">
            <a:normAutofit fontScale="90000"/>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construction of hothouse combine in Tyumen region</a:t>
            </a:r>
            <a:r>
              <a:rPr lang="ru-RU" sz="1800" b="1" dirty="0" smtClean="0">
                <a:solidFill>
                  <a:schemeClr val="tx2">
                    <a:lumMod val="50000"/>
                  </a:schemeClr>
                </a:solidFill>
                <a:latin typeface="Century Gothic" panose="020B0502020202020204" pitchFamily="34" charset="0"/>
              </a:rPr>
              <a:t> </a:t>
            </a:r>
            <a:r>
              <a:rPr lang="ru-RU" sz="1800" b="1" dirty="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51" name="Прямоугольник 7"/>
          <p:cNvSpPr>
            <a:spLocks noChangeArrowheads="1"/>
          </p:cNvSpPr>
          <p:nvPr/>
        </p:nvSpPr>
        <p:spPr bwMode="auto">
          <a:xfrm>
            <a:off x="1087438" y="1738313"/>
            <a:ext cx="4319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Font typeface="Arial" pitchFamily="34" charset="0"/>
              <a:buChar char="•"/>
            </a:pPr>
            <a:r>
              <a:rPr lang="en-US" sz="1200" dirty="0" smtClean="0"/>
              <a:t>Existence of municipal platforms for  the implementation of the project</a:t>
            </a:r>
          </a:p>
          <a:p>
            <a:pPr marL="171450" indent="-171450" algn="just">
              <a:buFont typeface="Wingdings" pitchFamily="2" charset="2"/>
              <a:buChar char="§"/>
            </a:pPr>
            <a:r>
              <a:rPr lang="en-US" sz="1200" dirty="0" smtClean="0">
                <a:latin typeface="Century Gothic" pitchFamily="34" charset="0"/>
              </a:rPr>
              <a:t>State </a:t>
            </a:r>
            <a:r>
              <a:rPr lang="en-US" sz="1200" dirty="0" err="1" smtClean="0">
                <a:latin typeface="Century Gothic" pitchFamily="34" charset="0"/>
              </a:rPr>
              <a:t>suport</a:t>
            </a:r>
            <a:endParaRPr lang="en-US" sz="1200" dirty="0" smtClean="0">
              <a:latin typeface="Century Gothic" pitchFamily="34" charset="0"/>
            </a:endParaRPr>
          </a:p>
          <a:p>
            <a:pPr marL="171450" indent="-171450" algn="just">
              <a:buFont typeface="Wingdings" pitchFamily="2" charset="2"/>
              <a:buChar char="§"/>
            </a:pPr>
            <a:r>
              <a:rPr lang="en-US" sz="1200" dirty="0" smtClean="0">
                <a:latin typeface="Century Gothic" pitchFamily="34" charset="0"/>
              </a:rPr>
              <a:t>Steady demand on the territories of Ural federal district.</a:t>
            </a:r>
          </a:p>
          <a:p>
            <a:pPr algn="just"/>
            <a:endParaRPr lang="ru-RU" sz="1200" dirty="0">
              <a:latin typeface="Century Gothic" pitchFamily="34" charset="0"/>
            </a:endParaRPr>
          </a:p>
        </p:txBody>
      </p:sp>
      <p:pic>
        <p:nvPicPr>
          <p:cNvPr id="61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788" y="957263"/>
            <a:ext cx="3136900" cy="239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Прямоугольник 12"/>
          <p:cNvSpPr/>
          <p:nvPr/>
        </p:nvSpPr>
        <p:spPr>
          <a:xfrm rot="16200000">
            <a:off x="-18854" y="1891834"/>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4"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5" name="Объект 2"/>
          <p:cNvSpPr txBox="1">
            <a:spLocks/>
          </p:cNvSpPr>
          <p:nvPr/>
        </p:nvSpPr>
        <p:spPr bwMode="auto">
          <a:xfrm>
            <a:off x="1107985" y="3867121"/>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None/>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180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None/>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Объект 2"/>
          <p:cNvSpPr txBox="1">
            <a:spLocks/>
          </p:cNvSpPr>
          <p:nvPr/>
        </p:nvSpPr>
        <p:spPr bwMode="auto">
          <a:xfrm>
            <a:off x="4948866" y="3789363"/>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a:t>
            </a:r>
            <a:r>
              <a:rPr lang="en-US" altLang="ru-RU" sz="1200" b="1" kern="0" dirty="0" smtClean="0">
                <a:solidFill>
                  <a:schemeClr val="tx2">
                    <a:lumMod val="50000"/>
                  </a:schemeClr>
                </a:solidFill>
              </a:rPr>
              <a:t>2</a:t>
            </a:r>
            <a:r>
              <a:rPr kumimoji="0" lang="en-US" altLang="ru-RU" sz="1200" b="1" i="0" u="none" strike="noStrike" kern="0" cap="none" spc="0" normalizeH="0" baseline="0" noProof="0" dirty="0" smtClean="0">
                <a:ln>
                  <a:noFill/>
                </a:ln>
                <a:solidFill>
                  <a:schemeClr val="tx2">
                    <a:lumMod val="50000"/>
                  </a:schemeClr>
                </a:solidFill>
                <a:effectLst/>
                <a:uLnTx/>
                <a:uFillTx/>
              </a:rPr>
              <a:t> billion rubles</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30</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dirty="0" smtClean="0">
                <a:solidFill>
                  <a:schemeClr val="tx2">
                    <a:lumMod val="50000"/>
                  </a:schemeClr>
                </a:solidFill>
              </a:rPr>
              <a:t>400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a:solidFill>
                  <a:schemeClr val="tx2">
                    <a:lumMod val="50000"/>
                  </a:schemeClr>
                </a:solidFill>
              </a:rPr>
              <a:t>5</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 name="Прямоугольник 16"/>
          <p:cNvSpPr/>
          <p:nvPr/>
        </p:nvSpPr>
        <p:spPr>
          <a:xfrm>
            <a:off x="188282" y="6132548"/>
            <a:ext cx="8247350"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078746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311" y="338416"/>
            <a:ext cx="8210872" cy="720080"/>
          </a:xfrm>
        </p:spPr>
        <p:txBody>
          <a:bodyPr>
            <a:normAutofit fontScale="90000"/>
          </a:bodyPr>
          <a:lstStyle/>
          <a:p>
            <a:r>
              <a:rPr lang="en-US" sz="2200" b="1" cap="none" spc="0" dirty="0" smtClean="0">
                <a:solidFill>
                  <a:schemeClr val="tx2">
                    <a:lumMod val="50000"/>
                  </a:schemeClr>
                </a:solidFill>
                <a:latin typeface="Century Gothic" panose="020B0502020202020204" pitchFamily="34" charset="0"/>
                <a:ea typeface="+mn-ea"/>
                <a:cs typeface="+mn-cs"/>
              </a:rPr>
              <a:t>Investment in the construction of drilling rig production factory </a:t>
            </a:r>
            <a:r>
              <a:rPr lang="ru-RU" sz="2200" b="1" cap="none" spc="0" dirty="0" smtClean="0">
                <a:solidFill>
                  <a:schemeClr val="tx2">
                    <a:lumMod val="50000"/>
                  </a:schemeClr>
                </a:solidFill>
                <a:latin typeface="Century Gothic" panose="020B0502020202020204" pitchFamily="34" charset="0"/>
              </a:rPr>
              <a:t>*</a:t>
            </a:r>
            <a:endParaRPr lang="ru-RU" sz="22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883" y="1124744"/>
            <a:ext cx="297257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1120883" y="1052736"/>
            <a:ext cx="4572000" cy="769441"/>
          </a:xfrm>
          <a:prstGeom prst="rect">
            <a:avLst/>
          </a:prstGeom>
        </p:spPr>
        <p:txBody>
          <a:bodyPr>
            <a:spAutoFit/>
          </a:bodyPr>
          <a:lstStyle/>
          <a:p>
            <a:r>
              <a:rPr lang="en-US" sz="1100" dirty="0" smtClean="0">
                <a:latin typeface="Century Gothic" panose="020B0502020202020204" pitchFamily="34" charset="0"/>
              </a:rPr>
              <a:t>Number of the operating drilling rigs in Russia – 1900 units, 1500 of them are efficient. Most of the drilling rigs were constructed in 1987-1992 and operational capability date is 25 years, which will come to an end in the next few years. </a:t>
            </a:r>
            <a:endParaRPr lang="ru-RU" sz="1100" dirty="0">
              <a:latin typeface="Century Gothic" panose="020B0502020202020204" pitchFamily="34" charset="0"/>
            </a:endParaRPr>
          </a:p>
        </p:txBody>
      </p:sp>
      <p:sp>
        <p:nvSpPr>
          <p:cNvPr id="12" name="Прямоугольник 11"/>
          <p:cNvSpPr/>
          <p:nvPr/>
        </p:nvSpPr>
        <p:spPr>
          <a:xfrm>
            <a:off x="1066623" y="1921971"/>
            <a:ext cx="4680521" cy="769441"/>
          </a:xfrm>
          <a:prstGeom prst="rect">
            <a:avLst/>
          </a:prstGeom>
        </p:spPr>
        <p:txBody>
          <a:bodyPr wrap="square">
            <a:spAutoFit/>
          </a:bodyPr>
          <a:lstStyle/>
          <a:p>
            <a:r>
              <a:rPr lang="en-US" sz="1100" dirty="0" smtClean="0">
                <a:latin typeface="Century Gothic" panose="020B0502020202020204" pitchFamily="34" charset="0"/>
              </a:rPr>
              <a:t>According to  “Russian Oil-and-gas Union” statistics  in order to maintain current drilling level Russian service companies need to change at least 1000 drilling rigs in the next few years. The cost of the change may be 20 billion $.</a:t>
            </a:r>
            <a:endParaRPr lang="ru-RU" sz="1100" dirty="0">
              <a:latin typeface="Century Gothic" panose="020B0502020202020204" pitchFamily="34" charset="0"/>
            </a:endParaRPr>
          </a:p>
        </p:txBody>
      </p:sp>
      <p:sp>
        <p:nvSpPr>
          <p:cNvPr id="14" name="Прямоугольник 13"/>
          <p:cNvSpPr/>
          <p:nvPr/>
        </p:nvSpPr>
        <p:spPr>
          <a:xfrm rot="16200000">
            <a:off x="-18854" y="1891834"/>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5"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6" name="Объект 2"/>
          <p:cNvSpPr txBox="1">
            <a:spLocks/>
          </p:cNvSpPr>
          <p:nvPr/>
        </p:nvSpPr>
        <p:spPr bwMode="auto">
          <a:xfrm>
            <a:off x="971600" y="342228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a:t>
            </a:r>
          </a:p>
          <a:p>
            <a:pPr>
              <a:spcBef>
                <a:spcPts val="600"/>
              </a:spcBef>
            </a:pPr>
            <a:r>
              <a:rPr lang="en-US" altLang="ru-RU" sz="1200" b="1" kern="0" dirty="0" smtClean="0">
                <a:latin typeface="Century Gothic" panose="020B0502020202020204" pitchFamily="34" charset="0"/>
              </a:rPr>
              <a:t>25 or more drilling rigs per year</a:t>
            </a:r>
            <a:endParaRPr lang="en-US" altLang="ru-RU" sz="1200" b="1" kern="0" dirty="0">
              <a:latin typeface="Century Gothic" panose="020B0502020202020204" pitchFamily="34" charset="0"/>
            </a:endParaRPr>
          </a:p>
          <a:p>
            <a:pPr marL="0" indent="0">
              <a:spcBef>
                <a:spcPts val="600"/>
              </a:spcBef>
              <a:buNone/>
            </a:pPr>
            <a:r>
              <a:rPr lang="en-US" altLang="ru-RU" sz="1200" b="1" kern="0" dirty="0">
                <a:latin typeface="Century Gothic" panose="020B0502020202020204" pitchFamily="34" charset="0"/>
              </a:rPr>
              <a:t>Necessary 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20-40 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en-US" altLang="ru-RU" sz="1200" kern="0" dirty="0" smtClean="0">
                <a:latin typeface="Century Gothic" panose="020B0502020202020204" pitchFamily="34" charset="0"/>
              </a:rPr>
              <a:t>800-1000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7" name="Объект 2"/>
          <p:cNvSpPr txBox="1">
            <a:spLocks/>
          </p:cNvSpPr>
          <p:nvPr/>
        </p:nvSpPr>
        <p:spPr bwMode="auto">
          <a:xfrm>
            <a:off x="5004048" y="3784463"/>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10 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35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500 million </a:t>
            </a:r>
            <a:r>
              <a:rPr lang="en-US" altLang="ru-RU" sz="1200" b="1" kern="0" dirty="0" smtClean="0">
                <a:solidFill>
                  <a:schemeClr val="tx2">
                    <a:lumMod val="50000"/>
                  </a:schemeClr>
                </a:solidFill>
              </a:rPr>
              <a:t>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a:solidFill>
                  <a:schemeClr val="tx2">
                    <a:lumMod val="50000"/>
                  </a:schemeClr>
                </a:solidFill>
              </a:rPr>
              <a:t>5</a:t>
            </a:r>
            <a:r>
              <a:rPr lang="en-US" altLang="ru-RU" sz="1200" b="1" kern="0" dirty="0" smtClean="0">
                <a:solidFill>
                  <a:schemeClr val="tx2">
                    <a:lumMod val="50000"/>
                  </a:schemeClr>
                </a:solidFill>
              </a:rPr>
              <a:t> 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 name="Прямоугольник 17"/>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277606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332656"/>
            <a:ext cx="9144000" cy="769441"/>
          </a:xfrm>
          <a:prstGeom prst="rect">
            <a:avLst/>
          </a:prstGeom>
        </p:spPr>
        <p:txBody>
          <a:bodyPr wrap="squar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construction of oil-well tubing equipment production  factory</a:t>
            </a:r>
            <a:r>
              <a:rPr lang="ru-RU" sz="2200" b="1" dirty="0" smtClean="0">
                <a:solidFill>
                  <a:schemeClr val="tx2">
                    <a:lumMod val="50000"/>
                  </a:schemeClr>
                </a:solidFill>
                <a:latin typeface="Century Gothic" panose="020B0502020202020204" pitchFamily="34" charset="0"/>
              </a:rPr>
              <a:t>*</a:t>
            </a:r>
            <a:endParaRPr lang="ru-RU" sz="2200" b="1" dirty="0">
              <a:solidFill>
                <a:schemeClr val="tx2">
                  <a:lumMod val="50000"/>
                </a:schemeClr>
              </a:solidFill>
              <a:latin typeface="Century Gothic" panose="020B0502020202020204" pitchFamily="34" charset="0"/>
            </a:endParaRPr>
          </a:p>
        </p:txBody>
      </p:sp>
      <p:sp>
        <p:nvSpPr>
          <p:cNvPr id="8" name="TextBox 7"/>
          <p:cNvSpPr txBox="1"/>
          <p:nvPr/>
        </p:nvSpPr>
        <p:spPr>
          <a:xfrm>
            <a:off x="1127658" y="1247493"/>
            <a:ext cx="5314840" cy="1769715"/>
          </a:xfrm>
          <a:prstGeom prst="rect">
            <a:avLst/>
          </a:prstGeom>
          <a:noFill/>
        </p:spPr>
        <p:txBody>
          <a:bodyPr wrap="square" rtlCol="0">
            <a:spAutoFit/>
          </a:bodyPr>
          <a:lstStyle/>
          <a:p>
            <a:pPr eaLnBrk="0" fontAlgn="base" hangingPunct="0">
              <a:lnSpc>
                <a:spcPct val="150000"/>
              </a:lnSpc>
              <a:spcBef>
                <a:spcPts val="600"/>
              </a:spcBef>
              <a:spcAft>
                <a:spcPct val="0"/>
              </a:spcAft>
              <a:buClr>
                <a:schemeClr val="tx2"/>
              </a:buClr>
            </a:pPr>
            <a:r>
              <a:rPr lang="en-US" sz="1100" dirty="0" smtClean="0">
                <a:latin typeface="Century Gothic" panose="020B0502020202020204" pitchFamily="34" charset="0"/>
              </a:rPr>
              <a:t>Due to the current government arrangements concerning the import substitution of the  oil-and-gas sector, existence of extensive scientific and technical base, proximity of oil and gas crafts and convenient </a:t>
            </a:r>
          </a:p>
          <a:p>
            <a:pPr eaLnBrk="0" fontAlgn="base" hangingPunct="0">
              <a:lnSpc>
                <a:spcPct val="150000"/>
              </a:lnSpc>
              <a:spcBef>
                <a:spcPts val="600"/>
              </a:spcBef>
              <a:spcAft>
                <a:spcPct val="0"/>
              </a:spcAft>
              <a:buClr>
                <a:schemeClr val="tx2"/>
              </a:buClr>
            </a:pPr>
            <a:r>
              <a:rPr lang="en-US" sz="1100" dirty="0" smtClean="0">
                <a:latin typeface="Century Gothic" panose="020B0502020202020204" pitchFamily="34" charset="0"/>
              </a:rPr>
              <a:t>geographical position, the production  of the gas-distributing pump and compressor equipment on the territory of the Tyumen region is possible.</a:t>
            </a:r>
          </a:p>
          <a:p>
            <a:pPr eaLnBrk="0" fontAlgn="base" hangingPunct="0">
              <a:lnSpc>
                <a:spcPct val="150000"/>
              </a:lnSpc>
              <a:spcBef>
                <a:spcPts val="600"/>
              </a:spcBef>
              <a:spcAft>
                <a:spcPct val="0"/>
              </a:spcAft>
              <a:buClr>
                <a:schemeClr val="tx2"/>
              </a:buClr>
            </a:pPr>
            <a:r>
              <a:rPr lang="en-US" sz="1100" dirty="0" smtClean="0">
                <a:latin typeface="Century Gothic" panose="020B0502020202020204" pitchFamily="34" charset="0"/>
              </a:rPr>
              <a:t>Share of the oil-well tubing equipment import – 70%.</a:t>
            </a:r>
            <a:endParaRPr lang="ru-RU" sz="1100" dirty="0">
              <a:latin typeface="Century Gothic" panose="020B0502020202020204" pitchFamily="34" charset="0"/>
            </a:endParaRP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170801"/>
            <a:ext cx="2457618" cy="17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rot="16200000">
            <a:off x="-34420" y="1907250"/>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3"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5" name="Объект 2"/>
          <p:cNvSpPr txBox="1">
            <a:spLocks/>
          </p:cNvSpPr>
          <p:nvPr/>
        </p:nvSpPr>
        <p:spPr bwMode="auto">
          <a:xfrm>
            <a:off x="1115616" y="358294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a:t>
            </a:r>
          </a:p>
          <a:p>
            <a:pPr>
              <a:spcBef>
                <a:spcPts val="600"/>
              </a:spcBef>
            </a:pPr>
            <a:r>
              <a:rPr lang="en-US" altLang="ru-RU" sz="1200" b="1" kern="0" dirty="0" smtClean="0">
                <a:latin typeface="Century Gothic" panose="020B0502020202020204" pitchFamily="34" charset="0"/>
              </a:rPr>
              <a:t>120 different types of pumps per year</a:t>
            </a:r>
            <a:endParaRPr lang="en-US" altLang="ru-RU" sz="1200" b="1" kern="0" dirty="0">
              <a:latin typeface="Century Gothic" panose="020B0502020202020204" pitchFamily="34" charset="0"/>
            </a:endParaRPr>
          </a:p>
          <a:p>
            <a:pPr marL="0" indent="0">
              <a:spcBef>
                <a:spcPts val="600"/>
              </a:spcBef>
              <a:buNone/>
            </a:pPr>
            <a:r>
              <a:rPr lang="en-US" altLang="ru-RU" sz="1200" b="1" kern="0" dirty="0">
                <a:latin typeface="Century Gothic" panose="020B0502020202020204" pitchFamily="34" charset="0"/>
              </a:rPr>
              <a:t>Necessary conditions: </a:t>
            </a:r>
          </a:p>
          <a:p>
            <a:pPr>
              <a:spcBef>
                <a:spcPts val="600"/>
              </a:spcBef>
            </a:pPr>
            <a:r>
              <a:rPr lang="en-US" altLang="ru-RU" sz="1200" kern="0" dirty="0" smtClean="0">
                <a:latin typeface="Century Gothic" panose="020B0502020202020204" pitchFamily="34" charset="0"/>
              </a:rPr>
              <a:t>The area of the land plot is10-12 hectares.</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p>
          <a:p>
            <a:pPr>
              <a:spcBef>
                <a:spcPts val="600"/>
              </a:spcBef>
            </a:pPr>
            <a:r>
              <a:rPr lang="en-US" altLang="ru-RU" sz="1200" kern="0" dirty="0" smtClean="0">
                <a:latin typeface="Century Gothic" panose="020B0502020202020204" pitchFamily="34" charset="0"/>
              </a:rPr>
              <a:t>800-1000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Объект 2"/>
          <p:cNvSpPr txBox="1">
            <a:spLocks/>
          </p:cNvSpPr>
          <p:nvPr/>
        </p:nvSpPr>
        <p:spPr bwMode="auto">
          <a:xfrm>
            <a:off x="4939697" y="3861259"/>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5 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22</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1 billion </a:t>
            </a:r>
            <a:r>
              <a:rPr lang="en-US" altLang="ru-RU" sz="1200" b="1" kern="0" dirty="0" smtClean="0">
                <a:solidFill>
                  <a:schemeClr val="tx2">
                    <a:lumMod val="50000"/>
                  </a:schemeClr>
                </a:solidFill>
              </a:rPr>
              <a:t>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6-7 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 name="Прямоугольник 17"/>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241706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961108" y="384153"/>
            <a:ext cx="7045519" cy="769441"/>
          </a:xfrm>
          <a:prstGeom prst="rect">
            <a:avLst/>
          </a:prstGeom>
        </p:spPr>
        <p:txBody>
          <a:bodyPr wrap="non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construction of </a:t>
            </a:r>
          </a:p>
          <a:p>
            <a:pPr algn="ctr">
              <a:spcBef>
                <a:spcPct val="0"/>
              </a:spcBef>
            </a:pPr>
            <a:r>
              <a:rPr lang="en-US" sz="2200" b="1" dirty="0" smtClean="0">
                <a:solidFill>
                  <a:schemeClr val="tx2">
                    <a:lumMod val="50000"/>
                  </a:schemeClr>
                </a:solidFill>
                <a:latin typeface="Century Gothic" panose="020B0502020202020204" pitchFamily="34" charset="0"/>
              </a:rPr>
              <a:t>a high-quality pipeline valves production factory</a:t>
            </a:r>
            <a:r>
              <a:rPr lang="ru-RU" sz="2200" b="1" dirty="0" smtClean="0">
                <a:solidFill>
                  <a:schemeClr val="tx2">
                    <a:lumMod val="50000"/>
                  </a:schemeClr>
                </a:solidFill>
                <a:latin typeface="Century Gothic" panose="020B0502020202020204" pitchFamily="34" charset="0"/>
              </a:rPr>
              <a:t>* </a:t>
            </a:r>
            <a:endParaRPr lang="ru-RU" sz="2200" b="1" dirty="0">
              <a:solidFill>
                <a:schemeClr val="tx2">
                  <a:lumMod val="50000"/>
                </a:schemeClr>
              </a:solidFill>
              <a:latin typeface="Century Gothic" panose="020B0502020202020204" pitchFamily="34" charset="0"/>
            </a:endParaRPr>
          </a:p>
        </p:txBody>
      </p:sp>
      <p:sp>
        <p:nvSpPr>
          <p:cNvPr id="15" name="Прямоугольник 14"/>
          <p:cNvSpPr/>
          <p:nvPr/>
        </p:nvSpPr>
        <p:spPr>
          <a:xfrm>
            <a:off x="967876" y="1199233"/>
            <a:ext cx="6052396" cy="2516073"/>
          </a:xfrm>
          <a:prstGeom prst="rect">
            <a:avLst/>
          </a:prstGeom>
        </p:spPr>
        <p:txBody>
          <a:bodyPr wrap="square">
            <a:spAutoFit/>
          </a:bodyPr>
          <a:lstStyle/>
          <a:p>
            <a:pPr eaLnBrk="0" fontAlgn="base" hangingPunct="0">
              <a:lnSpc>
                <a:spcPct val="150000"/>
              </a:lnSpc>
              <a:spcBef>
                <a:spcPts val="600"/>
              </a:spcBef>
              <a:spcAft>
                <a:spcPct val="0"/>
              </a:spcAft>
              <a:buClr>
                <a:schemeClr val="tx2"/>
              </a:buClr>
            </a:pPr>
            <a:r>
              <a:rPr lang="en-US" sz="1100" dirty="0" smtClean="0">
                <a:latin typeface="Century Gothic" panose="020B0502020202020204" pitchFamily="34" charset="0"/>
              </a:rPr>
              <a:t>Due to the current government arrangements concerning the import substitution of the  oil-and-gas sector, existence of extensive scientific and technical base, proximity of oil and gas crafts and convenient </a:t>
            </a:r>
          </a:p>
          <a:p>
            <a:pPr eaLnBrk="0" fontAlgn="base" hangingPunct="0">
              <a:lnSpc>
                <a:spcPct val="150000"/>
              </a:lnSpc>
              <a:spcBef>
                <a:spcPts val="600"/>
              </a:spcBef>
              <a:spcAft>
                <a:spcPct val="0"/>
              </a:spcAft>
              <a:buClr>
                <a:schemeClr val="tx2"/>
              </a:buClr>
            </a:pPr>
            <a:r>
              <a:rPr lang="en-US" sz="1100" dirty="0" smtClean="0">
                <a:latin typeface="Century Gothic" panose="020B0502020202020204" pitchFamily="34" charset="0"/>
              </a:rPr>
              <a:t>geographical position, the production of a high-quality pipeline valves is possible: </a:t>
            </a:r>
            <a:r>
              <a:rPr lang="ru-RU" sz="1100" dirty="0" smtClean="0">
                <a:solidFill>
                  <a:prstClr val="black"/>
                </a:solidFill>
                <a:latin typeface="Century Gothic" panose="020B0502020202020204" pitchFamily="34" charset="0"/>
              </a:rPr>
              <a:t> </a:t>
            </a:r>
            <a:r>
              <a:rPr lang="en-US" sz="1100" dirty="0">
                <a:solidFill>
                  <a:prstClr val="black"/>
                </a:solidFill>
                <a:latin typeface="Century Gothic" panose="020B0502020202020204" pitchFamily="34" charset="0"/>
              </a:rPr>
              <a:t>valves, cranes of </a:t>
            </a:r>
            <a:r>
              <a:rPr lang="en-US" sz="1100" dirty="0" smtClean="0">
                <a:solidFill>
                  <a:prstClr val="black"/>
                </a:solidFill>
                <a:latin typeface="Century Gothic" panose="020B0502020202020204" pitchFamily="34" charset="0"/>
              </a:rPr>
              <a:t>various spherical diameters</a:t>
            </a:r>
            <a:r>
              <a:rPr lang="en-US" sz="1100" dirty="0">
                <a:solidFill>
                  <a:prstClr val="black"/>
                </a:solidFill>
                <a:latin typeface="Century Gothic" panose="020B0502020202020204" pitchFamily="34" charset="0"/>
              </a:rPr>
              <a:t>, the regulating fittings, latches, pressure regulators, etc</a:t>
            </a:r>
            <a:r>
              <a:rPr lang="en-US" sz="1100" dirty="0" smtClean="0">
                <a:solidFill>
                  <a:prstClr val="black"/>
                </a:solidFill>
                <a:latin typeface="Century Gothic" panose="020B0502020202020204" pitchFamily="34" charset="0"/>
              </a:rPr>
              <a:t>.</a:t>
            </a:r>
          </a:p>
          <a:p>
            <a:pPr eaLnBrk="0" fontAlgn="base" hangingPunct="0">
              <a:lnSpc>
                <a:spcPct val="150000"/>
              </a:lnSpc>
              <a:spcBef>
                <a:spcPts val="600"/>
              </a:spcBef>
              <a:spcAft>
                <a:spcPct val="0"/>
              </a:spcAft>
              <a:buClr>
                <a:schemeClr val="tx2"/>
              </a:buClr>
            </a:pPr>
            <a:r>
              <a:rPr lang="en-US" sz="1100" dirty="0" smtClean="0">
                <a:latin typeface="Century Gothic" panose="020B0502020202020204" pitchFamily="34" charset="0"/>
              </a:rPr>
              <a:t>Share of such production in Russian Federation– 56%.</a:t>
            </a:r>
            <a:endParaRPr lang="ru-RU" sz="1100" dirty="0" smtClean="0">
              <a:latin typeface="Century Gothic" panose="020B0502020202020204" pitchFamily="34" charset="0"/>
            </a:endParaRPr>
          </a:p>
          <a:p>
            <a:pPr lvl="0" eaLnBrk="0" fontAlgn="base" hangingPunct="0">
              <a:lnSpc>
                <a:spcPct val="150000"/>
              </a:lnSpc>
              <a:spcBef>
                <a:spcPts val="600"/>
              </a:spcBef>
              <a:spcAft>
                <a:spcPct val="0"/>
              </a:spcAft>
              <a:buClr>
                <a:srgbClr val="4F271C"/>
              </a:buClr>
            </a:pP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8611" y="1206433"/>
            <a:ext cx="1206321" cy="90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599" y="2241600"/>
            <a:ext cx="1810645" cy="104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165275"/>
            <a:ext cx="7905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Объект 2"/>
          <p:cNvSpPr txBox="1">
            <a:spLocks/>
          </p:cNvSpPr>
          <p:nvPr/>
        </p:nvSpPr>
        <p:spPr bwMode="auto">
          <a:xfrm>
            <a:off x="1115616" y="358294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a:t>
            </a:r>
          </a:p>
          <a:p>
            <a:pPr>
              <a:spcBef>
                <a:spcPts val="600"/>
              </a:spcBef>
            </a:pPr>
            <a:r>
              <a:rPr lang="en-US" altLang="ru-RU" sz="1200" b="1" kern="0" dirty="0" smtClean="0">
                <a:latin typeface="Century Gothic" panose="020B0502020202020204" pitchFamily="34" charset="0"/>
              </a:rPr>
              <a:t>400 units per year</a:t>
            </a:r>
            <a:endParaRPr lang="en-US" altLang="ru-RU" sz="1200" b="1" kern="0" dirty="0">
              <a:latin typeface="Century Gothic" panose="020B0502020202020204" pitchFamily="34" charset="0"/>
            </a:endParaRPr>
          </a:p>
          <a:p>
            <a:pPr marL="0" indent="0">
              <a:spcBef>
                <a:spcPts val="600"/>
              </a:spcBef>
              <a:buNone/>
            </a:pPr>
            <a:r>
              <a:rPr lang="en-US" altLang="ru-RU" sz="1200" b="1" kern="0" dirty="0">
                <a:latin typeface="Century Gothic" panose="020B0502020202020204" pitchFamily="34" charset="0"/>
              </a:rPr>
              <a:t>Necessary 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10-12 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en-US" altLang="ru-RU" sz="1200" kern="0" dirty="0">
                <a:latin typeface="Century Gothic" panose="020B0502020202020204" pitchFamily="34" charset="0"/>
              </a:rPr>
              <a:t>5</a:t>
            </a:r>
            <a:r>
              <a:rPr lang="en-US" altLang="ru-RU" sz="1200" kern="0" dirty="0" smtClean="0">
                <a:latin typeface="Century Gothic" panose="020B0502020202020204" pitchFamily="34" charset="0"/>
              </a:rPr>
              <a:t>00-1000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Прямоугольник 15"/>
          <p:cNvSpPr/>
          <p:nvPr/>
        </p:nvSpPr>
        <p:spPr>
          <a:xfrm rot="16200000">
            <a:off x="-34420" y="1907250"/>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7"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8" name="Объект 2"/>
          <p:cNvSpPr txBox="1">
            <a:spLocks/>
          </p:cNvSpPr>
          <p:nvPr/>
        </p:nvSpPr>
        <p:spPr bwMode="auto">
          <a:xfrm>
            <a:off x="5084272" y="4027664"/>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4 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28</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dirty="0" smtClean="0">
                <a:solidFill>
                  <a:schemeClr val="tx2">
                    <a:lumMod val="50000"/>
                  </a:schemeClr>
                </a:solidFill>
              </a:rPr>
              <a:t>500-700 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8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9" name="Прямоугольник 18"/>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42581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33908" y="332656"/>
            <a:ext cx="7899919" cy="769441"/>
          </a:xfrm>
          <a:prstGeom prst="rect">
            <a:avLst/>
          </a:prstGeom>
        </p:spPr>
        <p:txBody>
          <a:bodyPr wrap="non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construction of control instrumentation </a:t>
            </a:r>
          </a:p>
          <a:p>
            <a:pPr algn="ctr">
              <a:spcBef>
                <a:spcPct val="0"/>
              </a:spcBef>
            </a:pPr>
            <a:r>
              <a:rPr lang="en-US" sz="2200" b="1" dirty="0" smtClean="0">
                <a:solidFill>
                  <a:schemeClr val="tx2">
                    <a:lumMod val="50000"/>
                  </a:schemeClr>
                </a:solidFill>
                <a:latin typeface="Century Gothic" panose="020B0502020202020204" pitchFamily="34" charset="0"/>
              </a:rPr>
              <a:t>equipment production factory</a:t>
            </a:r>
            <a:r>
              <a:rPr lang="ru-RU" sz="2200" b="1" dirty="0" smtClean="0">
                <a:solidFill>
                  <a:schemeClr val="tx2">
                    <a:lumMod val="50000"/>
                  </a:schemeClr>
                </a:solidFill>
                <a:latin typeface="Century Gothic" panose="020B0502020202020204" pitchFamily="34" charset="0"/>
              </a:rPr>
              <a:t>*</a:t>
            </a:r>
            <a:endParaRPr lang="ru-RU" sz="2200" b="1" dirty="0">
              <a:solidFill>
                <a:schemeClr val="tx2">
                  <a:lumMod val="50000"/>
                </a:schemeClr>
              </a:solidFill>
              <a:latin typeface="Century Gothic" panose="020B0502020202020204" pitchFamily="34" charset="0"/>
            </a:endParaRPr>
          </a:p>
        </p:txBody>
      </p:sp>
      <p:sp>
        <p:nvSpPr>
          <p:cNvPr id="15" name="Прямоугольник 14"/>
          <p:cNvSpPr/>
          <p:nvPr/>
        </p:nvSpPr>
        <p:spPr>
          <a:xfrm>
            <a:off x="967876" y="1199233"/>
            <a:ext cx="6484444" cy="2185214"/>
          </a:xfrm>
          <a:prstGeom prst="rect">
            <a:avLst/>
          </a:prstGeom>
        </p:spPr>
        <p:txBody>
          <a:bodyPr wrap="square">
            <a:spAutoFit/>
          </a:bodyPr>
          <a:lstStyle/>
          <a:p>
            <a:pPr eaLnBrk="0" fontAlgn="base" hangingPunct="0">
              <a:lnSpc>
                <a:spcPct val="150000"/>
              </a:lnSpc>
              <a:spcBef>
                <a:spcPts val="600"/>
              </a:spcBef>
              <a:spcAft>
                <a:spcPct val="0"/>
              </a:spcAft>
              <a:buClr>
                <a:schemeClr val="tx2"/>
              </a:buClr>
            </a:pPr>
            <a:r>
              <a:rPr lang="ru-RU" sz="1100" dirty="0" smtClean="0">
                <a:solidFill>
                  <a:prstClr val="black"/>
                </a:solidFill>
                <a:latin typeface="Century Gothic" panose="020B0502020202020204" pitchFamily="34" charset="0"/>
              </a:rPr>
              <a:t>-</a:t>
            </a:r>
            <a:r>
              <a:rPr lang="en-US" sz="1100" dirty="0" smtClean="0">
                <a:latin typeface="Century Gothic" panose="020B0502020202020204" pitchFamily="34" charset="0"/>
              </a:rPr>
              <a:t> Due to the current government arrangements concerning the import substitution of the  oil-and-gas sector, existence of extensive scientific and technical base, proximity of oil and gas crafts and convenient  geographical position, the production of high quality control instrumentation equipment, specifically </a:t>
            </a:r>
            <a:r>
              <a:rPr lang="ru-RU" sz="1100" dirty="0" smtClean="0">
                <a:solidFill>
                  <a:prstClr val="black"/>
                </a:solidFill>
                <a:latin typeface="Century Gothic" panose="020B0502020202020204" pitchFamily="34" charset="0"/>
              </a:rPr>
              <a:t> </a:t>
            </a:r>
            <a:r>
              <a:rPr lang="en-US" sz="1100" dirty="0" err="1">
                <a:solidFill>
                  <a:prstClr val="black"/>
                </a:solidFill>
                <a:latin typeface="Century Gothic" panose="020B0502020202020204" pitchFamily="34" charset="0"/>
              </a:rPr>
              <a:t>flowmeters</a:t>
            </a:r>
            <a:r>
              <a:rPr lang="en-US" sz="1100" dirty="0">
                <a:solidFill>
                  <a:prstClr val="black"/>
                </a:solidFill>
                <a:latin typeface="Century Gothic" panose="020B0502020202020204" pitchFamily="34" charset="0"/>
              </a:rPr>
              <a:t>, counters, chromatographs, calibrators, manometers, analyzers, humidity measuring instruments, etc</a:t>
            </a:r>
            <a:r>
              <a:rPr lang="en-US" sz="1100" dirty="0" smtClean="0">
                <a:solidFill>
                  <a:prstClr val="black"/>
                </a:solidFill>
                <a:latin typeface="Century Gothic" panose="020B0502020202020204" pitchFamily="34" charset="0"/>
              </a:rPr>
              <a:t>.</a:t>
            </a:r>
          </a:p>
          <a:p>
            <a:pPr eaLnBrk="0" fontAlgn="base" hangingPunct="0">
              <a:lnSpc>
                <a:spcPct val="150000"/>
              </a:lnSpc>
              <a:spcBef>
                <a:spcPts val="600"/>
              </a:spcBef>
              <a:spcAft>
                <a:spcPct val="0"/>
              </a:spcAft>
              <a:buClr>
                <a:schemeClr val="tx2"/>
              </a:buClr>
            </a:pPr>
            <a:r>
              <a:rPr lang="ru-RU" sz="1100" dirty="0" smtClean="0">
                <a:solidFill>
                  <a:prstClr val="black"/>
                </a:solidFill>
                <a:latin typeface="Century Gothic" panose="020B0502020202020204" pitchFamily="34" charset="0"/>
              </a:rPr>
              <a:t>- </a:t>
            </a:r>
            <a:r>
              <a:rPr lang="en-US" sz="1100" dirty="0" smtClean="0">
                <a:latin typeface="Century Gothic" panose="020B0502020202020204" pitchFamily="34" charset="0"/>
              </a:rPr>
              <a:t>Share of control instrumentation  equipment  import  - </a:t>
            </a:r>
            <a:r>
              <a:rPr lang="ru-RU" sz="1100" dirty="0" smtClean="0">
                <a:solidFill>
                  <a:prstClr val="black"/>
                </a:solidFill>
                <a:latin typeface="Century Gothic" panose="020B0502020202020204" pitchFamily="34" charset="0"/>
              </a:rPr>
              <a:t>70%</a:t>
            </a:r>
          </a:p>
          <a:p>
            <a:pPr lvl="0" eaLnBrk="0" fontAlgn="base" hangingPunct="0">
              <a:lnSpc>
                <a:spcPct val="150000"/>
              </a:lnSpc>
              <a:spcBef>
                <a:spcPts val="600"/>
              </a:spcBef>
              <a:spcAft>
                <a:spcPct val="0"/>
              </a:spcAft>
              <a:buClr>
                <a:srgbClr val="4F271C"/>
              </a:buClr>
            </a:pP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486" y="810957"/>
            <a:ext cx="1315733" cy="135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568" y="2060848"/>
            <a:ext cx="1608556" cy="120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rot="16200000">
            <a:off x="-34420" y="1907250"/>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4"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6" name="Объект 2"/>
          <p:cNvSpPr txBox="1">
            <a:spLocks/>
          </p:cNvSpPr>
          <p:nvPr/>
        </p:nvSpPr>
        <p:spPr bwMode="auto">
          <a:xfrm>
            <a:off x="997884" y="3501008"/>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3-5 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en-US" altLang="ru-RU" sz="1200" kern="0" dirty="0" smtClean="0">
                <a:latin typeface="Century Gothic" panose="020B0502020202020204" pitchFamily="34" charset="0"/>
              </a:rPr>
              <a:t>200-300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a:t>
            </a:r>
            <a:r>
              <a:rPr lang="en-US" altLang="ru-RU" sz="1200" kern="0" dirty="0">
                <a:latin typeface="Century Gothic" panose="020B0502020202020204" pitchFamily="34" charset="0"/>
              </a:rPr>
              <a:t> </a:t>
            </a:r>
            <a:r>
              <a:rPr lang="en-US" altLang="ru-RU" sz="1200" kern="0" dirty="0" smtClean="0">
                <a:latin typeface="Century Gothic" panose="020B0502020202020204" pitchFamily="34" charset="0"/>
              </a:rPr>
              <a:t>/ 50 000 rub </a:t>
            </a:r>
            <a:r>
              <a:rPr lang="en-US" altLang="ru-RU" sz="1200" kern="0" dirty="0">
                <a:solidFill>
                  <a:srgbClr val="000000"/>
                </a:solidFill>
              </a:rPr>
              <a:t>including insurance premium.</a:t>
            </a:r>
          </a:p>
        </p:txBody>
      </p:sp>
      <p:sp>
        <p:nvSpPr>
          <p:cNvPr id="17" name="Объект 2"/>
          <p:cNvSpPr txBox="1">
            <a:spLocks/>
          </p:cNvSpPr>
          <p:nvPr/>
        </p:nvSpPr>
        <p:spPr bwMode="auto">
          <a:xfrm>
            <a:off x="5044376" y="3905743"/>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1,5</a:t>
            </a:r>
            <a:r>
              <a:rPr kumimoji="0" lang="en-US" altLang="ru-RU" sz="1200" b="1" i="0" u="none" strike="noStrike" kern="0" cap="none" spc="0" normalizeH="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20</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300-500</a:t>
            </a:r>
            <a:r>
              <a:rPr lang="en-US" altLang="ru-RU" sz="1200" b="1" kern="0" dirty="0" smtClean="0">
                <a:solidFill>
                  <a:schemeClr val="tx2">
                    <a:lumMod val="50000"/>
                  </a:schemeClr>
                </a:solidFill>
              </a:rPr>
              <a:t> 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a:solidFill>
                  <a:schemeClr val="tx2">
                    <a:lumMod val="50000"/>
                  </a:schemeClr>
                </a:solidFill>
              </a:rPr>
              <a:t>7</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 name="Прямоугольник 17"/>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74218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578872" y="303419"/>
            <a:ext cx="5804794" cy="769441"/>
          </a:xfrm>
          <a:prstGeom prst="rect">
            <a:avLst/>
          </a:prstGeom>
        </p:spPr>
        <p:txBody>
          <a:bodyPr wrap="non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construction of electric </a:t>
            </a:r>
          </a:p>
          <a:p>
            <a:pPr algn="ctr">
              <a:spcBef>
                <a:spcPct val="0"/>
              </a:spcBef>
            </a:pPr>
            <a:r>
              <a:rPr lang="en-US" sz="2200" b="1" dirty="0" smtClean="0">
                <a:solidFill>
                  <a:schemeClr val="tx2">
                    <a:lumMod val="50000"/>
                  </a:schemeClr>
                </a:solidFill>
                <a:latin typeface="Century Gothic" panose="020B0502020202020204" pitchFamily="34" charset="0"/>
              </a:rPr>
              <a:t>equipment production factory</a:t>
            </a:r>
            <a:r>
              <a:rPr lang="ru-RU" sz="2200" b="1" dirty="0" smtClean="0">
                <a:solidFill>
                  <a:schemeClr val="tx2">
                    <a:lumMod val="50000"/>
                  </a:schemeClr>
                </a:solidFill>
                <a:latin typeface="Century Gothic" panose="020B0502020202020204" pitchFamily="34" charset="0"/>
              </a:rPr>
              <a:t>* </a:t>
            </a:r>
            <a:endParaRPr lang="ru-RU" sz="2200" b="1" dirty="0">
              <a:solidFill>
                <a:schemeClr val="tx2">
                  <a:lumMod val="50000"/>
                </a:schemeClr>
              </a:solidFill>
              <a:latin typeface="Century Gothic" panose="020B0502020202020204" pitchFamily="34" charset="0"/>
            </a:endParaRPr>
          </a:p>
        </p:txBody>
      </p:sp>
      <p:sp>
        <p:nvSpPr>
          <p:cNvPr id="15" name="Прямоугольник 14"/>
          <p:cNvSpPr/>
          <p:nvPr/>
        </p:nvSpPr>
        <p:spPr>
          <a:xfrm>
            <a:off x="967876" y="1199233"/>
            <a:ext cx="6484444" cy="2185214"/>
          </a:xfrm>
          <a:prstGeom prst="rect">
            <a:avLst/>
          </a:prstGeom>
        </p:spPr>
        <p:txBody>
          <a:bodyPr wrap="square">
            <a:spAutoFit/>
          </a:bodyPr>
          <a:lstStyle/>
          <a:p>
            <a:pPr lvl="0" eaLnBrk="0" fontAlgn="base" hangingPunct="0">
              <a:lnSpc>
                <a:spcPct val="150000"/>
              </a:lnSpc>
              <a:spcBef>
                <a:spcPts val="600"/>
              </a:spcBef>
              <a:spcAft>
                <a:spcPct val="0"/>
              </a:spcAft>
              <a:buClr>
                <a:srgbClr val="4F271C"/>
              </a:buClr>
            </a:pPr>
            <a:r>
              <a:rPr lang="ru-RU" sz="1100" dirty="0" smtClean="0">
                <a:solidFill>
                  <a:prstClr val="black"/>
                </a:solidFill>
                <a:latin typeface="Century Gothic" panose="020B0502020202020204" pitchFamily="34" charset="0"/>
              </a:rPr>
              <a:t>-</a:t>
            </a:r>
            <a:r>
              <a:rPr lang="en-US" sz="1100" dirty="0" smtClean="0">
                <a:latin typeface="Century Gothic" panose="020B0502020202020204" pitchFamily="34" charset="0"/>
              </a:rPr>
              <a:t> Due to the current government arrangements concerning the import substitution of the  oil-and-gas sector, existence of extensive scientific and technical base, proximity of oil and gas crafts and convenient  geographical position, the production of </a:t>
            </a:r>
            <a:r>
              <a:rPr lang="en-US" sz="1100" dirty="0" smtClean="0">
                <a:solidFill>
                  <a:prstClr val="black"/>
                </a:solidFill>
                <a:latin typeface="Century Gothic" panose="020B0502020202020204" pitchFamily="34" charset="0"/>
              </a:rPr>
              <a:t>electric equipment , </a:t>
            </a:r>
            <a:r>
              <a:rPr lang="en-US" sz="1100" dirty="0">
                <a:solidFill>
                  <a:prstClr val="black"/>
                </a:solidFill>
                <a:latin typeface="Century Gothic" panose="020B0502020202020204" pitchFamily="34" charset="0"/>
              </a:rPr>
              <a:t>specifically electric motors, diesel power plants for drilling rigs, electric drives for </a:t>
            </a:r>
            <a:r>
              <a:rPr lang="en-US" sz="1100" dirty="0" smtClean="0">
                <a:solidFill>
                  <a:prstClr val="black"/>
                </a:solidFill>
                <a:latin typeface="Century Gothic" panose="020B0502020202020204" pitchFamily="34" charset="0"/>
              </a:rPr>
              <a:t>spherical cranes remote control.</a:t>
            </a:r>
            <a:r>
              <a:rPr lang="ru-RU" sz="1100" dirty="0" smtClean="0">
                <a:solidFill>
                  <a:prstClr val="black"/>
                </a:solidFill>
                <a:latin typeface="Century Gothic" panose="020B0502020202020204" pitchFamily="34" charset="0"/>
              </a:rPr>
              <a:t> </a:t>
            </a:r>
          </a:p>
          <a:p>
            <a:pPr eaLnBrk="0" fontAlgn="base" hangingPunct="0">
              <a:lnSpc>
                <a:spcPct val="150000"/>
              </a:lnSpc>
              <a:spcBef>
                <a:spcPts val="600"/>
              </a:spcBef>
              <a:spcAft>
                <a:spcPct val="0"/>
              </a:spcAft>
              <a:buClr>
                <a:schemeClr val="tx2"/>
              </a:buClr>
            </a:pPr>
            <a:r>
              <a:rPr lang="ru-RU" sz="1100" dirty="0" smtClean="0">
                <a:solidFill>
                  <a:prstClr val="black"/>
                </a:solidFill>
                <a:latin typeface="Century Gothic" panose="020B0502020202020204" pitchFamily="34" charset="0"/>
              </a:rPr>
              <a:t>-  </a:t>
            </a:r>
            <a:r>
              <a:rPr lang="en-US" sz="1100" dirty="0" smtClean="0">
                <a:latin typeface="Century Gothic" panose="020B0502020202020204" pitchFamily="34" charset="0"/>
              </a:rPr>
              <a:t>Share of such equipment import in Russian Federation  - </a:t>
            </a:r>
            <a:r>
              <a:rPr lang="ru-RU" sz="1100" dirty="0">
                <a:solidFill>
                  <a:prstClr val="black"/>
                </a:solidFill>
                <a:latin typeface="Century Gothic" panose="020B0502020202020204" pitchFamily="34" charset="0"/>
              </a:rPr>
              <a:t>70%</a:t>
            </a:r>
          </a:p>
          <a:p>
            <a:pPr lvl="0" eaLnBrk="0" fontAlgn="base" hangingPunct="0">
              <a:lnSpc>
                <a:spcPct val="150000"/>
              </a:lnSpc>
              <a:spcBef>
                <a:spcPts val="600"/>
              </a:spcBef>
              <a:spcAft>
                <a:spcPct val="0"/>
              </a:spcAft>
              <a:buClr>
                <a:srgbClr val="4F271C"/>
              </a:buClr>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857136"/>
            <a:ext cx="1104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77" y="1721257"/>
            <a:ext cx="14287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282" y="2416869"/>
            <a:ext cx="89773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rot="16200000">
            <a:off x="-34420" y="1907250"/>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6"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7" name="Объект 2"/>
          <p:cNvSpPr txBox="1">
            <a:spLocks/>
          </p:cNvSpPr>
          <p:nvPr/>
        </p:nvSpPr>
        <p:spPr bwMode="auto">
          <a:xfrm>
            <a:off x="1060363" y="3360528"/>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5-10 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en-US" altLang="ru-RU" sz="1200" kern="0" dirty="0" smtClean="0">
                <a:latin typeface="Century Gothic" panose="020B0502020202020204" pitchFamily="34" charset="0"/>
              </a:rPr>
              <a:t>500-600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a:t>
            </a:r>
            <a:r>
              <a:rPr lang="en-US" altLang="ru-RU" sz="1200" kern="0" dirty="0">
                <a:latin typeface="Century Gothic" panose="020B0502020202020204" pitchFamily="34" charset="0"/>
              </a:rPr>
              <a:t> </a:t>
            </a:r>
            <a:r>
              <a:rPr lang="en-US" altLang="ru-RU" sz="1200" kern="0" dirty="0" smtClean="0">
                <a:latin typeface="Century Gothic" panose="020B0502020202020204" pitchFamily="34" charset="0"/>
              </a:rPr>
              <a:t>/ 50 000 rub </a:t>
            </a:r>
            <a:r>
              <a:rPr lang="en-US" altLang="ru-RU" sz="1200" kern="0" dirty="0">
                <a:solidFill>
                  <a:srgbClr val="000000"/>
                </a:solidFill>
              </a:rPr>
              <a:t>including insurance premium.</a:t>
            </a:r>
          </a:p>
        </p:txBody>
      </p:sp>
      <p:sp>
        <p:nvSpPr>
          <p:cNvPr id="18" name="Объект 2"/>
          <p:cNvSpPr txBox="1">
            <a:spLocks/>
          </p:cNvSpPr>
          <p:nvPr/>
        </p:nvSpPr>
        <p:spPr bwMode="auto">
          <a:xfrm>
            <a:off x="4901244" y="382659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3</a:t>
            </a:r>
            <a:r>
              <a:rPr kumimoji="0" lang="en-US" altLang="ru-RU" sz="1200" b="1" i="0" u="none" strike="noStrike" kern="0" cap="none" spc="0" normalizeH="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25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4</a:t>
            </a:r>
            <a:r>
              <a:rPr lang="en-US" altLang="ru-RU" sz="1200" b="1" kern="0" noProof="0" dirty="0" smtClean="0">
                <a:solidFill>
                  <a:schemeClr val="tx2">
                    <a:lumMod val="50000"/>
                  </a:schemeClr>
                </a:solidFill>
              </a:rPr>
              <a:t>00-550</a:t>
            </a:r>
            <a:r>
              <a:rPr lang="en-US" altLang="ru-RU" sz="1200" b="1" kern="0" dirty="0" smtClean="0">
                <a:solidFill>
                  <a:schemeClr val="tx2">
                    <a:lumMod val="50000"/>
                  </a:schemeClr>
                </a:solidFill>
              </a:rPr>
              <a:t> 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6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9" name="Прямоугольник 18"/>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974733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80528" y="261911"/>
            <a:ext cx="9443241" cy="769441"/>
          </a:xfrm>
          <a:prstGeom prst="rect">
            <a:avLst/>
          </a:prstGeom>
        </p:spPr>
        <p:txBody>
          <a:bodyPr wrap="squar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production of underground borehole equipment </a:t>
            </a:r>
          </a:p>
          <a:p>
            <a:pPr algn="ctr">
              <a:spcBef>
                <a:spcPct val="0"/>
              </a:spcBef>
            </a:pPr>
            <a:r>
              <a:rPr lang="en-US" sz="2200" b="1" dirty="0" smtClean="0">
                <a:solidFill>
                  <a:schemeClr val="tx2">
                    <a:lumMod val="50000"/>
                  </a:schemeClr>
                </a:solidFill>
                <a:latin typeface="Century Gothic" panose="020B0502020202020204" pitchFamily="34" charset="0"/>
              </a:rPr>
              <a:t>and gushing fittings production factory</a:t>
            </a:r>
            <a:r>
              <a:rPr lang="ru-RU" sz="2200" b="1" dirty="0" smtClean="0">
                <a:solidFill>
                  <a:schemeClr val="tx2">
                    <a:lumMod val="50000"/>
                  </a:schemeClr>
                </a:solidFill>
                <a:latin typeface="Century Gothic" panose="020B0502020202020204" pitchFamily="34" charset="0"/>
              </a:rPr>
              <a:t>*</a:t>
            </a:r>
            <a:endParaRPr lang="ru-RU" sz="2200" b="1" dirty="0">
              <a:solidFill>
                <a:schemeClr val="tx2">
                  <a:lumMod val="50000"/>
                </a:schemeClr>
              </a:solidFill>
              <a:latin typeface="Century Gothic" panose="020B0502020202020204" pitchFamily="34" charset="0"/>
            </a:endParaRPr>
          </a:p>
        </p:txBody>
      </p:sp>
      <p:sp>
        <p:nvSpPr>
          <p:cNvPr id="15" name="Прямоугольник 14"/>
          <p:cNvSpPr/>
          <p:nvPr/>
        </p:nvSpPr>
        <p:spPr>
          <a:xfrm>
            <a:off x="967876" y="1369907"/>
            <a:ext cx="6484444" cy="2169825"/>
          </a:xfrm>
          <a:prstGeom prst="rect">
            <a:avLst/>
          </a:prstGeom>
        </p:spPr>
        <p:txBody>
          <a:bodyPr wrap="square">
            <a:spAutoFit/>
          </a:bodyPr>
          <a:lstStyle/>
          <a:p>
            <a:pPr algn="just">
              <a:spcBef>
                <a:spcPct val="0"/>
              </a:spcBef>
            </a:pPr>
            <a:r>
              <a:rPr lang="ru-RU" sz="1100" dirty="0" smtClean="0">
                <a:solidFill>
                  <a:prstClr val="black"/>
                </a:solidFill>
                <a:latin typeface="Century Gothic" panose="020B0502020202020204" pitchFamily="34" charset="0"/>
              </a:rPr>
              <a:t>-</a:t>
            </a:r>
            <a:r>
              <a:rPr lang="en-US" sz="1100" dirty="0" smtClean="0">
                <a:latin typeface="Century Gothic" panose="020B0502020202020204" pitchFamily="34" charset="0"/>
              </a:rPr>
              <a:t> Due to the current government arrangements concerning the import substitution of the  oil-and-gas sector, existence of extensive scientific and technical base, proximity of oil and gas crafts and convenient  geographical position, the production of </a:t>
            </a:r>
            <a:r>
              <a:rPr lang="en-US" sz="1100" dirty="0" smtClean="0">
                <a:solidFill>
                  <a:schemeClr val="tx2">
                    <a:lumMod val="50000"/>
                  </a:schemeClr>
                </a:solidFill>
                <a:latin typeface="Century Gothic" panose="020B0502020202020204" pitchFamily="34" charset="0"/>
              </a:rPr>
              <a:t>underground borehole equipment and gushing fittings is possible.</a:t>
            </a:r>
            <a:endParaRPr lang="ru-RU" sz="1100" dirty="0" smtClean="0">
              <a:solidFill>
                <a:prstClr val="black"/>
              </a:solidFill>
              <a:latin typeface="Century Gothic" panose="020B0502020202020204" pitchFamily="34" charset="0"/>
            </a:endParaRPr>
          </a:p>
          <a:p>
            <a:pPr eaLnBrk="0" fontAlgn="base" hangingPunct="0">
              <a:lnSpc>
                <a:spcPct val="150000"/>
              </a:lnSpc>
              <a:spcBef>
                <a:spcPts val="600"/>
              </a:spcBef>
              <a:spcAft>
                <a:spcPct val="0"/>
              </a:spcAft>
              <a:buClr>
                <a:srgbClr val="4F271C"/>
              </a:buClr>
            </a:pPr>
            <a:r>
              <a:rPr lang="ru-RU" sz="1100" dirty="0" smtClean="0">
                <a:solidFill>
                  <a:prstClr val="black"/>
                </a:solidFill>
                <a:latin typeface="Century Gothic" panose="020B0502020202020204" pitchFamily="34" charset="0"/>
              </a:rPr>
              <a:t>-</a:t>
            </a:r>
            <a:r>
              <a:rPr lang="en-US" dirty="0" smtClean="0">
                <a:latin typeface="Century Gothic" panose="020B0502020202020204" pitchFamily="34" charset="0"/>
              </a:rPr>
              <a:t>Share of such equipment import in Russian Federation - </a:t>
            </a:r>
            <a:r>
              <a:rPr lang="en-US" dirty="0" smtClean="0">
                <a:solidFill>
                  <a:prstClr val="black"/>
                </a:solidFill>
                <a:latin typeface="Century Gothic" panose="020B0502020202020204" pitchFamily="34" charset="0"/>
              </a:rPr>
              <a:t>65</a:t>
            </a:r>
            <a:r>
              <a:rPr lang="ru-RU" dirty="0" smtClean="0">
                <a:solidFill>
                  <a:prstClr val="black"/>
                </a:solidFill>
                <a:latin typeface="Century Gothic" panose="020B0502020202020204" pitchFamily="34" charset="0"/>
              </a:rPr>
              <a:t>%</a:t>
            </a:r>
            <a:endParaRPr lang="ru-RU" dirty="0">
              <a:solidFill>
                <a:prstClr val="black"/>
              </a:solidFill>
              <a:latin typeface="Century Gothic" panose="020B0502020202020204" pitchFamily="34" charset="0"/>
            </a:endParaRPr>
          </a:p>
          <a:p>
            <a:pPr lvl="0" eaLnBrk="0" fontAlgn="base" hangingPunct="0">
              <a:lnSpc>
                <a:spcPct val="150000"/>
              </a:lnSpc>
              <a:spcBef>
                <a:spcPts val="600"/>
              </a:spcBef>
              <a:spcAft>
                <a:spcPct val="0"/>
              </a:spcAft>
              <a:buClr>
                <a:srgbClr val="4F271C"/>
              </a:buClr>
            </a:pP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493" y="1052736"/>
            <a:ext cx="1146621" cy="92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213" y="2165281"/>
            <a:ext cx="1669961" cy="939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rot="16200000">
            <a:off x="-34420" y="1907250"/>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4"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6" name="Объект 2"/>
          <p:cNvSpPr txBox="1">
            <a:spLocks/>
          </p:cNvSpPr>
          <p:nvPr/>
        </p:nvSpPr>
        <p:spPr bwMode="auto">
          <a:xfrm>
            <a:off x="1168153" y="3401039"/>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from 1000 units per year</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5-10 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en-US" altLang="ru-RU" sz="1200" kern="0" dirty="0" smtClean="0">
                <a:latin typeface="Century Gothic" panose="020B0502020202020204" pitchFamily="34" charset="0"/>
              </a:rPr>
              <a:t>600-700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35 000/50 000 rub </a:t>
            </a:r>
            <a:r>
              <a:rPr lang="en-US" altLang="ru-RU" sz="1200" kern="0" dirty="0">
                <a:solidFill>
                  <a:srgbClr val="000000"/>
                </a:solidFill>
              </a:rPr>
              <a:t>including insurance premium.</a:t>
            </a:r>
          </a:p>
        </p:txBody>
      </p:sp>
      <p:sp>
        <p:nvSpPr>
          <p:cNvPr id="17" name="Объект 2"/>
          <p:cNvSpPr txBox="1">
            <a:spLocks/>
          </p:cNvSpPr>
          <p:nvPr/>
        </p:nvSpPr>
        <p:spPr bwMode="auto">
          <a:xfrm>
            <a:off x="4946174" y="394532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4</a:t>
            </a:r>
            <a:r>
              <a:rPr kumimoji="0" lang="en-US" altLang="ru-RU" sz="1200" b="1" i="0" u="none" strike="noStrike" kern="0" cap="none" spc="0" normalizeH="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30</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4</a:t>
            </a:r>
            <a:r>
              <a:rPr lang="en-US" altLang="ru-RU" sz="1200" b="1" kern="0" noProof="0" dirty="0" smtClean="0">
                <a:solidFill>
                  <a:schemeClr val="tx2">
                    <a:lumMod val="50000"/>
                  </a:schemeClr>
                </a:solidFill>
              </a:rPr>
              <a:t>00-550</a:t>
            </a:r>
            <a:r>
              <a:rPr lang="en-US" altLang="ru-RU" sz="1200" b="1" kern="0" dirty="0" smtClean="0">
                <a:solidFill>
                  <a:schemeClr val="tx2">
                    <a:lumMod val="50000"/>
                  </a:schemeClr>
                </a:solidFill>
              </a:rPr>
              <a:t> 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5</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 name="Прямоугольник 17"/>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824954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8520" y="280031"/>
            <a:ext cx="9443241" cy="769441"/>
          </a:xfrm>
          <a:prstGeom prst="rect">
            <a:avLst/>
          </a:prstGeom>
        </p:spPr>
        <p:txBody>
          <a:bodyPr wrap="squar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construction of equipment for underwater mining complexes production factory</a:t>
            </a:r>
            <a:r>
              <a:rPr lang="ru-RU" sz="2200" b="1" dirty="0" smtClean="0">
                <a:solidFill>
                  <a:schemeClr val="tx2">
                    <a:lumMod val="50000"/>
                  </a:schemeClr>
                </a:solidFill>
                <a:latin typeface="Century Gothic" panose="020B0502020202020204" pitchFamily="34" charset="0"/>
              </a:rPr>
              <a:t>*</a:t>
            </a:r>
            <a:endParaRPr lang="ru-RU" sz="2200" b="1" dirty="0">
              <a:solidFill>
                <a:schemeClr val="tx2">
                  <a:lumMod val="50000"/>
                </a:schemeClr>
              </a:solidFill>
              <a:latin typeface="Century Gothic" panose="020B0502020202020204" pitchFamily="34" charset="0"/>
            </a:endParaRPr>
          </a:p>
        </p:txBody>
      </p:sp>
      <p:sp>
        <p:nvSpPr>
          <p:cNvPr id="15" name="Прямоугольник 14"/>
          <p:cNvSpPr/>
          <p:nvPr/>
        </p:nvSpPr>
        <p:spPr>
          <a:xfrm>
            <a:off x="899592" y="1047033"/>
            <a:ext cx="5836372" cy="2762295"/>
          </a:xfrm>
          <a:prstGeom prst="rect">
            <a:avLst/>
          </a:prstGeom>
        </p:spPr>
        <p:txBody>
          <a:bodyPr wrap="square">
            <a:spAutoFit/>
          </a:bodyPr>
          <a:lstStyle/>
          <a:p>
            <a:pPr marL="171450" lvl="0" indent="-171450" eaLnBrk="0" fontAlgn="base" hangingPunct="0">
              <a:lnSpc>
                <a:spcPct val="150000"/>
              </a:lnSpc>
              <a:spcBef>
                <a:spcPts val="600"/>
              </a:spcBef>
              <a:spcAft>
                <a:spcPct val="0"/>
              </a:spcAft>
              <a:buClr>
                <a:srgbClr val="4F271C"/>
              </a:buClr>
              <a:buFontTx/>
              <a:buChar char="-"/>
            </a:pPr>
            <a:r>
              <a:rPr lang="en-US" sz="1100" dirty="0" smtClean="0">
                <a:latin typeface="Century Gothic" panose="020B0502020202020204" pitchFamily="34" charset="0"/>
              </a:rPr>
              <a:t>Due to the current government arrangements concerning the import substitution of the  oil-and-gas sector, existence of extensive scientific and technical base, proximity of oil and gas crafts and convenient  geographical position, the production of underwater mining complexes equipment is possible, specifically </a:t>
            </a:r>
            <a:r>
              <a:rPr lang="ru-RU" sz="1100" dirty="0" smtClean="0">
                <a:solidFill>
                  <a:prstClr val="black"/>
                </a:solidFill>
                <a:latin typeface="Century Gothic" panose="020B0502020202020204" pitchFamily="34" charset="0"/>
              </a:rPr>
              <a:t> </a:t>
            </a:r>
            <a:r>
              <a:rPr lang="en-US" sz="1100" dirty="0">
                <a:solidFill>
                  <a:prstClr val="black"/>
                </a:solidFill>
                <a:latin typeface="Century Gothic" panose="020B0502020202020204" pitchFamily="34" charset="0"/>
              </a:rPr>
              <a:t>bases of </a:t>
            </a:r>
            <a:r>
              <a:rPr lang="en-US" sz="1100" dirty="0" smtClean="0">
                <a:solidFill>
                  <a:prstClr val="black"/>
                </a:solidFill>
                <a:latin typeface="Century Gothic" panose="020B0502020202020204" pitchFamily="34" charset="0"/>
              </a:rPr>
              <a:t>template, </a:t>
            </a:r>
            <a:r>
              <a:rPr lang="en-US" sz="1100" dirty="0">
                <a:solidFill>
                  <a:prstClr val="black"/>
                </a:solidFill>
                <a:latin typeface="Century Gothic" panose="020B0502020202020204" pitchFamily="34" charset="0"/>
              </a:rPr>
              <a:t>protective designs of </a:t>
            </a:r>
            <a:r>
              <a:rPr lang="en-US" sz="1100" dirty="0" smtClean="0">
                <a:solidFill>
                  <a:prstClr val="black"/>
                </a:solidFill>
                <a:latin typeface="Century Gothic" panose="020B0502020202020204" pitchFamily="34" charset="0"/>
              </a:rPr>
              <a:t>template, </a:t>
            </a:r>
            <a:r>
              <a:rPr lang="en-US" sz="1100" dirty="0">
                <a:solidFill>
                  <a:prstClr val="black"/>
                </a:solidFill>
                <a:latin typeface="Century Gothic" panose="020B0502020202020204" pitchFamily="34" charset="0"/>
              </a:rPr>
              <a:t>manifold modules, modules of contours, connection devices, underwater blocks of the estuarial equipment, underwater control systems</a:t>
            </a:r>
            <a:r>
              <a:rPr lang="en-US" sz="1100" dirty="0" smtClean="0">
                <a:solidFill>
                  <a:prstClr val="black"/>
                </a:solidFill>
                <a:latin typeface="Century Gothic" panose="020B0502020202020204" pitchFamily="34" charset="0"/>
              </a:rPr>
              <a:t>.</a:t>
            </a:r>
          </a:p>
          <a:p>
            <a:pPr marL="171450" indent="-171450" eaLnBrk="0" fontAlgn="base" hangingPunct="0">
              <a:lnSpc>
                <a:spcPct val="150000"/>
              </a:lnSpc>
              <a:spcBef>
                <a:spcPts val="600"/>
              </a:spcBef>
              <a:spcAft>
                <a:spcPct val="0"/>
              </a:spcAft>
              <a:buClr>
                <a:srgbClr val="4F271C"/>
              </a:buClr>
              <a:buFontTx/>
              <a:buChar char="-"/>
            </a:pPr>
            <a:r>
              <a:rPr lang="en-US" sz="1200" dirty="0" smtClean="0">
                <a:latin typeface="Century Gothic" panose="020B0502020202020204" pitchFamily="34" charset="0"/>
              </a:rPr>
              <a:t>Share of such equipment import in Russian Federation - </a:t>
            </a:r>
            <a:r>
              <a:rPr lang="en-US" sz="1200" dirty="0" smtClean="0">
                <a:solidFill>
                  <a:prstClr val="black"/>
                </a:solidFill>
                <a:latin typeface="Century Gothic" panose="020B0502020202020204" pitchFamily="34" charset="0"/>
              </a:rPr>
              <a:t>100</a:t>
            </a:r>
            <a:r>
              <a:rPr lang="ru-RU" sz="1200" dirty="0" smtClean="0">
                <a:solidFill>
                  <a:prstClr val="black"/>
                </a:solidFill>
                <a:latin typeface="Century Gothic" panose="020B0502020202020204" pitchFamily="34" charset="0"/>
              </a:rPr>
              <a:t>%</a:t>
            </a:r>
            <a:endParaRPr lang="ru-RU" sz="1200" dirty="0">
              <a:solidFill>
                <a:prstClr val="black"/>
              </a:solidFill>
              <a:latin typeface="Century Gothic" panose="020B0502020202020204" pitchFamily="34" charset="0"/>
            </a:endParaRPr>
          </a:p>
          <a:p>
            <a:pPr lvl="0" eaLnBrk="0" fontAlgn="base" hangingPunct="0">
              <a:lnSpc>
                <a:spcPct val="150000"/>
              </a:lnSpc>
              <a:spcBef>
                <a:spcPts val="600"/>
              </a:spcBef>
              <a:spcAft>
                <a:spcPct val="0"/>
              </a:spcAft>
              <a:buClr>
                <a:srgbClr val="4F271C"/>
              </a:buClr>
            </a:pPr>
            <a:endParaRPr lang="ru-R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060376"/>
            <a:ext cx="2469251" cy="148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rot="16200000">
            <a:off x="-34420" y="1907250"/>
            <a:ext cx="1075936" cy="523220"/>
          </a:xfrm>
          <a:prstGeom prst="rect">
            <a:avLst/>
          </a:prstGeom>
        </p:spPr>
        <p:txBody>
          <a:bodyPr wrap="none">
            <a:spAutoFit/>
          </a:bodyPr>
          <a:lstStyle/>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smtClean="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3" name="Прямоугольник 6"/>
          <p:cNvSpPr>
            <a:spLocks noChangeArrowheads="1"/>
          </p:cNvSpPr>
          <p:nvPr/>
        </p:nvSpPr>
        <p:spPr bwMode="auto">
          <a:xfrm rot="16200000">
            <a:off x="-480518" y="4751487"/>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smtClean="0">
                <a:latin typeface="Century Gothic" pitchFamily="34" charset="0"/>
              </a:rPr>
              <a:t>Economic conditions</a:t>
            </a:r>
            <a:endParaRPr lang="ru-RU" sz="1400" dirty="0">
              <a:latin typeface="Century Gothic" pitchFamily="34" charset="0"/>
            </a:endParaRPr>
          </a:p>
        </p:txBody>
      </p:sp>
      <p:sp>
        <p:nvSpPr>
          <p:cNvPr id="14" name="Прямоугольник 13"/>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
        <p:nvSpPr>
          <p:cNvPr id="16" name="Объект 2"/>
          <p:cNvSpPr txBox="1">
            <a:spLocks/>
          </p:cNvSpPr>
          <p:nvPr/>
        </p:nvSpPr>
        <p:spPr bwMode="auto">
          <a:xfrm>
            <a:off x="1043608" y="330600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from 60 units per year</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is10-15hectares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en-US" altLang="ru-RU" sz="1200" kern="0" dirty="0" smtClean="0">
                <a:latin typeface="Century Gothic" panose="020B0502020202020204" pitchFamily="34" charset="0"/>
              </a:rPr>
              <a:t>800-1000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45 000/50 000 rub </a:t>
            </a:r>
            <a:r>
              <a:rPr lang="en-US" altLang="ru-RU" sz="1200" kern="0" dirty="0">
                <a:solidFill>
                  <a:srgbClr val="000000"/>
                </a:solidFill>
              </a:rPr>
              <a:t>including insurance premium.</a:t>
            </a:r>
          </a:p>
        </p:txBody>
      </p:sp>
      <p:sp>
        <p:nvSpPr>
          <p:cNvPr id="17" name="Объект 2"/>
          <p:cNvSpPr txBox="1">
            <a:spLocks/>
          </p:cNvSpPr>
          <p:nvPr/>
        </p:nvSpPr>
        <p:spPr bwMode="auto">
          <a:xfrm>
            <a:off x="4946174" y="394532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10</a:t>
            </a:r>
            <a:r>
              <a:rPr kumimoji="0" lang="en-US" altLang="ru-RU" sz="1200" b="1" i="0" u="none" strike="noStrike" kern="0" cap="none" spc="0" normalizeH="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smtClean="0">
                <a:solidFill>
                  <a:schemeClr val="tx2">
                    <a:lumMod val="50000"/>
                  </a:schemeClr>
                </a:solidFill>
              </a:rPr>
              <a:t>30</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2 billion </a:t>
            </a:r>
            <a:r>
              <a:rPr lang="en-US" altLang="ru-RU" sz="1200" b="1" kern="0" dirty="0" smtClean="0">
                <a:solidFill>
                  <a:schemeClr val="tx2">
                    <a:lumMod val="50000"/>
                  </a:schemeClr>
                </a:solidFill>
              </a:rPr>
              <a:t>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a:solidFill>
                  <a:schemeClr val="tx2">
                    <a:lumMod val="50000"/>
                  </a:schemeClr>
                </a:solidFill>
              </a:rPr>
              <a:t>7</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1574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138075"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539048" y="4728557"/>
            <a:ext cx="1999265" cy="307777"/>
          </a:xfrm>
          <a:prstGeom prst="rect">
            <a:avLst/>
          </a:prstGeom>
        </p:spPr>
        <p:txBody>
          <a:bodyPr wrap="none">
            <a:spAutoFit/>
          </a:bodyPr>
          <a:lstStyle/>
          <a:p>
            <a:pPr algn="ctr"/>
            <a:r>
              <a:rPr lang="en-US" sz="1400" dirty="0" smtClean="0">
                <a:latin typeface="Century Gothic" panose="020B0502020202020204" pitchFamily="34" charset="0"/>
              </a:rPr>
              <a:t>Economic conditions</a:t>
            </a:r>
            <a:endParaRPr lang="ru-RU" sz="1400" dirty="0">
              <a:latin typeface="Century Gothic" panose="020B0502020202020204" pitchFamily="34" charset="0"/>
            </a:endParaRPr>
          </a:p>
        </p:txBody>
      </p:sp>
      <p:sp>
        <p:nvSpPr>
          <p:cNvPr id="3" name="Прямоугольник 2"/>
          <p:cNvSpPr/>
          <p:nvPr/>
        </p:nvSpPr>
        <p:spPr>
          <a:xfrm>
            <a:off x="69456" y="283295"/>
            <a:ext cx="9059664" cy="769441"/>
          </a:xfrm>
          <a:prstGeom prst="rect">
            <a:avLst/>
          </a:prstGeom>
        </p:spPr>
        <p:txBody>
          <a:bodyPr wrap="square">
            <a:spAutoFit/>
          </a:bodyPr>
          <a:lstStyle/>
          <a:p>
            <a:pPr algn="ctr">
              <a:spcBef>
                <a:spcPct val="0"/>
              </a:spcBef>
            </a:pPr>
            <a:r>
              <a:rPr lang="en-US" sz="2200" b="1" dirty="0" smtClean="0">
                <a:solidFill>
                  <a:schemeClr val="tx2">
                    <a:lumMod val="50000"/>
                  </a:schemeClr>
                </a:solidFill>
                <a:latin typeface="Century Gothic" panose="020B0502020202020204" pitchFamily="34" charset="0"/>
              </a:rPr>
              <a:t>Investment in the  </a:t>
            </a:r>
            <a:r>
              <a:rPr lang="en-US" sz="2200" b="1" dirty="0">
                <a:solidFill>
                  <a:schemeClr val="tx2">
                    <a:lumMod val="50000"/>
                  </a:schemeClr>
                </a:solidFill>
                <a:latin typeface="Century Gothic" panose="020B0502020202020204" pitchFamily="34" charset="0"/>
              </a:rPr>
              <a:t>construction of agricultural machinery </a:t>
            </a:r>
            <a:r>
              <a:rPr lang="en-US" sz="2200" b="1" dirty="0" smtClean="0">
                <a:solidFill>
                  <a:schemeClr val="tx2">
                    <a:lumMod val="50000"/>
                  </a:schemeClr>
                </a:solidFill>
                <a:latin typeface="Century Gothic" panose="020B0502020202020204" pitchFamily="34" charset="0"/>
              </a:rPr>
              <a:t>and component parts production factory*</a:t>
            </a:r>
            <a:endParaRPr lang="en-US" sz="2200" b="1" dirty="0">
              <a:solidFill>
                <a:schemeClr val="tx2">
                  <a:lumMod val="50000"/>
                </a:schemeClr>
              </a:solidFill>
              <a:latin typeface="Century Gothic" panose="020B0502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956539870"/>
              </p:ext>
            </p:extLst>
          </p:nvPr>
        </p:nvGraphicFramePr>
        <p:xfrm>
          <a:off x="5292080" y="1106736"/>
          <a:ext cx="3744417" cy="2124247"/>
        </p:xfrm>
        <a:graphic>
          <a:graphicData uri="http://schemas.openxmlformats.org/drawingml/2006/table">
            <a:tbl>
              <a:tblPr firstRow="1" firstCol="1" bandRow="1">
                <a:tableStyleId>{5C22544A-7EE6-4342-B048-85BDC9FD1C3A}</a:tableStyleId>
              </a:tblPr>
              <a:tblGrid>
                <a:gridCol w="1694232"/>
                <a:gridCol w="445255"/>
                <a:gridCol w="802465"/>
                <a:gridCol w="802465"/>
              </a:tblGrid>
              <a:tr h="348039">
                <a:tc>
                  <a:txBody>
                    <a:bodyPr/>
                    <a:lstStyle/>
                    <a:p>
                      <a:pPr algn="ctr">
                        <a:lnSpc>
                          <a:spcPct val="115000"/>
                        </a:lnSpc>
                        <a:spcAft>
                          <a:spcPts val="0"/>
                        </a:spcAft>
                      </a:pPr>
                      <a:r>
                        <a:rPr lang="ru-RU" sz="700" dirty="0">
                          <a:effectLst/>
                          <a:latin typeface="Century Gothic" panose="020B0502020202020204" pitchFamily="34" charset="0"/>
                        </a:rPr>
                        <a:t>Вид </a:t>
                      </a:r>
                      <a:r>
                        <a:rPr lang="ru-RU" sz="700" dirty="0" smtClean="0">
                          <a:effectLst/>
                          <a:latin typeface="Century Gothic" panose="020B0502020202020204" pitchFamily="34" charset="0"/>
                        </a:rPr>
                        <a:t>техники</a:t>
                      </a:r>
                    </a:p>
                    <a:p>
                      <a:pPr algn="ctr">
                        <a:lnSpc>
                          <a:spcPct val="115000"/>
                        </a:lnSpc>
                        <a:spcAft>
                          <a:spcPts val="0"/>
                        </a:spcAft>
                      </a:pPr>
                      <a:r>
                        <a:rPr lang="ru-RU" sz="700" dirty="0" smtClean="0">
                          <a:effectLst/>
                          <a:latin typeface="Century Gothic" panose="020B0502020202020204" pitchFamily="34" charset="0"/>
                          <a:ea typeface="Calibri"/>
                          <a:cs typeface="Times New Roman"/>
                        </a:rPr>
                        <a:t>Приобретенной фермерами</a:t>
                      </a:r>
                      <a:r>
                        <a:rPr lang="ru-RU" sz="700" baseline="0" dirty="0" smtClean="0">
                          <a:effectLst/>
                          <a:latin typeface="Century Gothic" panose="020B0502020202020204" pitchFamily="34" charset="0"/>
                          <a:ea typeface="Calibri"/>
                          <a:cs typeface="Times New Roman"/>
                        </a:rPr>
                        <a:t> Тюменской области</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Кол-во единиц</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Стоимость с НДС</a:t>
                      </a:r>
                    </a:p>
                    <a:p>
                      <a:pPr algn="ctr">
                        <a:lnSpc>
                          <a:spcPct val="115000"/>
                        </a:lnSpc>
                        <a:spcAft>
                          <a:spcPts val="0"/>
                        </a:spcAft>
                      </a:pPr>
                      <a:r>
                        <a:rPr lang="ru-RU" sz="700" dirty="0">
                          <a:effectLst/>
                          <a:latin typeface="Century Gothic" panose="020B0502020202020204" pitchFamily="34" charset="0"/>
                        </a:rPr>
                        <a:t>тыс. руб.</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Сумма </a:t>
                      </a:r>
                      <a:r>
                        <a:rPr lang="ru-RU" sz="700" dirty="0" smtClean="0">
                          <a:effectLst/>
                          <a:latin typeface="Century Gothic" panose="020B0502020202020204" pitchFamily="34" charset="0"/>
                        </a:rPr>
                        <a:t>выделенных гос. субсидий тыс. руб.</a:t>
                      </a:r>
                      <a:endParaRPr lang="ru-RU" sz="700" dirty="0">
                        <a:effectLst/>
                        <a:latin typeface="Century Gothic" panose="020B0502020202020204" pitchFamily="34" charset="0"/>
                        <a:ea typeface="Calibri"/>
                        <a:cs typeface="Times New Roman"/>
                      </a:endParaRPr>
                    </a:p>
                  </a:txBody>
                  <a:tcPr marL="68580" marR="68580" marT="0" marB="0"/>
                </a:tc>
              </a:tr>
              <a:tr h="208018">
                <a:tc>
                  <a:txBody>
                    <a:bodyPr/>
                    <a:lstStyle/>
                    <a:p>
                      <a:pPr algn="ctr">
                        <a:lnSpc>
                          <a:spcPct val="115000"/>
                        </a:lnSpc>
                        <a:spcAft>
                          <a:spcPts val="0"/>
                        </a:spcAft>
                      </a:pPr>
                      <a:r>
                        <a:rPr lang="ru-RU" sz="700">
                          <a:effectLst/>
                          <a:latin typeface="Century Gothic" panose="020B0502020202020204" pitchFamily="34" charset="0"/>
                        </a:rPr>
                        <a:t> </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smtClean="0">
                          <a:effectLst/>
                          <a:latin typeface="Century Gothic" panose="020B0502020202020204" pitchFamily="34" charset="0"/>
                        </a:rPr>
                        <a:t>2013</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smtClean="0">
                          <a:effectLst/>
                          <a:latin typeface="Century Gothic" panose="020B0502020202020204" pitchFamily="34" charset="0"/>
                        </a:rPr>
                        <a:t>2013</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smtClean="0">
                          <a:effectLst/>
                          <a:latin typeface="Century Gothic" panose="020B0502020202020204" pitchFamily="34" charset="0"/>
                        </a:rPr>
                        <a:t>2013</a:t>
                      </a:r>
                      <a:endParaRPr lang="ru-RU" sz="700" dirty="0">
                        <a:effectLst/>
                        <a:latin typeface="Century Gothic" panose="020B0502020202020204" pitchFamily="34" charset="0"/>
                        <a:ea typeface="Calibri"/>
                        <a:cs typeface="Times New Roman"/>
                      </a:endParaRPr>
                    </a:p>
                  </a:txBody>
                  <a:tcPr marL="68580" marR="68580" marT="0" marB="0"/>
                </a:tc>
              </a:tr>
              <a:tr h="116013">
                <a:tc>
                  <a:txBody>
                    <a:bodyPr/>
                    <a:lstStyle/>
                    <a:p>
                      <a:pPr>
                        <a:lnSpc>
                          <a:spcPct val="115000"/>
                        </a:lnSpc>
                        <a:spcAft>
                          <a:spcPts val="0"/>
                        </a:spcAft>
                      </a:pPr>
                      <a:r>
                        <a:rPr lang="ru-RU" sz="700">
                          <a:effectLst/>
                          <a:latin typeface="Century Gothic" panose="020B0502020202020204" pitchFamily="34" charset="0"/>
                        </a:rPr>
                        <a:t>из них:</a:t>
                      </a:r>
                      <a:endParaRPr lang="ru-RU" sz="700">
                        <a:effectLst/>
                        <a:latin typeface="Century Gothic" panose="020B0502020202020204" pitchFamily="34" charset="0"/>
                        <a:ea typeface="Calibri"/>
                        <a:cs typeface="Times New Roman"/>
                      </a:endParaRPr>
                    </a:p>
                  </a:txBody>
                  <a:tcPr marL="68580" marR="68580" marT="0" marB="0"/>
                </a:tc>
                <a:tc gridSpan="3">
                  <a:txBody>
                    <a:bodyPr/>
                    <a:lstStyle/>
                    <a:p>
                      <a:pPr>
                        <a:lnSpc>
                          <a:spcPct val="115000"/>
                        </a:lnSpc>
                        <a:spcAft>
                          <a:spcPts val="1000"/>
                        </a:spcAft>
                      </a:pPr>
                      <a:r>
                        <a:rPr lang="ru-RU" sz="700" dirty="0">
                          <a:effectLst/>
                          <a:latin typeface="Century Gothic" panose="020B0502020202020204" pitchFamily="34" charset="0"/>
                        </a:rPr>
                        <a:t> </a:t>
                      </a:r>
                      <a:endParaRPr lang="ru-RU" sz="700" dirty="0">
                        <a:effectLst/>
                        <a:latin typeface="Century Gothic" panose="020B0502020202020204" pitchFamily="34" charset="0"/>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r>
              <a:tr h="116013">
                <a:tc>
                  <a:txBody>
                    <a:bodyPr/>
                    <a:lstStyle/>
                    <a:p>
                      <a:pPr>
                        <a:lnSpc>
                          <a:spcPct val="115000"/>
                        </a:lnSpc>
                        <a:spcAft>
                          <a:spcPts val="0"/>
                        </a:spcAft>
                      </a:pPr>
                      <a:r>
                        <a:rPr lang="ru-RU" sz="700">
                          <a:effectLst/>
                          <a:latin typeface="Century Gothic" panose="020B0502020202020204" pitchFamily="34" charset="0"/>
                        </a:rPr>
                        <a:t>тракторы</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414</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755227,55</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192052,2</a:t>
                      </a:r>
                      <a:endParaRPr lang="ru-RU" sz="700">
                        <a:effectLst/>
                        <a:latin typeface="Century Gothic" panose="020B0502020202020204" pitchFamily="34" charset="0"/>
                        <a:ea typeface="Calibri"/>
                        <a:cs typeface="Times New Roman"/>
                      </a:endParaRPr>
                    </a:p>
                  </a:txBody>
                  <a:tcPr marL="68580" marR="68580" marT="0" marB="0"/>
                </a:tc>
              </a:tr>
              <a:tr h="116013">
                <a:tc>
                  <a:txBody>
                    <a:bodyPr/>
                    <a:lstStyle/>
                    <a:p>
                      <a:pPr>
                        <a:lnSpc>
                          <a:spcPct val="115000"/>
                        </a:lnSpc>
                        <a:spcAft>
                          <a:spcPts val="0"/>
                        </a:spcAft>
                      </a:pPr>
                      <a:r>
                        <a:rPr lang="ru-RU" sz="700">
                          <a:effectLst/>
                          <a:latin typeface="Century Gothic" panose="020B0502020202020204" pitchFamily="34" charset="0"/>
                        </a:rPr>
                        <a:t>Комбайны/погрузчики</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205</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1281862,9</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435483,1</a:t>
                      </a:r>
                      <a:endParaRPr lang="ru-RU" sz="700">
                        <a:effectLst/>
                        <a:latin typeface="Century Gothic" panose="020B0502020202020204" pitchFamily="34" charset="0"/>
                        <a:ea typeface="Calibri"/>
                        <a:cs typeface="Times New Roman"/>
                      </a:endParaRPr>
                    </a:p>
                  </a:txBody>
                  <a:tcPr marL="68580" marR="68580" marT="0" marB="0"/>
                </a:tc>
              </a:tr>
              <a:tr h="812091">
                <a:tc>
                  <a:txBody>
                    <a:bodyPr/>
                    <a:lstStyle/>
                    <a:p>
                      <a:pPr>
                        <a:lnSpc>
                          <a:spcPct val="115000"/>
                        </a:lnSpc>
                        <a:spcAft>
                          <a:spcPts val="0"/>
                        </a:spcAft>
                      </a:pPr>
                      <a:r>
                        <a:rPr lang="ru-RU" sz="700" dirty="0">
                          <a:effectLst/>
                          <a:latin typeface="Century Gothic" panose="020B0502020202020204" pitchFamily="34" charset="0"/>
                        </a:rPr>
                        <a:t>Иная техника: сушилки, силосы, бункеры, сеялки, сепараторы, плуги, опрыскиватели, культиваторы, косилки, кормораздатчики, </a:t>
                      </a:r>
                      <a:r>
                        <a:rPr lang="ru-RU" sz="700" dirty="0" err="1">
                          <a:effectLst/>
                          <a:latin typeface="Century Gothic" panose="020B0502020202020204" pitchFamily="34" charset="0"/>
                        </a:rPr>
                        <a:t>гребнеобразователи</a:t>
                      </a:r>
                      <a:r>
                        <a:rPr lang="ru-RU" sz="700" dirty="0">
                          <a:effectLst/>
                          <a:latin typeface="Century Gothic" panose="020B0502020202020204" pitchFamily="34" charset="0"/>
                        </a:rPr>
                        <a:t>.</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517</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1060507,2</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351816,9</a:t>
                      </a:r>
                      <a:endParaRPr lang="ru-RU" sz="700" dirty="0">
                        <a:effectLst/>
                        <a:latin typeface="Century Gothic" panose="020B0502020202020204" pitchFamily="34" charset="0"/>
                        <a:ea typeface="Calibri"/>
                        <a:cs typeface="Times New Roman"/>
                      </a:endParaRPr>
                    </a:p>
                  </a:txBody>
                  <a:tcPr marL="68580" marR="68580" marT="0" marB="0"/>
                </a:tc>
              </a:tr>
              <a:tr h="232026">
                <a:tc>
                  <a:txBody>
                    <a:bodyPr/>
                    <a:lstStyle/>
                    <a:p>
                      <a:pPr algn="ctr">
                        <a:lnSpc>
                          <a:spcPct val="115000"/>
                        </a:lnSpc>
                        <a:spcAft>
                          <a:spcPts val="0"/>
                        </a:spcAft>
                      </a:pPr>
                      <a:r>
                        <a:rPr lang="ru-RU" sz="700">
                          <a:effectLst/>
                          <a:latin typeface="Century Gothic" panose="020B0502020202020204" pitchFamily="34" charset="0"/>
                        </a:rPr>
                        <a:t>Всего сельхозтехники:</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1136</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3097597,7</a:t>
                      </a:r>
                    </a:p>
                    <a:p>
                      <a:pPr algn="ctr">
                        <a:lnSpc>
                          <a:spcPct val="115000"/>
                        </a:lnSpc>
                        <a:spcAft>
                          <a:spcPts val="0"/>
                        </a:spcAft>
                      </a:pPr>
                      <a:r>
                        <a:rPr lang="ru-RU" sz="700">
                          <a:effectLst/>
                          <a:latin typeface="Century Gothic" panose="020B0502020202020204" pitchFamily="34" charset="0"/>
                        </a:rPr>
                        <a:t> </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979352,226</a:t>
                      </a:r>
                    </a:p>
                    <a:p>
                      <a:pPr algn="ctr">
                        <a:lnSpc>
                          <a:spcPct val="115000"/>
                        </a:lnSpc>
                        <a:spcAft>
                          <a:spcPts val="0"/>
                        </a:spcAft>
                      </a:pPr>
                      <a:r>
                        <a:rPr lang="ru-RU" sz="700" dirty="0">
                          <a:effectLst/>
                          <a:latin typeface="Century Gothic" panose="020B0502020202020204" pitchFamily="34" charset="0"/>
                        </a:rPr>
                        <a:t> </a:t>
                      </a:r>
                      <a:endParaRPr lang="ru-RU" sz="700" dirty="0">
                        <a:effectLst/>
                        <a:latin typeface="Century Gothic" panose="020B0502020202020204" pitchFamily="34" charset="0"/>
                        <a:ea typeface="Calibri"/>
                        <a:cs typeface="Times New Roman"/>
                      </a:endParaRPr>
                    </a:p>
                  </a:txBody>
                  <a:tcPr marL="68580" marR="68580" marT="0" marB="0"/>
                </a:tc>
              </a:tr>
            </a:tbl>
          </a:graphicData>
        </a:graphic>
      </p:graphicFrame>
      <p:sp>
        <p:nvSpPr>
          <p:cNvPr id="2" name="Прямоугольник 1"/>
          <p:cNvSpPr/>
          <p:nvPr/>
        </p:nvSpPr>
        <p:spPr>
          <a:xfrm>
            <a:off x="1036204" y="1052737"/>
            <a:ext cx="3967844" cy="2246769"/>
          </a:xfrm>
          <a:prstGeom prst="rect">
            <a:avLst/>
          </a:prstGeom>
        </p:spPr>
        <p:txBody>
          <a:bodyPr wrap="square">
            <a:spAutoFit/>
          </a:bodyPr>
          <a:lstStyle/>
          <a:p>
            <a:r>
              <a:rPr lang="ru-RU" sz="1400" dirty="0" smtClean="0"/>
              <a:t>- </a:t>
            </a:r>
            <a:r>
              <a:rPr lang="en-US" sz="1400" dirty="0" smtClean="0"/>
              <a:t>Due </a:t>
            </a:r>
            <a:r>
              <a:rPr lang="en-US" sz="1400" dirty="0"/>
              <a:t>to the development of agro-industrial complex of the Tyumen region and essential state support of agricultural </a:t>
            </a:r>
            <a:r>
              <a:rPr lang="en-US" sz="1400" dirty="0" smtClean="0"/>
              <a:t>subjects, </a:t>
            </a:r>
            <a:r>
              <a:rPr lang="en-US" sz="1400" dirty="0"/>
              <a:t>demand for new agricultural machinery and </a:t>
            </a:r>
            <a:r>
              <a:rPr lang="en-US" sz="1400" dirty="0" smtClean="0"/>
              <a:t>accessories </a:t>
            </a:r>
            <a:r>
              <a:rPr lang="en-US" sz="1400" dirty="0"/>
              <a:t>constantly </a:t>
            </a:r>
            <a:r>
              <a:rPr lang="en-US" sz="1400" dirty="0" smtClean="0"/>
              <a:t>grows. </a:t>
            </a:r>
            <a:r>
              <a:rPr lang="en-US" sz="1400" dirty="0"/>
              <a:t>The increase in demand for tractors, dryers, silos, bunkers, seeders, separators, plows, sprayers, cultivators, mowers, </a:t>
            </a:r>
            <a:r>
              <a:rPr lang="en-US" sz="1400" dirty="0" err="1" smtClean="0"/>
              <a:t>cattlefeeders</a:t>
            </a:r>
            <a:r>
              <a:rPr lang="en-US" sz="1400" dirty="0" smtClean="0"/>
              <a:t> </a:t>
            </a:r>
            <a:r>
              <a:rPr lang="en-US" sz="1400" dirty="0"/>
              <a:t>is especially noticeable.</a:t>
            </a:r>
          </a:p>
          <a:p>
            <a:r>
              <a:rPr lang="en-US" sz="1400" dirty="0"/>
              <a:t>- The share of import of this production in the Russian Federation </a:t>
            </a:r>
            <a:r>
              <a:rPr lang="en-US" sz="1400" dirty="0" smtClean="0"/>
              <a:t> </a:t>
            </a:r>
            <a:r>
              <a:rPr lang="en-US" sz="1400" dirty="0"/>
              <a:t>– 60%</a:t>
            </a:r>
            <a:endParaRPr lang="ru-RU" sz="1400" dirty="0"/>
          </a:p>
        </p:txBody>
      </p:sp>
      <p:sp>
        <p:nvSpPr>
          <p:cNvPr id="13" name="Объект 2"/>
          <p:cNvSpPr txBox="1">
            <a:spLocks/>
          </p:cNvSpPr>
          <p:nvPr/>
        </p:nvSpPr>
        <p:spPr bwMode="auto">
          <a:xfrm>
            <a:off x="1031188" y="351495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None/>
            </a:pPr>
            <a:r>
              <a:rPr lang="en-US" altLang="ru-RU" sz="1200" b="1" kern="0" dirty="0" smtClean="0">
                <a:latin typeface="Century Gothic" panose="020B0502020202020204" pitchFamily="34" charset="0"/>
              </a:rPr>
              <a:t>Volume of production: from </a:t>
            </a:r>
            <a:r>
              <a:rPr lang="ru-RU" altLang="ru-RU" sz="1200" b="1" kern="0" dirty="0" smtClean="0">
                <a:latin typeface="Century Gothic" panose="020B0502020202020204" pitchFamily="34" charset="0"/>
              </a:rPr>
              <a:t>20</a:t>
            </a:r>
            <a:r>
              <a:rPr lang="en-US" altLang="ru-RU" sz="1200" b="1" kern="0" dirty="0" smtClean="0">
                <a:latin typeface="Century Gothic" panose="020B0502020202020204" pitchFamily="34" charset="0"/>
              </a:rPr>
              <a:t>0 </a:t>
            </a:r>
            <a:r>
              <a:rPr lang="en-US" altLang="ru-RU" sz="1200" b="1" kern="0" dirty="0" smtClean="0">
                <a:latin typeface="Century Gothic" panose="020B0502020202020204" pitchFamily="34" charset="0"/>
              </a:rPr>
              <a:t>units per year</a:t>
            </a:r>
          </a:p>
          <a:p>
            <a:pPr marL="0" indent="0">
              <a:spcBef>
                <a:spcPts val="600"/>
              </a:spcBef>
              <a:buNone/>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a:t>
            </a:r>
            <a:r>
              <a:rPr lang="ru-RU" altLang="ru-RU" sz="1200" kern="0" dirty="0" smtClean="0">
                <a:latin typeface="Century Gothic" panose="020B0502020202020204" pitchFamily="34" charset="0"/>
              </a:rPr>
              <a:t> 15 -20 </a:t>
            </a:r>
            <a:r>
              <a:rPr lang="en-US" altLang="ru-RU" sz="1200" kern="0" dirty="0" smtClean="0">
                <a:latin typeface="Century Gothic" panose="020B0502020202020204" pitchFamily="34" charset="0"/>
              </a:rPr>
              <a:t>hectares</a:t>
            </a:r>
            <a:r>
              <a:rPr lang="en-US" altLang="ru-RU" sz="1200" kern="0" dirty="0">
                <a:latin typeface="Century Gothic" panose="020B0502020202020204" pitchFamily="34" charset="0"/>
              </a:rPr>
              <a:t>.</a:t>
            </a:r>
          </a:p>
          <a:p>
            <a:pPr marL="0" indent="0">
              <a:spcBef>
                <a:spcPts val="600"/>
              </a:spcBef>
              <a:buNone/>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pPr>
            <a:r>
              <a:rPr lang="ru-RU" altLang="ru-RU" sz="1200" kern="0" dirty="0" smtClean="0">
                <a:latin typeface="Century Gothic" panose="020B0502020202020204" pitchFamily="34" charset="0"/>
              </a:rPr>
              <a:t>1000-1500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45 000/50 000 rub </a:t>
            </a:r>
            <a:r>
              <a:rPr lang="en-US" altLang="ru-RU" sz="1200" kern="0" dirty="0">
                <a:solidFill>
                  <a:srgbClr val="000000"/>
                </a:solidFill>
              </a:rPr>
              <a:t>including insurance premium.</a:t>
            </a:r>
          </a:p>
        </p:txBody>
      </p:sp>
      <p:sp>
        <p:nvSpPr>
          <p:cNvPr id="14" name="Объект 2"/>
          <p:cNvSpPr txBox="1">
            <a:spLocks/>
          </p:cNvSpPr>
          <p:nvPr/>
        </p:nvSpPr>
        <p:spPr bwMode="auto">
          <a:xfrm>
            <a:off x="5076056" y="3789040"/>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Approximate in</a:t>
            </a:r>
            <a:r>
              <a:rPr kumimoji="0" lang="en-US" altLang="ru-RU" sz="1200" b="1" i="0" u="none" strike="noStrike" kern="0" cap="none" spc="0" normalizeH="0" baseline="0" noProof="0" dirty="0" smtClean="0">
                <a:ln>
                  <a:noFill/>
                </a:ln>
                <a:solidFill>
                  <a:schemeClr val="tx2">
                    <a:lumMod val="50000"/>
                  </a:schemeClr>
                </a:solidFill>
                <a:effectLst/>
                <a:uLnTx/>
                <a:uFillTx/>
              </a:rPr>
              <a:t>vestment volume: from </a:t>
            </a:r>
            <a:r>
              <a:rPr lang="ru-RU" altLang="ru-RU" sz="1200" b="1" kern="0" dirty="0">
                <a:solidFill>
                  <a:schemeClr val="tx2">
                    <a:lumMod val="50000"/>
                  </a:schemeClr>
                </a:solidFill>
              </a:rPr>
              <a:t>7</a:t>
            </a:r>
            <a:r>
              <a:rPr kumimoji="0" lang="en-US" altLang="ru-RU" sz="1200" b="1" i="0" u="none" strike="noStrike" kern="0" cap="none" spc="0" normalizeH="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billion </a:t>
            </a:r>
            <a:r>
              <a:rPr kumimoji="0" lang="en-US" altLang="ru-RU" sz="1200" b="1" i="0" u="none" strike="noStrike" kern="0" cap="none" spc="0" normalizeH="0" noProof="0" dirty="0" smtClean="0">
                <a:ln>
                  <a:noFill/>
                </a:ln>
                <a:solidFill>
                  <a:schemeClr val="tx2">
                    <a:lumMod val="50000"/>
                  </a:schemeClr>
                </a:solidFill>
                <a:effectLst/>
                <a:uLnTx/>
                <a:uFillTx/>
              </a:rPr>
              <a:t>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ru-RU" altLang="ru-RU" sz="1200" b="1" kern="0" dirty="0">
                <a:solidFill>
                  <a:schemeClr val="tx2">
                    <a:lumMod val="50000"/>
                  </a:schemeClr>
                </a:solidFill>
              </a:rPr>
              <a:t>2</a:t>
            </a:r>
            <a:r>
              <a:rPr lang="en-US" altLang="ru-RU" sz="1200" b="1" kern="0" noProof="0" dirty="0" smtClean="0">
                <a:solidFill>
                  <a:schemeClr val="tx2">
                    <a:lumMod val="50000"/>
                  </a:schemeClr>
                </a:solidFill>
              </a:rPr>
              <a:t>0</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kumimoji="0" lang="ru-RU" altLang="ru-RU" sz="1200" b="1" i="0" u="none" strike="noStrike" kern="0" cap="none" spc="0" normalizeH="0" baseline="0" noProof="0" dirty="0" smtClean="0">
                <a:ln>
                  <a:noFill/>
                </a:ln>
                <a:solidFill>
                  <a:schemeClr val="tx2">
                    <a:lumMod val="50000"/>
                  </a:schemeClr>
                </a:solidFill>
                <a:effectLst/>
                <a:uLnTx/>
                <a:uFillTx/>
              </a:rPr>
              <a:t>500 </a:t>
            </a:r>
            <a:r>
              <a:rPr kumimoji="0" lang="en-US" altLang="ru-RU" sz="1200" b="1" i="0" u="none" strike="noStrike" kern="0" cap="none" spc="0" normalizeH="0" baseline="0" noProof="0" dirty="0" err="1" smtClean="0">
                <a:ln>
                  <a:noFill/>
                </a:ln>
                <a:solidFill>
                  <a:schemeClr val="tx2">
                    <a:lumMod val="50000"/>
                  </a:schemeClr>
                </a:solidFill>
                <a:effectLst/>
                <a:uLnTx/>
                <a:uFillTx/>
              </a:rPr>
              <a:t>mln</a:t>
            </a:r>
            <a:r>
              <a:rPr kumimoji="0" lang="en-US" altLang="ru-RU" sz="1200" b="1" i="0" u="none" strike="noStrike" kern="0" cap="none" spc="0" normalizeH="0" noProof="0" dirty="0" smtClean="0">
                <a:ln>
                  <a:noFill/>
                </a:ln>
                <a:solidFill>
                  <a:schemeClr val="tx2">
                    <a:lumMod val="50000"/>
                  </a:schemeClr>
                </a:solidFill>
                <a:effectLst/>
                <a:uLnTx/>
                <a:uFillTx/>
              </a:rPr>
              <a:t> - 1bln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8</a:t>
            </a:r>
            <a:r>
              <a:rPr lang="en-US" altLang="ru-RU" sz="1200" b="1" kern="0" noProof="0" dirty="0" smtClean="0">
                <a:solidFill>
                  <a:schemeClr val="tx2">
                    <a:lumMod val="50000"/>
                  </a:schemeClr>
                </a:solidFill>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 name="Прямоугольник 15"/>
          <p:cNvSpPr/>
          <p:nvPr/>
        </p:nvSpPr>
        <p:spPr>
          <a:xfrm>
            <a:off x="1043608" y="6093296"/>
            <a:ext cx="6822504"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47710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20825"/>
            <a:ext cx="8210872" cy="720080"/>
          </a:xfrm>
        </p:spPr>
        <p:txBody>
          <a:bodyPr/>
          <a:lstStyle/>
          <a:p>
            <a:r>
              <a:rPr lang="en-US" sz="2200" b="1" cap="none" spc="0" dirty="0" smtClean="0">
                <a:solidFill>
                  <a:schemeClr val="tx2">
                    <a:lumMod val="50000"/>
                  </a:schemeClr>
                </a:solidFill>
                <a:latin typeface="Century Gothic" panose="020B0502020202020204" pitchFamily="34" charset="0"/>
              </a:rPr>
              <a:t>Chipboard production investment in Tyumen Region with annual capacity of</a:t>
            </a:r>
            <a:r>
              <a:rPr lang="en-US" sz="2200" b="1" cap="none" spc="0" dirty="0" smtClean="0">
                <a:solidFill>
                  <a:schemeClr val="tx2">
                    <a:lumMod val="50000"/>
                  </a:schemeClr>
                </a:solidFill>
                <a:latin typeface="Century Gothic" panose="020B0502020202020204" pitchFamily="34" charset="0"/>
                <a:ea typeface="+mn-ea"/>
                <a:cs typeface="+mn-cs"/>
              </a:rPr>
              <a:t> 225 000</a:t>
            </a:r>
            <a:r>
              <a:rPr lang="ru-RU" sz="2200" b="1" cap="none" spc="0" dirty="0" smtClean="0">
                <a:solidFill>
                  <a:schemeClr val="tx2">
                    <a:lumMod val="50000"/>
                  </a:schemeClr>
                </a:solidFill>
                <a:latin typeface="Century Gothic" panose="020B0502020202020204" pitchFamily="34" charset="0"/>
                <a:ea typeface="+mn-ea"/>
                <a:cs typeface="+mn-cs"/>
              </a:rPr>
              <a:t> </a:t>
            </a:r>
            <a:r>
              <a:rPr lang="en-US" sz="2200" b="1" cap="none" spc="0" dirty="0" smtClean="0">
                <a:solidFill>
                  <a:schemeClr val="tx2">
                    <a:lumMod val="50000"/>
                  </a:schemeClr>
                </a:solidFill>
                <a:latin typeface="Century Gothic" panose="020B0502020202020204" pitchFamily="34" charset="0"/>
                <a:ea typeface="+mn-ea"/>
                <a:cs typeface="+mn-cs"/>
              </a:rPr>
              <a:t>m</a:t>
            </a:r>
            <a:r>
              <a:rPr lang="ru-RU" sz="2200" b="1" cap="none" spc="0" dirty="0" smtClean="0">
                <a:solidFill>
                  <a:schemeClr val="tx2">
                    <a:lumMod val="50000"/>
                  </a:schemeClr>
                </a:solidFill>
                <a:latin typeface="Century Gothic" panose="020B0502020202020204" pitchFamily="34" charset="0"/>
                <a:ea typeface="+mn-ea"/>
                <a:cs typeface="+mn-cs"/>
              </a:rPr>
              <a:t>³</a:t>
            </a:r>
            <a:r>
              <a:rPr lang="en-US" sz="2200" b="1" cap="none" spc="0" dirty="0" smtClean="0">
                <a:solidFill>
                  <a:schemeClr val="tx2">
                    <a:lumMod val="50000"/>
                  </a:schemeClr>
                </a:solidFill>
                <a:latin typeface="Century Gothic" panose="020B0502020202020204" pitchFamily="34" charset="0"/>
                <a:ea typeface="+mn-ea"/>
                <a:cs typeface="+mn-cs"/>
              </a:rPr>
              <a:t> per year</a:t>
            </a:r>
            <a:r>
              <a:rPr lang="ru-RU" sz="2200" b="1" cap="none" spc="0" dirty="0" smtClean="0">
                <a:solidFill>
                  <a:schemeClr val="tx2">
                    <a:lumMod val="50000"/>
                  </a:schemeClr>
                </a:solidFill>
                <a:latin typeface="Century Gothic" panose="020B0502020202020204" pitchFamily="34" charset="0"/>
                <a:ea typeface="+mn-ea"/>
                <a:cs typeface="+mn-cs"/>
              </a:rPr>
              <a:t> </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ndParaRPr>
          </a:p>
        </p:txBody>
      </p:sp>
      <p:sp>
        <p:nvSpPr>
          <p:cNvPr id="6" name="Прямоугольник 5"/>
          <p:cNvSpPr/>
          <p:nvPr/>
        </p:nvSpPr>
        <p:spPr>
          <a:xfrm rot="-5400000">
            <a:off x="-66068" y="1891860"/>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66070" y="4643554"/>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8" name="Прямоугольник 7"/>
          <p:cNvSpPr/>
          <p:nvPr/>
        </p:nvSpPr>
        <p:spPr>
          <a:xfrm>
            <a:off x="899592" y="1196752"/>
            <a:ext cx="4662636" cy="1785104"/>
          </a:xfrm>
          <a:prstGeom prst="rect">
            <a:avLst/>
          </a:prstGeom>
        </p:spPr>
        <p:txBody>
          <a:bodyPr wrap="square">
            <a:spAutoFit/>
          </a:bodyPr>
          <a:lstStyle/>
          <a:p>
            <a:pPr marL="171450" indent="-171450" algn="just">
              <a:buFont typeface="Wingdings" panose="05000000000000000000" pitchFamily="2" charset="2"/>
              <a:buChar char="§"/>
            </a:pPr>
            <a:r>
              <a:rPr lang="en-US" sz="1000" dirty="0" smtClean="0">
                <a:latin typeface="Century Gothic" panose="020B0502020202020204" pitchFamily="34" charset="0"/>
              </a:rPr>
              <a:t>Now 6 plants supply the Ural and </a:t>
            </a:r>
            <a:r>
              <a:rPr lang="en-US" sz="1000" dirty="0" err="1" smtClean="0">
                <a:latin typeface="Century Gothic" panose="020B0502020202020204" pitchFamily="34" charset="0"/>
              </a:rPr>
              <a:t>Siberan</a:t>
            </a:r>
            <a:r>
              <a:rPr lang="en-US" sz="1000" dirty="0" smtClean="0">
                <a:latin typeface="Century Gothic" panose="020B0502020202020204" pitchFamily="34" charset="0"/>
              </a:rPr>
              <a:t> market with chipboards</a:t>
            </a:r>
            <a:r>
              <a:rPr lang="ru-RU" sz="1000" dirty="0" smtClean="0">
                <a:latin typeface="Century Gothic" panose="020B0502020202020204" pitchFamily="34" charset="0"/>
              </a:rPr>
              <a:t>, </a:t>
            </a:r>
            <a:r>
              <a:rPr lang="en-US" sz="1000" dirty="0" smtClean="0">
                <a:latin typeface="Century Gothic" panose="020B0502020202020204" pitchFamily="34" charset="0"/>
              </a:rPr>
              <a:t>only 1 of them, “</a:t>
            </a:r>
            <a:r>
              <a:rPr lang="en-US" sz="1000" dirty="0" err="1" smtClean="0">
                <a:latin typeface="Century Gothic" panose="020B0502020202020204" pitchFamily="34" charset="0"/>
              </a:rPr>
              <a:t>Ugra-plit</a:t>
            </a:r>
            <a:r>
              <a:rPr lang="en-US" sz="1000" dirty="0" smtClean="0">
                <a:latin typeface="Century Gothic" panose="020B0502020202020204" pitchFamily="34" charset="0"/>
              </a:rPr>
              <a:t>” is a modern plant equipped with the </a:t>
            </a:r>
            <a:r>
              <a:rPr lang="en-US" sz="1000" dirty="0" err="1" smtClean="0">
                <a:latin typeface="Century Gothic" panose="020B0502020202020204" pitchFamily="34" charset="0"/>
              </a:rPr>
              <a:t>ContiRoll</a:t>
            </a:r>
            <a:r>
              <a:rPr lang="en-US" sz="1000" dirty="0" smtClean="0">
                <a:latin typeface="Century Gothic" panose="020B0502020202020204" pitchFamily="34" charset="0"/>
              </a:rPr>
              <a:t>® press</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50% of chipboard consumption is supplied by these plants</a:t>
            </a:r>
            <a:r>
              <a:rPr lang="ru-RU" sz="1000" dirty="0" smtClean="0">
                <a:latin typeface="Century Gothic" panose="020B0502020202020204" pitchFamily="34" charset="0"/>
              </a:rPr>
              <a:t>, </a:t>
            </a:r>
            <a:r>
              <a:rPr lang="en-US" sz="1000" dirty="0" smtClean="0">
                <a:latin typeface="Century Gothic" panose="020B0502020202020204" pitchFamily="34" charset="0"/>
              </a:rPr>
              <a:t>and </a:t>
            </a:r>
            <a:r>
              <a:rPr lang="ru-RU" sz="1000" dirty="0" smtClean="0">
                <a:latin typeface="Century Gothic" panose="020B0502020202020204" pitchFamily="34" charset="0"/>
              </a:rPr>
              <a:t>50</a:t>
            </a:r>
            <a:r>
              <a:rPr lang="ru-RU" sz="1000" dirty="0">
                <a:latin typeface="Century Gothic" panose="020B0502020202020204" pitchFamily="34" charset="0"/>
              </a:rPr>
              <a:t>% </a:t>
            </a:r>
            <a:r>
              <a:rPr lang="en-US" sz="1000" dirty="0" smtClean="0">
                <a:latin typeface="Century Gothic" panose="020B0502020202020204" pitchFamily="34" charset="0"/>
              </a:rPr>
              <a:t>- by the plants from Central Russia</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About 20% of the Russian furniture manufacturers are located in </a:t>
            </a:r>
            <a:r>
              <a:rPr lang="ru-RU" sz="1000" dirty="0" smtClean="0">
                <a:latin typeface="Century Gothic" panose="020B0502020202020204" pitchFamily="34" charset="0"/>
              </a:rPr>
              <a:t> </a:t>
            </a:r>
            <a:r>
              <a:rPr lang="en-US" sz="1000" dirty="0" smtClean="0">
                <a:latin typeface="Century Gothic" panose="020B0502020202020204" pitchFamily="34" charset="0"/>
              </a:rPr>
              <a:t>the Urals and Siberia</a:t>
            </a:r>
            <a:r>
              <a:rPr lang="ru-RU" sz="1000" dirty="0" smtClean="0">
                <a:latin typeface="Century Gothic" panose="020B0502020202020204" pitchFamily="34" charset="0"/>
              </a:rPr>
              <a:t>. </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Major chipboard production development trends</a:t>
            </a:r>
            <a:r>
              <a:rPr lang="ru-RU" sz="1000" dirty="0" smtClean="0">
                <a:latin typeface="Century Gothic" panose="020B0502020202020204" pitchFamily="34" charset="0"/>
              </a:rPr>
              <a:t>: </a:t>
            </a:r>
            <a:r>
              <a:rPr lang="en-US" sz="1000" dirty="0" smtClean="0">
                <a:latin typeface="Century Gothic" panose="020B0502020202020204" pitchFamily="34" charset="0"/>
              </a:rPr>
              <a:t>import substitution</a:t>
            </a:r>
            <a:r>
              <a:rPr lang="ru-RU" sz="1000" dirty="0" smtClean="0">
                <a:latin typeface="Century Gothic" panose="020B0502020202020204" pitchFamily="34" charset="0"/>
              </a:rPr>
              <a:t>, </a:t>
            </a:r>
            <a:r>
              <a:rPr lang="en-US" sz="1000" dirty="0" smtClean="0">
                <a:latin typeface="Century Gothic" panose="020B0502020202020204" pitchFamily="34" charset="0"/>
              </a:rPr>
              <a:t>export expansion to the CIS countries</a:t>
            </a:r>
            <a:r>
              <a:rPr lang="ru-RU" sz="1000" dirty="0" smtClean="0">
                <a:latin typeface="Century Gothic" panose="020B0502020202020204" pitchFamily="34" charset="0"/>
              </a:rPr>
              <a:t>,(</a:t>
            </a:r>
            <a:r>
              <a:rPr lang="en-US" sz="1000" dirty="0" smtClean="0">
                <a:latin typeface="Century Gothic" panose="020B0502020202020204" pitchFamily="34" charset="0"/>
              </a:rPr>
              <a:t>mainly to Kazakhstan</a:t>
            </a:r>
            <a:r>
              <a:rPr lang="ru-RU" sz="1000" dirty="0" smtClean="0">
                <a:latin typeface="Century Gothic" panose="020B0502020202020204" pitchFamily="34" charset="0"/>
              </a:rPr>
              <a:t>), </a:t>
            </a:r>
            <a:r>
              <a:rPr lang="en-US" sz="1000" dirty="0" smtClean="0">
                <a:latin typeface="Century Gothic" panose="020B0502020202020204" pitchFamily="34" charset="0"/>
              </a:rPr>
              <a:t>potential rise of furniture manufacturing in the Urals and Siberia</a:t>
            </a:r>
            <a:r>
              <a:rPr lang="ru-RU" sz="1000" dirty="0" smtClean="0">
                <a:latin typeface="Century Gothic" panose="020B0502020202020204" pitchFamily="34" charset="0"/>
              </a:rPr>
              <a:t>, </a:t>
            </a:r>
            <a:r>
              <a:rPr lang="en-US" sz="1000" dirty="0" smtClean="0">
                <a:latin typeface="Century Gothic" panose="020B0502020202020204" pitchFamily="34" charset="0"/>
              </a:rPr>
              <a:t>shut down of outdated chipboard production</a:t>
            </a:r>
            <a:r>
              <a:rPr lang="ru-RU" sz="1000" dirty="0" smtClean="0">
                <a:latin typeface="Century Gothic" panose="020B0502020202020204" pitchFamily="34" charset="0"/>
              </a:rPr>
              <a:t> </a:t>
            </a:r>
            <a:r>
              <a:rPr lang="ru-RU" sz="1000" dirty="0">
                <a:latin typeface="Century Gothic" panose="020B0502020202020204" pitchFamily="34" charset="0"/>
              </a:rPr>
              <a:t>(4 </a:t>
            </a:r>
            <a:r>
              <a:rPr lang="en-US" sz="1000" dirty="0" smtClean="0">
                <a:latin typeface="Century Gothic" panose="020B0502020202020204" pitchFamily="34" charset="0"/>
              </a:rPr>
              <a:t>plants</a:t>
            </a:r>
            <a:r>
              <a:rPr lang="ru-RU" sz="1000" dirty="0" smtClean="0">
                <a:latin typeface="Century Gothic" panose="020B0502020202020204" pitchFamily="34" charset="0"/>
              </a:rPr>
              <a:t>).</a:t>
            </a:r>
            <a:endParaRPr lang="ru-RU" sz="1000" dirty="0">
              <a:latin typeface="Century Gothic" panose="020B0502020202020204" pitchFamily="34" charset="0"/>
            </a:endParaRPr>
          </a:p>
        </p:txBody>
      </p:sp>
      <p:sp>
        <p:nvSpPr>
          <p:cNvPr id="10" name="Объект 2"/>
          <p:cNvSpPr txBox="1">
            <a:spLocks/>
          </p:cNvSpPr>
          <p:nvPr/>
        </p:nvSpPr>
        <p:spPr bwMode="auto">
          <a:xfrm>
            <a:off x="1115616" y="3445322"/>
            <a:ext cx="4176464" cy="291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lvl="0" indent="0">
              <a:spcBef>
                <a:spcPts val="600"/>
              </a:spcBef>
              <a:buClr>
                <a:srgbClr val="080808"/>
              </a:buClr>
              <a:buNone/>
              <a:defRPr/>
            </a:pPr>
            <a:r>
              <a:rPr lang="en-US" altLang="ru-RU" sz="1000" b="1" u="sng" kern="0" dirty="0" smtClean="0">
                <a:solidFill>
                  <a:schemeClr val="tx2">
                    <a:lumMod val="50000"/>
                  </a:schemeClr>
                </a:solidFill>
                <a:latin typeface="Century Gothic" panose="020B0502020202020204" pitchFamily="34" charset="0"/>
              </a:rPr>
              <a:t>Initial data</a:t>
            </a:r>
            <a:r>
              <a:rPr kumimoji="0" lang="ru-RU" altLang="ru-RU" sz="1000" b="1" i="0" u="sng"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000" b="1" kern="0" dirty="0" smtClean="0">
                <a:solidFill>
                  <a:schemeClr val="tx2">
                    <a:lumMod val="50000"/>
                  </a:schemeClr>
                </a:solidFill>
                <a:latin typeface="Century Gothic" panose="020B0502020202020204" pitchFamily="34" charset="0"/>
              </a:rPr>
              <a:t>Wood processing capacity</a:t>
            </a:r>
            <a:r>
              <a:rPr lang="ru-RU" altLang="ru-RU" sz="1000" b="1" kern="0" dirty="0" smtClean="0">
                <a:solidFill>
                  <a:schemeClr val="tx2">
                    <a:lumMod val="50000"/>
                  </a:schemeClr>
                </a:solidFill>
                <a:latin typeface="Century Gothic" panose="020B0502020202020204" pitchFamily="34" charset="0"/>
              </a:rPr>
              <a:t>:</a:t>
            </a:r>
          </a:p>
          <a:p>
            <a:pPr lvl="0">
              <a:spcBef>
                <a:spcPts val="600"/>
              </a:spcBef>
              <a:buClr>
                <a:srgbClr val="080808"/>
              </a:buClr>
            </a:pP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Up to</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350 </a:t>
            </a:r>
            <a:r>
              <a:rPr lang="ru-RU" altLang="ru-RU" sz="1000" kern="0" dirty="0">
                <a:solidFill>
                  <a:srgbClr val="000000"/>
                </a:solidFill>
                <a:latin typeface="Century Gothic" panose="020B0502020202020204" pitchFamily="34" charset="0"/>
              </a:rPr>
              <a:t>000 </a:t>
            </a:r>
            <a:r>
              <a:rPr lang="en-US" altLang="ru-RU" sz="1000" kern="0" dirty="0" smtClean="0">
                <a:solidFill>
                  <a:srgbClr val="000000"/>
                </a:solidFill>
                <a:latin typeface="Century Gothic" panose="020B0502020202020204" pitchFamily="34" charset="0"/>
              </a:rPr>
              <a:t>m</a:t>
            </a:r>
            <a:r>
              <a:rPr lang="ru-RU" altLang="ru-RU" sz="1000" kern="0" baseline="30000" dirty="0" smtClean="0">
                <a:solidFill>
                  <a:srgbClr val="000000"/>
                </a:solidFill>
                <a:latin typeface="Century Gothic" panose="020B0502020202020204" pitchFamily="34" charset="0"/>
              </a:rPr>
              <a:t>3</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per year – round wood</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chips</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particles</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other wood waste</a:t>
            </a:r>
            <a:endParaRPr lang="ru-RU" altLang="ru-RU" sz="1000" kern="0" dirty="0" smtClean="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000" b="1" kern="0" dirty="0">
                <a:solidFill>
                  <a:schemeClr val="tx2">
                    <a:lumMod val="50000"/>
                  </a:schemeClr>
                </a:solidFill>
                <a:latin typeface="Century Gothic" panose="020B0502020202020204" pitchFamily="34" charset="0"/>
              </a:rPr>
              <a:t>Necessary conditions</a:t>
            </a:r>
            <a:r>
              <a:rPr lang="en-US" altLang="ru-RU" sz="1000" b="1" kern="0" dirty="0" smtClean="0">
                <a:solidFill>
                  <a:schemeClr val="tx2">
                    <a:lumMod val="50000"/>
                  </a:schemeClr>
                </a:solidFill>
                <a:latin typeface="Century Gothic" panose="020B0502020202020204" pitchFamily="34" charset="0"/>
              </a:rPr>
              <a:t>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000" kern="0" dirty="0" smtClean="0">
                <a:solidFill>
                  <a:srgbClr val="000000"/>
                </a:solidFill>
                <a:latin typeface="Century Gothic" panose="020B0502020202020204" pitchFamily="34" charset="0"/>
              </a:rPr>
              <a:t>Site area</a:t>
            </a:r>
            <a:r>
              <a:rPr lang="ru-RU" altLang="ru-RU" sz="1000" kern="0" dirty="0" smtClean="0">
                <a:solidFill>
                  <a:srgbClr val="000000"/>
                </a:solidFill>
                <a:latin typeface="Century Gothic" panose="020B0502020202020204" pitchFamily="34" charset="0"/>
              </a:rPr>
              <a:t> 20-40 </a:t>
            </a:r>
            <a:r>
              <a:rPr lang="en-US" altLang="ru-RU" sz="1000" kern="0" dirty="0" smtClean="0">
                <a:solidFill>
                  <a:srgbClr val="000000"/>
                </a:solidFill>
                <a:latin typeface="Century Gothic" panose="020B0502020202020204" pitchFamily="34" charset="0"/>
              </a:rPr>
              <a:t>hectares</a:t>
            </a:r>
            <a:endParaRPr lang="ru-RU" altLang="ru-RU" sz="1000" kern="0" dirty="0" smtClean="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000" kern="0" dirty="0" smtClean="0">
                <a:solidFill>
                  <a:srgbClr val="000000"/>
                </a:solidFill>
                <a:latin typeface="Century Gothic" panose="020B0502020202020204" pitchFamily="34" charset="0"/>
              </a:rPr>
              <a:t>Power supply capacity</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15 </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MW</a:t>
            </a:r>
            <a:endPar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Specific heat consumption</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2</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9 </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GJ</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m</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³</a:t>
            </a:r>
          </a:p>
          <a:p>
            <a:pPr marL="0" lvl="0" indent="0">
              <a:spcBef>
                <a:spcPts val="600"/>
              </a:spcBef>
              <a:buClr>
                <a:srgbClr val="080808"/>
              </a:buClr>
              <a:buNone/>
              <a:defRPr/>
            </a:pPr>
            <a:r>
              <a:rPr lang="en-US" altLang="ru-RU" sz="1000" kern="0" dirty="0" smtClean="0">
                <a:solidFill>
                  <a:srgbClr val="000000"/>
                </a:solidFill>
                <a:latin typeface="Century Gothic" panose="020B0502020202020204" pitchFamily="34" charset="0"/>
              </a:rPr>
              <a:t>Specific power consumption</a:t>
            </a:r>
            <a:r>
              <a:rPr lang="ru-RU" altLang="ru-RU" sz="1000" kern="0" dirty="0" smtClean="0">
                <a:solidFill>
                  <a:srgbClr val="000000"/>
                </a:solidFill>
                <a:latin typeface="Century Gothic" panose="020B0502020202020204" pitchFamily="34" charset="0"/>
              </a:rPr>
              <a:t> 140 </a:t>
            </a:r>
            <a:r>
              <a:rPr lang="en-US" altLang="ru-RU" sz="1000" kern="0" dirty="0" err="1" smtClean="0">
                <a:solidFill>
                  <a:srgbClr val="000000"/>
                </a:solidFill>
                <a:latin typeface="Century Gothic" panose="020B0502020202020204" pitchFamily="34" charset="0"/>
              </a:rPr>
              <a:t>kW×h</a:t>
            </a:r>
            <a:r>
              <a:rPr lang="ru-RU" altLang="ru-RU" sz="1000" kern="0" dirty="0" smtClean="0">
                <a:solidFill>
                  <a:srgbClr val="000000"/>
                </a:solidFill>
                <a:latin typeface="Century Gothic" panose="020B0502020202020204" pitchFamily="34" charset="0"/>
              </a:rPr>
              <a:t>/</a:t>
            </a:r>
            <a:r>
              <a:rPr lang="en-US" altLang="ru-RU" sz="1000" kern="0" dirty="0" smtClean="0">
                <a:solidFill>
                  <a:srgbClr val="000000"/>
                </a:solidFill>
                <a:latin typeface="Century Gothic" panose="020B0502020202020204" pitchFamily="34" charset="0"/>
              </a:rPr>
              <a:t>m</a:t>
            </a:r>
            <a:r>
              <a:rPr lang="ru-RU" altLang="ru-RU" sz="1000" kern="0" dirty="0" smtClean="0">
                <a:solidFill>
                  <a:srgbClr val="000000"/>
                </a:solidFill>
                <a:latin typeface="Century Gothic" panose="020B0502020202020204" pitchFamily="34" charset="0"/>
              </a:rPr>
              <a:t>³</a:t>
            </a:r>
          </a:p>
          <a:p>
            <a:pPr marL="0" lvl="0" indent="0">
              <a:spcBef>
                <a:spcPts val="600"/>
              </a:spcBef>
              <a:buClr>
                <a:srgbClr val="080808"/>
              </a:buClr>
              <a:buNone/>
              <a:defRPr/>
            </a:pP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Resin consumption</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58 </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kg</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m</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³</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Staff</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lvl="0">
              <a:spcBef>
                <a:spcPts val="600"/>
              </a:spcBef>
              <a:buClr>
                <a:srgbClr val="080808"/>
              </a:buClr>
              <a:defRPr/>
            </a:pP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230 </a:t>
            </a:r>
            <a:r>
              <a:rPr lang="en-US" altLang="ru-RU" sz="1000" kern="0" dirty="0" smtClean="0">
                <a:solidFill>
                  <a:srgbClr val="000000"/>
                </a:solidFill>
                <a:latin typeface="Century Gothic" panose="020B0502020202020204" pitchFamily="34" charset="0"/>
              </a:rPr>
              <a:t>people</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mainly</a:t>
            </a:r>
            <a:r>
              <a:rPr kumimoji="0" lang="ru-RU" altLang="ru-RU" sz="1000" b="0" i="0" u="none" strike="noStrike" kern="0" cap="none" spc="0" normalizeH="0" noProof="0" dirty="0" smtClean="0">
                <a:ln>
                  <a:noFill/>
                </a:ln>
                <a:solidFill>
                  <a:srgbClr val="000000"/>
                </a:solidFill>
                <a:effectLst/>
                <a:uLnTx/>
                <a:uFillTx/>
                <a:latin typeface="Century Gothic" panose="020B0502020202020204" pitchFamily="34" charset="0"/>
              </a:rPr>
              <a:t>:</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engineers</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operators</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electricians</a:t>
            </a:r>
            <a:r>
              <a:rPr kumimoji="0" lang="en-US" altLang="ru-RU" sz="1000" b="0" i="0" u="none" strike="noStrike" kern="0" cap="none" spc="0" normalizeH="0" noProof="0" dirty="0" smtClean="0">
                <a:ln>
                  <a:noFill/>
                </a:ln>
                <a:solidFill>
                  <a:srgbClr val="000000"/>
                </a:solidFill>
                <a:effectLst/>
                <a:uLnTx/>
                <a:uFillTx/>
                <a:latin typeface="Century Gothic" panose="020B0502020202020204" pitchFamily="34" charset="0"/>
              </a:rPr>
              <a:t>, directors and managers </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a:t>
            </a:r>
          </a:p>
        </p:txBody>
      </p:sp>
      <p:sp>
        <p:nvSpPr>
          <p:cNvPr id="11" name="Объект 2"/>
          <p:cNvSpPr txBox="1">
            <a:spLocks/>
          </p:cNvSpPr>
          <p:nvPr/>
        </p:nvSpPr>
        <p:spPr bwMode="auto">
          <a:xfrm>
            <a:off x="5292080" y="3683036"/>
            <a:ext cx="381715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CAPEX</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67</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en-US" altLang="ru-RU" sz="1000" b="0" i="0" u="none" strike="noStrike" kern="0" cap="none" spc="0" normalizeH="0" baseline="0" noProof="0" dirty="0" err="1" smtClean="0">
                <a:ln>
                  <a:noFill/>
                </a:ln>
                <a:solidFill>
                  <a:srgbClr val="000000"/>
                </a:solidFill>
                <a:effectLst/>
                <a:uLnTx/>
                <a:uFillTx/>
                <a:latin typeface="Century Gothic" panose="020B0502020202020204" pitchFamily="34" charset="0"/>
              </a:rPr>
              <a:t>mln</a:t>
            </a:r>
            <a:r>
              <a:rPr kumimoji="0" lang="en-US"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EUR</a:t>
            </a:r>
            <a:endPar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00" b="1" kern="0" dirty="0" smtClean="0">
                <a:solidFill>
                  <a:schemeClr val="tx2">
                    <a:lumMod val="50000"/>
                  </a:schemeClr>
                </a:solidFill>
                <a:latin typeface="Century Gothic" panose="020B0502020202020204" pitchFamily="34" charset="0"/>
              </a:rPr>
              <a:t>Inception date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January </a:t>
            </a:r>
            <a:r>
              <a:rPr lang="ru-RU" altLang="ru-RU" sz="1000" kern="0" dirty="0" smtClean="0">
                <a:solidFill>
                  <a:srgbClr val="000000"/>
                </a:solidFill>
                <a:latin typeface="Century Gothic" panose="020B0502020202020204" pitchFamily="34" charset="0"/>
              </a:rPr>
              <a:t>2015</a:t>
            </a:r>
            <a:endPar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00" b="1" kern="0" dirty="0" smtClean="0">
                <a:solidFill>
                  <a:schemeClr val="tx2">
                    <a:lumMod val="50000"/>
                  </a:schemeClr>
                </a:solidFill>
                <a:latin typeface="Century Gothic" panose="020B0502020202020204" pitchFamily="34" charset="0"/>
              </a:rPr>
              <a:t>Estimated period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2025</a:t>
            </a:r>
            <a:endPar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0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00" b="1" kern="0" dirty="0" smtClean="0">
                <a:solidFill>
                  <a:schemeClr val="tx2">
                    <a:lumMod val="50000"/>
                  </a:schemeClr>
                </a:solidFill>
                <a:latin typeface="Century Gothic" panose="020B0502020202020204" pitchFamily="34" charset="0"/>
              </a:rPr>
              <a:t>Performance indicators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00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000" kern="0" dirty="0" smtClean="0">
                <a:solidFill>
                  <a:srgbClr val="000000"/>
                </a:solidFill>
                <a:latin typeface="Century Gothic" panose="020B0502020202020204" pitchFamily="34" charset="0"/>
              </a:rPr>
              <a:t>Internal rate of return</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21 </a:t>
            </a: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000" kern="0" dirty="0" smtClean="0">
                <a:solidFill>
                  <a:srgbClr val="000000"/>
                </a:solidFill>
                <a:latin typeface="Century Gothic" panose="020B0502020202020204" pitchFamily="34" charset="0"/>
              </a:rPr>
              <a:t>Net present value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lang="ru-RU" altLang="ru-RU" sz="1000" b="1" kern="0" dirty="0" smtClean="0">
                <a:solidFill>
                  <a:schemeClr val="tx2">
                    <a:lumMod val="50000"/>
                  </a:schemeClr>
                </a:solidFill>
                <a:latin typeface="Century Gothic" panose="020B0502020202020204" pitchFamily="34" charset="0"/>
              </a:rPr>
              <a:t>119 </a:t>
            </a:r>
            <a:r>
              <a:rPr lang="en-US" altLang="ru-RU" sz="1000" b="1" kern="0" dirty="0" err="1" smtClean="0">
                <a:solidFill>
                  <a:schemeClr val="tx2">
                    <a:lumMod val="50000"/>
                  </a:schemeClr>
                </a:solidFill>
                <a:latin typeface="Century Gothic" panose="020B0502020202020204" pitchFamily="34" charset="0"/>
              </a:rPr>
              <a:t>mln</a:t>
            </a:r>
            <a:r>
              <a:rPr lang="en-US" altLang="ru-RU" sz="1000" b="1" kern="0" dirty="0" smtClean="0">
                <a:solidFill>
                  <a:schemeClr val="tx2">
                    <a:lumMod val="50000"/>
                  </a:schemeClr>
                </a:solidFill>
                <a:latin typeface="Century Gothic" panose="020B0502020202020204" pitchFamily="34" charset="0"/>
              </a:rPr>
              <a:t> EUR</a:t>
            </a:r>
            <a:endPar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lvl="0" indent="0">
              <a:spcBef>
                <a:spcPts val="600"/>
              </a:spcBef>
              <a:buClr>
                <a:srgbClr val="080808"/>
              </a:buClr>
              <a:buNone/>
              <a:defRPr/>
            </a:pPr>
            <a:r>
              <a:rPr lang="en-US" altLang="ru-RU" sz="1000" kern="0" dirty="0" smtClean="0">
                <a:solidFill>
                  <a:srgbClr val="000000"/>
                </a:solidFill>
                <a:latin typeface="Century Gothic" panose="020B0502020202020204" pitchFamily="34" charset="0"/>
              </a:rPr>
              <a:t>Pay-back period</a:t>
            </a:r>
            <a:r>
              <a:rPr kumimoji="0" lang="ru-RU" altLang="ru-RU" sz="10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5 </a:t>
            </a:r>
            <a:r>
              <a:rPr lang="en-US" altLang="ru-RU" sz="1000" b="1" kern="0" dirty="0" smtClean="0">
                <a:solidFill>
                  <a:schemeClr val="tx2">
                    <a:lumMod val="50000"/>
                  </a:schemeClr>
                </a:solidFill>
                <a:latin typeface="Century Gothic" panose="020B0502020202020204" pitchFamily="34" charset="0"/>
              </a:rPr>
              <a:t>years</a:t>
            </a:r>
            <a:endParaRPr kumimoji="0" lang="ru-RU" altLang="ru-RU" sz="10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p:txBody>
      </p:sp>
      <p:pic>
        <p:nvPicPr>
          <p:cNvPr id="3"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29889" y="980728"/>
            <a:ext cx="3548766" cy="217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4903" y="6254801"/>
            <a:ext cx="9049097" cy="415498"/>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rgbClr val="C00000"/>
              </a:solidFill>
              <a:latin typeface="Century Gothic" panose="020B0502020202020204" pitchFamily="34" charset="0"/>
            </a:endParaRPr>
          </a:p>
        </p:txBody>
      </p:sp>
      <p:sp>
        <p:nvSpPr>
          <p:cNvPr id="9" name="Прямоугольник 8"/>
          <p:cNvSpPr/>
          <p:nvPr/>
        </p:nvSpPr>
        <p:spPr>
          <a:xfrm>
            <a:off x="579941" y="3161873"/>
            <a:ext cx="8422123" cy="246221"/>
          </a:xfrm>
          <a:prstGeom prst="rect">
            <a:avLst/>
          </a:prstGeom>
        </p:spPr>
        <p:txBody>
          <a:bodyPr wrap="square">
            <a:spAutoFit/>
          </a:bodyPr>
          <a:lstStyle/>
          <a:p>
            <a:pPr algn="just"/>
            <a:r>
              <a:rPr lang="en-US" sz="1000" b="1" dirty="0" smtClean="0">
                <a:latin typeface="Century Gothic" panose="020B0502020202020204" pitchFamily="34" charset="0"/>
              </a:rPr>
              <a:t>Bulk yield</a:t>
            </a:r>
            <a:r>
              <a:rPr lang="ru-RU" sz="1000" b="1" dirty="0" smtClean="0">
                <a:latin typeface="Century Gothic" panose="020B0502020202020204" pitchFamily="34" charset="0"/>
              </a:rPr>
              <a:t> </a:t>
            </a:r>
            <a:r>
              <a:rPr lang="ru-RU" sz="1000" b="1" dirty="0">
                <a:latin typeface="Century Gothic" panose="020B0502020202020204" pitchFamily="34" charset="0"/>
              </a:rPr>
              <a:t>– 994 </a:t>
            </a:r>
            <a:r>
              <a:rPr lang="en-US" sz="1000" b="1" dirty="0" err="1" smtClean="0">
                <a:solidFill>
                  <a:prstClr val="black"/>
                </a:solidFill>
                <a:latin typeface="Century Gothic" panose="020B0502020202020204" pitchFamily="34" charset="0"/>
              </a:rPr>
              <a:t>mln</a:t>
            </a:r>
            <a:r>
              <a:rPr lang="en-US" sz="1000" b="1" dirty="0" smtClean="0">
                <a:solidFill>
                  <a:prstClr val="black"/>
                </a:solidFill>
                <a:latin typeface="Century Gothic" panose="020B0502020202020204" pitchFamily="34" charset="0"/>
              </a:rPr>
              <a:t> m</a:t>
            </a:r>
            <a:r>
              <a:rPr lang="ru-RU" sz="1000" b="1" dirty="0" smtClean="0">
                <a:latin typeface="Century Gothic" panose="020B0502020202020204" pitchFamily="34" charset="0"/>
              </a:rPr>
              <a:t>3</a:t>
            </a:r>
            <a:r>
              <a:rPr lang="ru-RU" sz="1000" b="1" dirty="0">
                <a:latin typeface="Century Gothic" panose="020B0502020202020204" pitchFamily="34" charset="0"/>
              </a:rPr>
              <a:t>, </a:t>
            </a:r>
            <a:r>
              <a:rPr lang="en-US" altLang="ru-RU" sz="1000" b="1" dirty="0" smtClean="0">
                <a:latin typeface="Century Gothic" panose="020B0502020202020204" pitchFamily="34" charset="0"/>
              </a:rPr>
              <a:t>estimated periodic yield</a:t>
            </a:r>
            <a:r>
              <a:rPr lang="ru-RU" sz="1000" b="1" dirty="0" smtClean="0">
                <a:latin typeface="Century Gothic" panose="020B0502020202020204" pitchFamily="34" charset="0"/>
              </a:rPr>
              <a:t> 16</a:t>
            </a:r>
            <a:r>
              <a:rPr lang="en-US" sz="1000" b="1" dirty="0" smtClean="0">
                <a:latin typeface="Century Gothic" panose="020B0502020202020204" pitchFamily="34" charset="0"/>
              </a:rPr>
              <a:t>.</a:t>
            </a:r>
            <a:r>
              <a:rPr lang="ru-RU" sz="1000" b="1" dirty="0" smtClean="0">
                <a:latin typeface="Century Gothic" panose="020B0502020202020204" pitchFamily="34" charset="0"/>
              </a:rPr>
              <a:t>3 </a:t>
            </a:r>
            <a:r>
              <a:rPr lang="en-US" sz="1000" b="1" dirty="0" err="1" smtClean="0">
                <a:solidFill>
                  <a:prstClr val="black"/>
                </a:solidFill>
                <a:latin typeface="Century Gothic" panose="020B0502020202020204" pitchFamily="34" charset="0"/>
              </a:rPr>
              <a:t>mln</a:t>
            </a:r>
            <a:r>
              <a:rPr lang="en-US" sz="1000" b="1" dirty="0" smtClean="0">
                <a:solidFill>
                  <a:prstClr val="black"/>
                </a:solidFill>
                <a:latin typeface="Century Gothic" panose="020B0502020202020204" pitchFamily="34" charset="0"/>
              </a:rPr>
              <a:t> m</a:t>
            </a:r>
            <a:r>
              <a:rPr lang="ru-RU" sz="1000" b="1" dirty="0" smtClean="0">
                <a:latin typeface="Century Gothic" panose="020B0502020202020204" pitchFamily="34" charset="0"/>
              </a:rPr>
              <a:t>³</a:t>
            </a:r>
            <a:r>
              <a:rPr lang="ru-RU" sz="1000" b="1" dirty="0">
                <a:latin typeface="Century Gothic" panose="020B0502020202020204" pitchFamily="34" charset="0"/>
              </a:rPr>
              <a:t>, </a:t>
            </a:r>
            <a:r>
              <a:rPr lang="en-US" altLang="ru-RU" sz="1000" b="1" dirty="0" smtClean="0">
                <a:latin typeface="Century Gothic" panose="020B0502020202020204" pitchFamily="34" charset="0"/>
              </a:rPr>
              <a:t>including soft wood</a:t>
            </a:r>
            <a:r>
              <a:rPr lang="ru-RU" sz="1000" b="1" dirty="0" smtClean="0">
                <a:latin typeface="Century Gothic" panose="020B0502020202020204" pitchFamily="34" charset="0"/>
              </a:rPr>
              <a:t> </a:t>
            </a:r>
            <a:r>
              <a:rPr lang="ru-RU" sz="1000" b="1" dirty="0">
                <a:latin typeface="Century Gothic" panose="020B0502020202020204" pitchFamily="34" charset="0"/>
              </a:rPr>
              <a:t>– </a:t>
            </a:r>
            <a:r>
              <a:rPr lang="ru-RU" sz="1000" b="1" dirty="0" smtClean="0">
                <a:latin typeface="Century Gothic" panose="020B0502020202020204" pitchFamily="34" charset="0"/>
              </a:rPr>
              <a:t>3</a:t>
            </a:r>
            <a:r>
              <a:rPr lang="en-US" sz="1000" b="1" dirty="0" smtClean="0">
                <a:latin typeface="Century Gothic" panose="020B0502020202020204" pitchFamily="34" charset="0"/>
              </a:rPr>
              <a:t>.</a:t>
            </a:r>
            <a:r>
              <a:rPr lang="ru-RU" sz="1000" b="1" dirty="0" smtClean="0">
                <a:latin typeface="Century Gothic" panose="020B0502020202020204" pitchFamily="34" charset="0"/>
              </a:rPr>
              <a:t>2 </a:t>
            </a:r>
            <a:r>
              <a:rPr lang="en-US" sz="1000" b="1" dirty="0" err="1" smtClean="0">
                <a:solidFill>
                  <a:prstClr val="black"/>
                </a:solidFill>
                <a:latin typeface="Century Gothic" panose="020B0502020202020204" pitchFamily="34" charset="0"/>
              </a:rPr>
              <a:t>mln</a:t>
            </a:r>
            <a:r>
              <a:rPr lang="en-US" sz="1000" b="1" dirty="0" smtClean="0">
                <a:solidFill>
                  <a:prstClr val="black"/>
                </a:solidFill>
                <a:latin typeface="Century Gothic" panose="020B0502020202020204" pitchFamily="34" charset="0"/>
              </a:rPr>
              <a:t> m</a:t>
            </a:r>
            <a:r>
              <a:rPr lang="ru-RU" sz="1000" b="1" dirty="0" smtClean="0">
                <a:latin typeface="Century Gothic" panose="020B0502020202020204" pitchFamily="34" charset="0"/>
              </a:rPr>
              <a:t>³</a:t>
            </a:r>
            <a:r>
              <a:rPr lang="ru-RU" sz="1000" b="1" dirty="0">
                <a:latin typeface="Century Gothic" panose="020B0502020202020204" pitchFamily="34" charset="0"/>
              </a:rPr>
              <a:t>.</a:t>
            </a:r>
          </a:p>
        </p:txBody>
      </p:sp>
    </p:spTree>
    <p:extLst>
      <p:ext uri="{BB962C8B-B14F-4D97-AF65-F5344CB8AC3E}">
        <p14:creationId xmlns:p14="http://schemas.microsoft.com/office/powerpoint/2010/main" val="3717353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138077"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7388" y="4620836"/>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8" name="Прямоугольник 7"/>
          <p:cNvSpPr/>
          <p:nvPr/>
        </p:nvSpPr>
        <p:spPr>
          <a:xfrm>
            <a:off x="32698" y="283294"/>
            <a:ext cx="9129120" cy="430887"/>
          </a:xfrm>
          <a:prstGeom prst="rect">
            <a:avLst/>
          </a:prstGeom>
        </p:spPr>
        <p:txBody>
          <a:bodyPr wrap="square">
            <a:spAutoFit/>
          </a:bodyPr>
          <a:lstStyle/>
          <a:p>
            <a:r>
              <a:rPr lang="en-US" sz="2200" b="1" dirty="0" smtClean="0">
                <a:latin typeface="Century Gothic" panose="020B0502020202020204" pitchFamily="34" charset="0"/>
              </a:rPr>
              <a:t>Ceramic brick plant investment</a:t>
            </a:r>
            <a:r>
              <a:rPr lang="ru-RU" sz="2200" b="1" dirty="0" smtClean="0">
                <a:solidFill>
                  <a:schemeClr val="tx2">
                    <a:lumMod val="50000"/>
                  </a:schemeClr>
                </a:solidFill>
                <a:latin typeface="Century Gothic" panose="020B0502020202020204" pitchFamily="34" charset="0"/>
              </a:rPr>
              <a:t>*</a:t>
            </a:r>
            <a:endParaRPr lang="ru-RU" sz="2200" b="1" dirty="0">
              <a:latin typeface="Century Gothic" panose="020B0502020202020204" pitchFamily="34" charset="0"/>
            </a:endParaRPr>
          </a:p>
        </p:txBody>
      </p:sp>
      <p:sp>
        <p:nvSpPr>
          <p:cNvPr id="14" name="Прямоугольник 13"/>
          <p:cNvSpPr/>
          <p:nvPr/>
        </p:nvSpPr>
        <p:spPr>
          <a:xfrm>
            <a:off x="827584" y="846488"/>
            <a:ext cx="4789373" cy="2181366"/>
          </a:xfrm>
          <a:prstGeom prst="rect">
            <a:avLst/>
          </a:prstGeom>
        </p:spPr>
        <p:txBody>
          <a:bodyPr wrap="square">
            <a:spAutoFit/>
          </a:bodyPr>
          <a:lstStyle/>
          <a:p>
            <a:pPr marL="171450" indent="-171450" algn="just">
              <a:lnSpc>
                <a:spcPct val="150000"/>
              </a:lnSpc>
              <a:buFont typeface="Wingdings" panose="05000000000000000000" pitchFamily="2" charset="2"/>
              <a:buChar char="§"/>
            </a:pPr>
            <a:endParaRPr lang="ru-RU" sz="1000" dirty="0" smtClean="0"/>
          </a:p>
          <a:p>
            <a:pPr marL="171450" indent="-171450" algn="just">
              <a:lnSpc>
                <a:spcPct val="150000"/>
              </a:lnSpc>
              <a:buFont typeface="Wingdings" panose="05000000000000000000" pitchFamily="2" charset="2"/>
              <a:buChar char="§"/>
            </a:pPr>
            <a:r>
              <a:rPr lang="en-US" sz="1000" dirty="0" smtClean="0">
                <a:latin typeface="Century Gothic" panose="020B0502020202020204" pitchFamily="34" charset="0"/>
              </a:rPr>
              <a:t>Ceramic brick consumption in the Tyumen Region was </a:t>
            </a:r>
            <a:r>
              <a:rPr lang="ru-RU" sz="1000" dirty="0" smtClean="0">
                <a:latin typeface="Century Gothic" panose="020B0502020202020204" pitchFamily="34" charset="0"/>
              </a:rPr>
              <a:t> 330 </a:t>
            </a:r>
            <a:r>
              <a:rPr lang="en-US" sz="1000" dirty="0" err="1" smtClean="0">
                <a:latin typeface="Century Gothic" panose="020B0502020202020204" pitchFamily="34" charset="0"/>
              </a:rPr>
              <a:t>mln</a:t>
            </a:r>
            <a:r>
              <a:rPr lang="en-US" sz="1000" dirty="0" smtClean="0">
                <a:latin typeface="Century Gothic" panose="020B0502020202020204" pitchFamily="34" charset="0"/>
              </a:rPr>
              <a:t> </a:t>
            </a:r>
            <a:r>
              <a:rPr lang="en-US" sz="1000" dirty="0" err="1" smtClean="0">
                <a:latin typeface="Century Gothic" panose="020B0502020202020204" pitchFamily="34" charset="0"/>
              </a:rPr>
              <a:t>pcs</a:t>
            </a:r>
            <a:r>
              <a:rPr lang="en-US" sz="1000" dirty="0" smtClean="0">
                <a:latin typeface="Century Gothic" panose="020B0502020202020204" pitchFamily="34" charset="0"/>
              </a:rPr>
              <a:t> in 2013</a:t>
            </a:r>
            <a:r>
              <a:rPr lang="ru-RU" sz="1000" dirty="0" smtClean="0">
                <a:latin typeface="Century Gothic" panose="020B0502020202020204" pitchFamily="34" charset="0"/>
              </a:rPr>
              <a:t>. </a:t>
            </a:r>
            <a:r>
              <a:rPr lang="en-US" sz="1000" dirty="0" smtClean="0">
                <a:latin typeface="Century Gothic" panose="020B0502020202020204" pitchFamily="34" charset="0"/>
              </a:rPr>
              <a:t>Import rate from other region was </a:t>
            </a:r>
            <a:r>
              <a:rPr lang="ru-RU" sz="1000" dirty="0" smtClean="0">
                <a:latin typeface="Century Gothic" panose="020B0502020202020204" pitchFamily="34" charset="0"/>
              </a:rPr>
              <a:t>235 </a:t>
            </a:r>
            <a:r>
              <a:rPr lang="en-US" sz="1000" dirty="0" err="1" smtClean="0">
                <a:latin typeface="Century Gothic" panose="020B0502020202020204" pitchFamily="34" charset="0"/>
              </a:rPr>
              <a:t>mln</a:t>
            </a:r>
            <a:r>
              <a:rPr lang="en-US" sz="1000" dirty="0" smtClean="0">
                <a:latin typeface="Century Gothic" panose="020B0502020202020204" pitchFamily="34" charset="0"/>
              </a:rPr>
              <a:t> </a:t>
            </a:r>
            <a:r>
              <a:rPr lang="en-US" sz="1000" dirty="0" err="1" smtClean="0">
                <a:latin typeface="Century Gothic" panose="020B0502020202020204" pitchFamily="34" charset="0"/>
              </a:rPr>
              <a:t>pcs</a:t>
            </a:r>
            <a:r>
              <a:rPr lang="en-US" sz="1000" dirty="0" smtClean="0">
                <a:latin typeface="Century Gothic" panose="020B0502020202020204" pitchFamily="34" charset="0"/>
              </a:rPr>
              <a:t>. So the regional production proved to be deficient</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lnSpc>
                <a:spcPct val="150000"/>
              </a:lnSpc>
              <a:buFont typeface="Wingdings" panose="05000000000000000000" pitchFamily="2" charset="2"/>
              <a:buChar char="§"/>
            </a:pPr>
            <a:r>
              <a:rPr lang="en-US" sz="1000" dirty="0" smtClean="0">
                <a:latin typeface="Century Gothic" panose="020B0502020202020204" pitchFamily="34" charset="0"/>
              </a:rPr>
              <a:t>The Region has more than</a:t>
            </a:r>
            <a:r>
              <a:rPr lang="ru-RU" sz="1000" dirty="0" smtClean="0">
                <a:latin typeface="Century Gothic" panose="020B0502020202020204" pitchFamily="34" charset="0"/>
              </a:rPr>
              <a:t> </a:t>
            </a:r>
            <a:r>
              <a:rPr lang="ru-RU" sz="1000" dirty="0">
                <a:latin typeface="Century Gothic" panose="020B0502020202020204" pitchFamily="34" charset="0"/>
              </a:rPr>
              <a:t>300 </a:t>
            </a:r>
            <a:r>
              <a:rPr lang="en-US" sz="1000" dirty="0" smtClean="0">
                <a:latin typeface="Century Gothic" panose="020B0502020202020204" pitchFamily="34" charset="0"/>
              </a:rPr>
              <a:t>building material fields </a:t>
            </a:r>
            <a:r>
              <a:rPr lang="ru-RU" sz="1000" dirty="0" smtClean="0">
                <a:latin typeface="Century Gothic" panose="020B0502020202020204" pitchFamily="34" charset="0"/>
              </a:rPr>
              <a:t>(</a:t>
            </a:r>
            <a:r>
              <a:rPr lang="en-US" sz="1000" dirty="0" smtClean="0">
                <a:latin typeface="Century Gothic" panose="020B0502020202020204" pitchFamily="34" charset="0"/>
              </a:rPr>
              <a:t>sands</a:t>
            </a:r>
            <a:r>
              <a:rPr lang="ru-RU" sz="1000" dirty="0" smtClean="0">
                <a:latin typeface="Century Gothic" panose="020B0502020202020204" pitchFamily="34" charset="0"/>
              </a:rPr>
              <a:t>, </a:t>
            </a:r>
            <a:r>
              <a:rPr lang="en-US" sz="1000" dirty="0" smtClean="0">
                <a:latin typeface="Century Gothic" panose="020B0502020202020204" pitchFamily="34" charset="0"/>
              </a:rPr>
              <a:t>glue</a:t>
            </a:r>
            <a:r>
              <a:rPr lang="ru-RU" sz="1000" dirty="0" smtClean="0">
                <a:latin typeface="Century Gothic" panose="020B0502020202020204" pitchFamily="34" charset="0"/>
              </a:rPr>
              <a:t>), </a:t>
            </a:r>
            <a:r>
              <a:rPr lang="en-US" sz="1000" dirty="0" smtClean="0">
                <a:latin typeface="Century Gothic" panose="020B0502020202020204" pitchFamily="34" charset="0"/>
              </a:rPr>
              <a:t>the estimated resources are over </a:t>
            </a:r>
            <a:r>
              <a:rPr lang="ru-RU" sz="1000" dirty="0" smtClean="0">
                <a:latin typeface="Century Gothic" panose="020B0502020202020204" pitchFamily="34" charset="0"/>
              </a:rPr>
              <a:t>1100 </a:t>
            </a:r>
            <a:r>
              <a:rPr lang="en-US" sz="1000" dirty="0" err="1" smtClean="0">
                <a:latin typeface="Century Gothic" panose="020B0502020202020204" pitchFamily="34" charset="0"/>
              </a:rPr>
              <a:t>mln</a:t>
            </a:r>
            <a:r>
              <a:rPr lang="en-US" sz="1000" dirty="0" smtClean="0">
                <a:latin typeface="Century Gothic" panose="020B0502020202020204" pitchFamily="34" charset="0"/>
              </a:rPr>
              <a:t> m</a:t>
            </a:r>
            <a:r>
              <a:rPr lang="ru-RU" sz="1000" dirty="0" smtClean="0">
                <a:latin typeface="Century Gothic" panose="020B0502020202020204" pitchFamily="34" charset="0"/>
              </a:rPr>
              <a:t>³</a:t>
            </a:r>
            <a:r>
              <a:rPr lang="ru-RU" sz="1000" dirty="0">
                <a:latin typeface="Century Gothic" panose="020B0502020202020204" pitchFamily="34" charset="0"/>
              </a:rPr>
              <a:t>.</a:t>
            </a:r>
          </a:p>
          <a:p>
            <a:pPr marL="171450" indent="-171450" algn="just">
              <a:lnSpc>
                <a:spcPct val="150000"/>
              </a:lnSpc>
              <a:buFont typeface="Wingdings" panose="05000000000000000000" pitchFamily="2" charset="2"/>
              <a:buChar char="§"/>
            </a:pPr>
            <a:r>
              <a:rPr lang="ru-RU" sz="1000" dirty="0" smtClean="0">
                <a:latin typeface="Century Gothic" panose="020B0502020202020204" pitchFamily="34" charset="0"/>
              </a:rPr>
              <a:t> </a:t>
            </a:r>
            <a:r>
              <a:rPr lang="en-US" sz="1000" dirty="0" smtClean="0">
                <a:latin typeface="Century Gothic" panose="020B0502020202020204" pitchFamily="34" charset="0"/>
              </a:rPr>
              <a:t>Regional sales market and local resources for ceramic brick production are present</a:t>
            </a:r>
            <a:r>
              <a:rPr lang="ru-RU" sz="1000" dirty="0" smtClean="0">
                <a:latin typeface="Century Gothic" panose="020B0502020202020204" pitchFamily="34" charset="0"/>
              </a:rPr>
              <a:t>.</a:t>
            </a:r>
            <a:endParaRPr lang="ru-RU" sz="1000" dirty="0">
              <a:latin typeface="Century Gothic" panose="020B0502020202020204" pitchFamily="34" charset="0"/>
            </a:endParaRPr>
          </a:p>
          <a:p>
            <a:pPr algn="just">
              <a:lnSpc>
                <a:spcPct val="150000"/>
              </a:lnSpc>
            </a:pPr>
            <a:endParaRPr lang="ru-RU" sz="1050" dirty="0"/>
          </a:p>
        </p:txBody>
      </p:sp>
      <p:graphicFrame>
        <p:nvGraphicFramePr>
          <p:cNvPr id="13" name="Объект 12"/>
          <p:cNvGraphicFramePr>
            <a:graphicFrameLocks noChangeAspect="1"/>
          </p:cNvGraphicFramePr>
          <p:nvPr>
            <p:extLst>
              <p:ext uri="{D42A27DB-BD31-4B8C-83A1-F6EECF244321}">
                <p14:modId xmlns:p14="http://schemas.microsoft.com/office/powerpoint/2010/main" val="1585709853"/>
              </p:ext>
            </p:extLst>
          </p:nvPr>
        </p:nvGraphicFramePr>
        <p:xfrm>
          <a:off x="5575300" y="1117600"/>
          <a:ext cx="3335338" cy="1839913"/>
        </p:xfrm>
        <a:graphic>
          <a:graphicData uri="http://schemas.openxmlformats.org/presentationml/2006/ole">
            <mc:AlternateContent xmlns:mc="http://schemas.openxmlformats.org/markup-compatibility/2006">
              <mc:Choice xmlns:v="urn:schemas-microsoft-com:vml" Requires="v">
                <p:oleObj spid="_x0000_s17416" name="Worksheet" r:id="rId3" imgW="7581967" imgH="3991043" progId="Excel.Sheet.8">
                  <p:embed/>
                </p:oleObj>
              </mc:Choice>
              <mc:Fallback>
                <p:oleObj name="Worksheet" r:id="rId3" imgW="7581967" imgH="399104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1117600"/>
                        <a:ext cx="3335338" cy="183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Объект 2"/>
          <p:cNvSpPr txBox="1">
            <a:spLocks/>
          </p:cNvSpPr>
          <p:nvPr/>
        </p:nvSpPr>
        <p:spPr bwMode="auto">
          <a:xfrm>
            <a:off x="1043608" y="379230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None/>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pPr>
            <a:r>
              <a:rPr lang="ru-RU" sz="1100" dirty="0" smtClean="0">
                <a:latin typeface="Century Gothic" panose="020B0502020202020204" pitchFamily="34" charset="0"/>
              </a:rPr>
              <a:t>60 </a:t>
            </a:r>
            <a:r>
              <a:rPr lang="en-US" sz="1100" dirty="0" err="1" smtClean="0">
                <a:latin typeface="Century Gothic" panose="020B0502020202020204" pitchFamily="34" charset="0"/>
              </a:rPr>
              <a:t>mln</a:t>
            </a:r>
            <a:r>
              <a:rPr lang="en-US" sz="1100" dirty="0" smtClean="0">
                <a:latin typeface="Century Gothic" panose="020B0502020202020204" pitchFamily="34" charset="0"/>
              </a:rPr>
              <a:t> per year</a:t>
            </a:r>
            <a:endParaRPr lang="ru-RU" altLang="ru-RU" sz="1100" kern="0" dirty="0" smtClean="0">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5-10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lvl="0">
              <a:spcBef>
                <a:spcPts val="600"/>
              </a:spcBef>
              <a:buClr>
                <a:srgbClr val="080808"/>
              </a:buClr>
              <a:defRPr/>
            </a:pPr>
            <a:r>
              <a:rPr lang="ru-RU" altLang="ru-RU" sz="1100" kern="0" dirty="0" smtClean="0">
                <a:solidFill>
                  <a:srgbClr val="000000"/>
                </a:solidFill>
                <a:latin typeface="Century Gothic" panose="020B0502020202020204" pitchFamily="34" charset="0"/>
              </a:rPr>
              <a:t>250-300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7" name="Объект 2"/>
          <p:cNvSpPr txBox="1">
            <a:spLocks/>
          </p:cNvSpPr>
          <p:nvPr/>
        </p:nvSpPr>
        <p:spPr bwMode="auto">
          <a:xfrm>
            <a:off x="5056016" y="3501008"/>
            <a:ext cx="407310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Arial"/>
              <a:ea typeface="+mn-ea"/>
              <a:cs typeface="+mn-cs"/>
            </a:endParaRPr>
          </a:p>
          <a:p>
            <a:pPr marL="0" indent="0">
              <a:spcBef>
                <a:spcPts val="600"/>
              </a:spcBef>
              <a:buClr>
                <a:srgbClr val="080808"/>
              </a:buClr>
              <a:buNone/>
              <a:defRPr/>
            </a:pPr>
            <a:r>
              <a:rPr lang="en-US" altLang="ru-RU" sz="1100" b="1" kern="0" dirty="0" smtClean="0">
                <a:solidFill>
                  <a:srgbClr val="000000"/>
                </a:solidFill>
                <a:latin typeface="Century Gothic" panose="020B0502020202020204" pitchFamily="34" charset="0"/>
              </a:rPr>
              <a:t>Anticipated investment volume</a:t>
            </a:r>
            <a:endParaRPr kumimoji="0" lang="ru-RU" altLang="ru-RU" sz="1100" b="1" i="0" u="none" strike="noStrike" kern="0" cap="none" spc="0" normalizeH="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100" b="1" kern="0" dirty="0" smtClean="0">
                <a:solidFill>
                  <a:srgbClr val="000000"/>
                </a:solidFill>
                <a:latin typeface="Century Gothic" panose="020B0502020202020204" pitchFamily="34" charset="0"/>
              </a:rPr>
              <a:t>from</a:t>
            </a:r>
            <a:r>
              <a:rPr lang="ru-RU" altLang="ru-RU" sz="1100" b="1" kern="0" dirty="0" smtClean="0">
                <a:solidFill>
                  <a:srgbClr val="000000"/>
                </a:solidFill>
                <a:latin typeface="Century Gothic" panose="020B0502020202020204" pitchFamily="34" charset="0"/>
              </a:rPr>
              <a:t> </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1</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2</a:t>
            </a:r>
            <a:r>
              <a:rPr kumimoji="0" lang="en-US" altLang="ru-RU" sz="1100" b="0"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 to</a:t>
            </a:r>
            <a:r>
              <a:rPr kumimoji="0" lang="ru-RU" altLang="ru-RU" sz="1100" b="1" i="0" u="none" strike="noStrike" kern="0" cap="none" spc="0" normalizeH="0" baseline="0" noProof="0" dirty="0" smtClean="0">
                <a:ln>
                  <a:noFill/>
                </a:ln>
                <a:effectLst/>
                <a:uLnTx/>
                <a:uFillTx/>
                <a:latin typeface="Century Gothic" panose="020B0502020202020204" pitchFamily="34" charset="0"/>
              </a:rPr>
              <a:t> 1</a:t>
            </a:r>
            <a:r>
              <a:rPr kumimoji="0" lang="en-US" altLang="ru-RU" sz="1100" b="1" i="0" u="none" strike="noStrike" kern="0" cap="none" spc="0" normalizeH="0" baseline="0" noProof="0" dirty="0" smtClean="0">
                <a:ln>
                  <a:noFill/>
                </a:ln>
                <a:effectLst/>
                <a:uLnTx/>
                <a:uFillTx/>
                <a:latin typeface="Century Gothic" panose="020B0502020202020204" pitchFamily="34" charset="0"/>
              </a:rPr>
              <a:t>.</a:t>
            </a:r>
            <a:r>
              <a:rPr kumimoji="0" lang="ru-RU" altLang="ru-RU" sz="1100" b="1" i="0" u="none" strike="noStrike" kern="0" cap="none" spc="0" normalizeH="0" baseline="0" noProof="0" dirty="0" smtClean="0">
                <a:ln>
                  <a:noFill/>
                </a:ln>
                <a:effectLst/>
                <a:uLnTx/>
                <a:uFillTx/>
                <a:latin typeface="Century Gothic" panose="020B0502020202020204" pitchFamily="34" charset="0"/>
              </a:rPr>
              <a:t>6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Performance indicators</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20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250 - 300</a:t>
            </a:r>
            <a:r>
              <a:rPr kumimoji="0" lang="ru-RU" altLang="ru-RU" sz="1100" b="1"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mln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6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p:txBody>
      </p:sp>
      <p:sp>
        <p:nvSpPr>
          <p:cNvPr id="11" name="TextBox 10"/>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944620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138077"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7388" y="4620836"/>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3204947122"/>
              </p:ext>
            </p:extLst>
          </p:nvPr>
        </p:nvGraphicFramePr>
        <p:xfrm>
          <a:off x="5701158" y="1231900"/>
          <a:ext cx="3335338" cy="1839913"/>
        </p:xfrm>
        <a:graphic>
          <a:graphicData uri="http://schemas.openxmlformats.org/presentationml/2006/ole">
            <mc:AlternateContent xmlns:mc="http://schemas.openxmlformats.org/markup-compatibility/2006">
              <mc:Choice xmlns:v="urn:schemas-microsoft-com:vml" Requires="v">
                <p:oleObj spid="_x0000_s18440" name="Worksheet" r:id="rId3" imgW="7581967" imgH="3991043" progId="Excel.Sheet.8">
                  <p:embed/>
                </p:oleObj>
              </mc:Choice>
              <mc:Fallback>
                <p:oleObj name="Worksheet" r:id="rId3" imgW="7581967" imgH="399104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158" y="1231900"/>
                        <a:ext cx="3335338" cy="183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p:nvSpPr>
        <p:spPr>
          <a:xfrm>
            <a:off x="219170" y="332656"/>
            <a:ext cx="8704198" cy="430887"/>
          </a:xfrm>
          <a:prstGeom prst="rect">
            <a:avLst/>
          </a:prstGeom>
        </p:spPr>
        <p:txBody>
          <a:bodyPr wrap="square">
            <a:spAutoFit/>
          </a:bodyPr>
          <a:lstStyle/>
          <a:p>
            <a:pPr algn="ctr" defTabSz="955675"/>
            <a:r>
              <a:rPr lang="en-US" sz="2200" b="1" dirty="0" smtClean="0">
                <a:latin typeface="Century Gothic" panose="020B0502020202020204" pitchFamily="34" charset="0"/>
              </a:rPr>
              <a:t>Plate glass plant investment</a:t>
            </a:r>
            <a:r>
              <a:rPr lang="ru-RU" sz="2200" b="1" dirty="0" smtClean="0">
                <a:solidFill>
                  <a:schemeClr val="tx2">
                    <a:lumMod val="50000"/>
                  </a:schemeClr>
                </a:solidFill>
                <a:latin typeface="Century Gothic" panose="020B0502020202020204" pitchFamily="34" charset="0"/>
              </a:rPr>
              <a:t>*</a:t>
            </a:r>
            <a:endParaRPr lang="ru-RU" sz="2200" b="1" dirty="0" smtClean="0">
              <a:latin typeface="Century Gothic" panose="020B0502020202020204" pitchFamily="34" charset="0"/>
            </a:endParaRPr>
          </a:p>
        </p:txBody>
      </p:sp>
      <p:sp>
        <p:nvSpPr>
          <p:cNvPr id="15" name="Прямоугольник 14"/>
          <p:cNvSpPr/>
          <p:nvPr/>
        </p:nvSpPr>
        <p:spPr>
          <a:xfrm>
            <a:off x="899592" y="1059333"/>
            <a:ext cx="4789373" cy="1788951"/>
          </a:xfrm>
          <a:prstGeom prst="rect">
            <a:avLst/>
          </a:prstGeom>
        </p:spPr>
        <p:txBody>
          <a:bodyPr wrap="square">
            <a:spAutoFit/>
          </a:bodyPr>
          <a:lstStyle/>
          <a:p>
            <a:pPr marL="171450" indent="-171450" algn="just">
              <a:lnSpc>
                <a:spcPct val="150000"/>
              </a:lnSpc>
              <a:buFont typeface="Wingdings" panose="05000000000000000000" pitchFamily="2" charset="2"/>
              <a:buChar char="§"/>
            </a:pPr>
            <a:endParaRPr lang="ru-RU" sz="1000" dirty="0" smtClean="0"/>
          </a:p>
          <a:p>
            <a:pPr algn="just">
              <a:lnSpc>
                <a:spcPct val="150000"/>
              </a:lnSpc>
            </a:pPr>
            <a:r>
              <a:rPr lang="ru-RU" sz="1100" dirty="0" smtClean="0">
                <a:latin typeface="Century Gothic" panose="020B0502020202020204" pitchFamily="34" charset="0"/>
              </a:rPr>
              <a:t>- </a:t>
            </a:r>
            <a:r>
              <a:rPr lang="en-US" sz="1100" dirty="0" smtClean="0">
                <a:latin typeface="Century Gothic" panose="020B0502020202020204" pitchFamily="34" charset="0"/>
              </a:rPr>
              <a:t>Due to the high regional building rate, </a:t>
            </a:r>
            <a:r>
              <a:rPr lang="en-US" sz="1050" dirty="0" smtClean="0">
                <a:latin typeface="Century Gothic" panose="020B0502020202020204" pitchFamily="34" charset="0"/>
              </a:rPr>
              <a:t>plate glass consumption is about </a:t>
            </a:r>
            <a:r>
              <a:rPr lang="ru-RU" sz="1050" dirty="0" smtClean="0">
                <a:latin typeface="Century Gothic" panose="020B0502020202020204" pitchFamily="34" charset="0"/>
              </a:rPr>
              <a:t>2 </a:t>
            </a:r>
            <a:r>
              <a:rPr lang="en-US" sz="1050" dirty="0" err="1" smtClean="0">
                <a:latin typeface="Century Gothic" panose="020B0502020202020204" pitchFamily="34" charset="0"/>
              </a:rPr>
              <a:t>mln</a:t>
            </a:r>
            <a:r>
              <a:rPr lang="en-US" sz="1050" dirty="0" smtClean="0">
                <a:latin typeface="Century Gothic" panose="020B0502020202020204" pitchFamily="34" charset="0"/>
              </a:rPr>
              <a:t> m</a:t>
            </a:r>
            <a:r>
              <a:rPr lang="ru-RU" sz="1050" dirty="0" smtClean="0">
                <a:latin typeface="Century Gothic" panose="020B0502020202020204" pitchFamily="34" charset="0"/>
              </a:rPr>
              <a:t>2 </a:t>
            </a:r>
            <a:r>
              <a:rPr lang="en-US" sz="1050" dirty="0" smtClean="0">
                <a:latin typeface="Century Gothic" panose="020B0502020202020204" pitchFamily="34" charset="0"/>
              </a:rPr>
              <a:t>per year</a:t>
            </a:r>
            <a:r>
              <a:rPr lang="ru-RU" sz="1050" dirty="0" smtClean="0">
                <a:latin typeface="Century Gothic" panose="020B0502020202020204" pitchFamily="34" charset="0"/>
              </a:rPr>
              <a:t>. </a:t>
            </a:r>
            <a:r>
              <a:rPr lang="en-US" sz="1050" dirty="0" smtClean="0">
                <a:latin typeface="Century Gothic" panose="020B0502020202020204" pitchFamily="34" charset="0"/>
              </a:rPr>
              <a:t>The total plate glass consumption in the Ural Federal District is about</a:t>
            </a:r>
            <a:r>
              <a:rPr lang="ru-RU" sz="1050" dirty="0" smtClean="0">
                <a:latin typeface="Century Gothic" panose="020B0502020202020204" pitchFamily="34" charset="0"/>
              </a:rPr>
              <a:t> 15 </a:t>
            </a:r>
            <a:r>
              <a:rPr lang="en-US" sz="1050" dirty="0" err="1" smtClean="0">
                <a:latin typeface="Century Gothic" panose="020B0502020202020204" pitchFamily="34" charset="0"/>
              </a:rPr>
              <a:t>mln</a:t>
            </a:r>
            <a:r>
              <a:rPr lang="en-US" sz="1050" dirty="0" smtClean="0">
                <a:latin typeface="Century Gothic" panose="020B0502020202020204" pitchFamily="34" charset="0"/>
              </a:rPr>
              <a:t> m</a:t>
            </a:r>
            <a:r>
              <a:rPr lang="ru-RU" sz="1050" dirty="0" smtClean="0">
                <a:latin typeface="Century Gothic" panose="020B0502020202020204" pitchFamily="34" charset="0"/>
              </a:rPr>
              <a:t>2 </a:t>
            </a:r>
            <a:r>
              <a:rPr lang="en-US" sz="1050" dirty="0" smtClean="0">
                <a:latin typeface="Century Gothic" panose="020B0502020202020204" pitchFamily="34" charset="0"/>
              </a:rPr>
              <a:t>per year</a:t>
            </a:r>
            <a:r>
              <a:rPr lang="ru-RU" sz="1050" dirty="0" smtClean="0">
                <a:latin typeface="Century Gothic" panose="020B0502020202020204" pitchFamily="34" charset="0"/>
              </a:rPr>
              <a:t>.</a:t>
            </a:r>
          </a:p>
          <a:p>
            <a:pPr algn="just">
              <a:lnSpc>
                <a:spcPct val="150000"/>
              </a:lnSpc>
            </a:pPr>
            <a:r>
              <a:rPr lang="ru-RU" sz="1050" dirty="0" smtClean="0">
                <a:latin typeface="Century Gothic" panose="020B0502020202020204" pitchFamily="34" charset="0"/>
              </a:rPr>
              <a:t>- </a:t>
            </a:r>
            <a:r>
              <a:rPr lang="en-US" sz="1050" dirty="0" smtClean="0">
                <a:latin typeface="Century Gothic" panose="020B0502020202020204" pitchFamily="34" charset="0"/>
              </a:rPr>
              <a:t>The Region has rich resources of glass sands, preliminary estimations are</a:t>
            </a:r>
            <a:r>
              <a:rPr lang="ru-RU" sz="1050" dirty="0" smtClean="0">
                <a:latin typeface="Century Gothic" panose="020B0502020202020204" pitchFamily="34" charset="0"/>
              </a:rPr>
              <a:t> 10 </a:t>
            </a:r>
            <a:r>
              <a:rPr lang="en-US" sz="1050" dirty="0" err="1" smtClean="0">
                <a:latin typeface="Century Gothic" panose="020B0502020202020204" pitchFamily="34" charset="0"/>
              </a:rPr>
              <a:t>mln</a:t>
            </a:r>
            <a:r>
              <a:rPr lang="en-US" sz="1050" dirty="0" smtClean="0">
                <a:latin typeface="Century Gothic" panose="020B0502020202020204" pitchFamily="34" charset="0"/>
              </a:rPr>
              <a:t> m</a:t>
            </a:r>
            <a:r>
              <a:rPr lang="ru-RU" sz="1050" dirty="0" smtClean="0">
                <a:latin typeface="Century Gothic" panose="020B0502020202020204" pitchFamily="34" charset="0"/>
              </a:rPr>
              <a:t>3.</a:t>
            </a:r>
          </a:p>
          <a:p>
            <a:pPr algn="just">
              <a:lnSpc>
                <a:spcPct val="150000"/>
              </a:lnSpc>
            </a:pPr>
            <a:r>
              <a:rPr lang="ru-RU" sz="1050" dirty="0" smtClean="0"/>
              <a:t>     </a:t>
            </a:r>
            <a:endParaRPr lang="ru-RU" sz="1050" dirty="0"/>
          </a:p>
        </p:txBody>
      </p:sp>
      <p:sp>
        <p:nvSpPr>
          <p:cNvPr id="18" name="Объект 2"/>
          <p:cNvSpPr txBox="1">
            <a:spLocks/>
          </p:cNvSpPr>
          <p:nvPr/>
        </p:nvSpPr>
        <p:spPr bwMode="auto">
          <a:xfrm>
            <a:off x="1230015" y="367991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None/>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pPr>
            <a:r>
              <a:rPr lang="ru-RU" sz="1100" dirty="0" smtClean="0">
                <a:latin typeface="Century Gothic" panose="020B0502020202020204" pitchFamily="34" charset="0"/>
              </a:rPr>
              <a:t>10  </a:t>
            </a:r>
            <a:r>
              <a:rPr lang="en-US" sz="1100" dirty="0" err="1" smtClean="0">
                <a:latin typeface="Century Gothic" panose="020B0502020202020204" pitchFamily="34" charset="0"/>
              </a:rPr>
              <a:t>mln</a:t>
            </a:r>
            <a:r>
              <a:rPr lang="en-US" sz="1100" dirty="0" smtClean="0">
                <a:latin typeface="Century Gothic" panose="020B0502020202020204" pitchFamily="34" charset="0"/>
              </a:rPr>
              <a:t> m</a:t>
            </a:r>
            <a:r>
              <a:rPr lang="ru-RU" sz="1100" dirty="0" smtClean="0">
                <a:latin typeface="Century Gothic" panose="020B0502020202020204" pitchFamily="34" charset="0"/>
              </a:rPr>
              <a:t>2 </a:t>
            </a:r>
            <a:r>
              <a:rPr lang="en-US" sz="1100" dirty="0" smtClean="0">
                <a:latin typeface="Century Gothic" panose="020B0502020202020204" pitchFamily="34" charset="0"/>
              </a:rPr>
              <a:t>per year</a:t>
            </a:r>
            <a:endParaRPr lang="ru-RU" altLang="ru-RU" sz="1100" kern="0" dirty="0" smtClean="0">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15-20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lvl="0">
              <a:spcBef>
                <a:spcPts val="600"/>
              </a:spcBef>
              <a:buClr>
                <a:srgbClr val="080808"/>
              </a:buClr>
              <a:defRPr/>
            </a:pPr>
            <a:r>
              <a:rPr lang="ru-RU" altLang="ru-RU" sz="1100" kern="0" dirty="0" smtClean="0">
                <a:solidFill>
                  <a:srgbClr val="000000"/>
                </a:solidFill>
                <a:latin typeface="Century Gothic" panose="020B0502020202020204" pitchFamily="34" charset="0"/>
              </a:rPr>
              <a:t>300-400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9" name="Объект 2"/>
          <p:cNvSpPr txBox="1">
            <a:spLocks/>
          </p:cNvSpPr>
          <p:nvPr/>
        </p:nvSpPr>
        <p:spPr bwMode="auto">
          <a:xfrm>
            <a:off x="5033520" y="3621613"/>
            <a:ext cx="407310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Arial"/>
              <a:ea typeface="+mn-ea"/>
              <a:cs typeface="+mn-cs"/>
            </a:endParaRPr>
          </a:p>
          <a:p>
            <a:pPr marL="0" lvl="0" indent="0">
              <a:spcBef>
                <a:spcPts val="600"/>
              </a:spcBef>
              <a:buClr>
                <a:srgbClr val="080808"/>
              </a:buClr>
              <a:buNone/>
              <a:defRPr/>
            </a:pPr>
            <a:r>
              <a:rPr lang="en-US" altLang="ru-RU" sz="1100" b="1" kern="0" dirty="0" smtClean="0">
                <a:solidFill>
                  <a:srgbClr val="000000"/>
                </a:solidFill>
                <a:latin typeface="Century Gothic" panose="020B0502020202020204" pitchFamily="34" charset="0"/>
              </a:rPr>
              <a:t>Anticipated investment volume</a:t>
            </a:r>
            <a:endParaRPr lang="ru-RU" altLang="ru-RU" sz="1100" b="1" kern="0" dirty="0" smtClean="0">
              <a:solidFill>
                <a:srgbClr val="000000"/>
              </a:solidFill>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100" b="1" kern="0" baseline="0" dirty="0" smtClean="0">
                <a:solidFill>
                  <a:srgbClr val="000000"/>
                </a:solidFill>
                <a:latin typeface="Century Gothic" panose="020B0502020202020204" pitchFamily="34" charset="0"/>
              </a:rPr>
              <a:t>more than </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3</a:t>
            </a:r>
            <a:r>
              <a:rPr kumimoji="0" lang="ru-RU" altLang="ru-RU" sz="1100" b="1"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Performance indicators</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24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400 - 500</a:t>
            </a:r>
            <a:r>
              <a:rPr kumimoji="0" lang="ru-RU" altLang="ru-RU" sz="1100" b="1"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mln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ru-RU" altLang="ru-RU" sz="1100" b="1" kern="0" dirty="0">
                <a:solidFill>
                  <a:schemeClr val="tx2">
                    <a:lumMod val="50000"/>
                  </a:schemeClr>
                </a:solidFill>
                <a:latin typeface="Century Gothic" panose="020B0502020202020204" pitchFamily="34" charset="0"/>
              </a:rPr>
              <a:t>8</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1" name="TextBox 10"/>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947480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138077"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7388" y="4620836"/>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11" name="Прямоугольник 10"/>
          <p:cNvSpPr/>
          <p:nvPr/>
        </p:nvSpPr>
        <p:spPr>
          <a:xfrm>
            <a:off x="188365" y="332656"/>
            <a:ext cx="8704198" cy="430887"/>
          </a:xfrm>
          <a:prstGeom prst="rect">
            <a:avLst/>
          </a:prstGeom>
        </p:spPr>
        <p:txBody>
          <a:bodyPr wrap="square">
            <a:spAutoFit/>
          </a:bodyPr>
          <a:lstStyle/>
          <a:p>
            <a:pPr algn="ctr" defTabSz="955675"/>
            <a:r>
              <a:rPr lang="en-US" sz="2200" b="1" dirty="0" smtClean="0">
                <a:latin typeface="Century Gothic" panose="020B0502020202020204" pitchFamily="34" charset="0"/>
              </a:rPr>
              <a:t>Foam-glass plant investment</a:t>
            </a:r>
            <a:r>
              <a:rPr lang="ru-RU" sz="2200" b="1" dirty="0" smtClean="0">
                <a:solidFill>
                  <a:schemeClr val="tx2">
                    <a:lumMod val="50000"/>
                  </a:schemeClr>
                </a:solidFill>
                <a:latin typeface="Century Gothic" panose="020B0502020202020204" pitchFamily="34" charset="0"/>
              </a:rPr>
              <a:t>*</a:t>
            </a:r>
            <a:endParaRPr lang="ru-RU" sz="2200" b="1" dirty="0" smtClean="0">
              <a:latin typeface="Century Gothic" panose="020B0502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816254409"/>
              </p:ext>
            </p:extLst>
          </p:nvPr>
        </p:nvGraphicFramePr>
        <p:xfrm>
          <a:off x="5696396" y="1231900"/>
          <a:ext cx="3340100" cy="1839913"/>
        </p:xfrm>
        <a:graphic>
          <a:graphicData uri="http://schemas.openxmlformats.org/presentationml/2006/ole">
            <mc:AlternateContent xmlns:mc="http://schemas.openxmlformats.org/markup-compatibility/2006">
              <mc:Choice xmlns:v="urn:schemas-microsoft-com:vml" Requires="v">
                <p:oleObj spid="_x0000_s19464" name="Worksheet" r:id="rId3" imgW="7591408" imgH="3991043" progId="Excel.Sheet.8">
                  <p:embed/>
                </p:oleObj>
              </mc:Choice>
              <mc:Fallback>
                <p:oleObj name="Worksheet" r:id="rId3" imgW="7591408" imgH="399104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96" y="1231900"/>
                        <a:ext cx="3340100" cy="183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p:nvPr/>
        </p:nvSpPr>
        <p:spPr>
          <a:xfrm>
            <a:off x="872533" y="830676"/>
            <a:ext cx="4789373" cy="2412199"/>
          </a:xfrm>
          <a:prstGeom prst="rect">
            <a:avLst/>
          </a:prstGeom>
        </p:spPr>
        <p:txBody>
          <a:bodyPr wrap="square">
            <a:spAutoFit/>
          </a:bodyPr>
          <a:lstStyle/>
          <a:p>
            <a:pPr marL="171450" indent="-171450" algn="just">
              <a:lnSpc>
                <a:spcPct val="150000"/>
              </a:lnSpc>
              <a:buFont typeface="Wingdings" panose="05000000000000000000" pitchFamily="2" charset="2"/>
              <a:buChar char="§"/>
            </a:pPr>
            <a:endParaRPr lang="ru-RU" sz="1000" dirty="0" smtClean="0"/>
          </a:p>
          <a:p>
            <a:pPr algn="just">
              <a:lnSpc>
                <a:spcPct val="150000"/>
              </a:lnSpc>
            </a:pPr>
            <a:r>
              <a:rPr lang="ru-RU" sz="1000" dirty="0" smtClean="0">
                <a:latin typeface="Century Gothic" panose="020B0502020202020204" pitchFamily="34" charset="0"/>
              </a:rPr>
              <a:t>- </a:t>
            </a:r>
            <a:r>
              <a:rPr lang="en-US" sz="1000" dirty="0" smtClean="0">
                <a:latin typeface="Century Gothic" panose="020B0502020202020204" pitchFamily="34" charset="0"/>
              </a:rPr>
              <a:t>Due to the high regional building rate</a:t>
            </a:r>
            <a:r>
              <a:rPr lang="ru-RU" sz="1000" dirty="0" smtClean="0">
                <a:latin typeface="Century Gothic" panose="020B0502020202020204" pitchFamily="34" charset="0"/>
              </a:rPr>
              <a:t>, </a:t>
            </a:r>
            <a:r>
              <a:rPr lang="en-US" sz="1000" dirty="0" smtClean="0">
                <a:latin typeface="Century Gothic" panose="020B0502020202020204" pitchFamily="34" charset="0"/>
              </a:rPr>
              <a:t>climate</a:t>
            </a:r>
            <a:r>
              <a:rPr lang="ru-RU" sz="1000" dirty="0" smtClean="0">
                <a:latin typeface="Century Gothic" panose="020B0502020202020204" pitchFamily="34" charset="0"/>
              </a:rPr>
              <a:t>, </a:t>
            </a:r>
            <a:r>
              <a:rPr lang="en-US" sz="1000" dirty="0" smtClean="0">
                <a:latin typeface="Century Gothic" panose="020B0502020202020204" pitchFamily="34" charset="0"/>
              </a:rPr>
              <a:t>increased requirements to heat insulating materials</a:t>
            </a:r>
            <a:r>
              <a:rPr lang="ru-RU" sz="1000" dirty="0" smtClean="0">
                <a:latin typeface="Century Gothic" panose="020B0502020202020204" pitchFamily="34" charset="0"/>
              </a:rPr>
              <a:t>, </a:t>
            </a:r>
            <a:r>
              <a:rPr lang="en-US" sz="1000" dirty="0" smtClean="0">
                <a:latin typeface="Century Gothic" panose="020B0502020202020204" pitchFamily="34" charset="0"/>
              </a:rPr>
              <a:t>glass sand resources that let produce high quality </a:t>
            </a:r>
            <a:r>
              <a:rPr lang="ru-RU" sz="1000" dirty="0" smtClean="0">
                <a:latin typeface="Century Gothic" panose="020B0502020202020204" pitchFamily="34" charset="0"/>
              </a:rPr>
              <a:t> </a:t>
            </a:r>
            <a:r>
              <a:rPr lang="fr-FR" sz="1000" dirty="0" smtClean="0">
                <a:latin typeface="Century Gothic" panose="020B0502020202020204" pitchFamily="34" charset="0"/>
              </a:rPr>
              <a:t>quenched cullet</a:t>
            </a:r>
            <a:r>
              <a:rPr lang="ru-RU" sz="1000" dirty="0" smtClean="0">
                <a:latin typeface="Century Gothic" panose="020B0502020202020204" pitchFamily="34" charset="0"/>
              </a:rPr>
              <a:t>, </a:t>
            </a:r>
            <a:r>
              <a:rPr lang="en-US" sz="1000" dirty="0" smtClean="0">
                <a:latin typeface="Century Gothic" panose="020B0502020202020204" pitchFamily="34" charset="0"/>
              </a:rPr>
              <a:t>the market situation is favorable for foam-glass blocks and casing production</a:t>
            </a:r>
            <a:r>
              <a:rPr lang="ru-RU" sz="1000" dirty="0" smtClean="0">
                <a:latin typeface="Century Gothic" panose="020B0502020202020204" pitchFamily="34" charset="0"/>
              </a:rPr>
              <a:t>.</a:t>
            </a:r>
          </a:p>
          <a:p>
            <a:pPr algn="just">
              <a:lnSpc>
                <a:spcPct val="150000"/>
              </a:lnSpc>
            </a:pPr>
            <a:r>
              <a:rPr lang="ru-RU" sz="1000" dirty="0" smtClean="0">
                <a:latin typeface="Century Gothic" panose="020B0502020202020204" pitchFamily="34" charset="0"/>
              </a:rPr>
              <a:t> - </a:t>
            </a:r>
            <a:r>
              <a:rPr lang="en-US" sz="1000" dirty="0" smtClean="0">
                <a:latin typeface="Century Gothic" panose="020B0502020202020204" pitchFamily="34" charset="0"/>
              </a:rPr>
              <a:t>Application</a:t>
            </a:r>
            <a:r>
              <a:rPr lang="ru-RU" sz="1000" dirty="0" smtClean="0">
                <a:latin typeface="Century Gothic" panose="020B0502020202020204" pitchFamily="34" charset="0"/>
              </a:rPr>
              <a:t>: </a:t>
            </a:r>
          </a:p>
          <a:p>
            <a:pPr algn="just">
              <a:lnSpc>
                <a:spcPct val="150000"/>
              </a:lnSpc>
            </a:pPr>
            <a:r>
              <a:rPr lang="ru-RU" sz="1000" dirty="0" smtClean="0">
                <a:latin typeface="Century Gothic" panose="020B0502020202020204" pitchFamily="34" charset="0"/>
              </a:rPr>
              <a:t>* </a:t>
            </a:r>
            <a:r>
              <a:rPr lang="en-US" sz="1000" dirty="0" smtClean="0">
                <a:latin typeface="Century Gothic" panose="020B0502020202020204" pitchFamily="34" charset="0"/>
              </a:rPr>
              <a:t>Multi-storeyed residential</a:t>
            </a:r>
            <a:r>
              <a:rPr lang="ru-RU" sz="1000" dirty="0" smtClean="0">
                <a:latin typeface="Century Gothic" panose="020B0502020202020204" pitchFamily="34" charset="0"/>
              </a:rPr>
              <a:t>, </a:t>
            </a:r>
            <a:r>
              <a:rPr lang="en-US" sz="1000" dirty="0" smtClean="0">
                <a:latin typeface="Century Gothic" panose="020B0502020202020204" pitchFamily="34" charset="0"/>
              </a:rPr>
              <a:t>commercial</a:t>
            </a:r>
            <a:r>
              <a:rPr lang="ru-RU" sz="1000" dirty="0" smtClean="0">
                <a:latin typeface="Century Gothic" panose="020B0502020202020204" pitchFamily="34" charset="0"/>
              </a:rPr>
              <a:t>, </a:t>
            </a:r>
            <a:r>
              <a:rPr lang="en-US" sz="1000" dirty="0" smtClean="0">
                <a:latin typeface="Century Gothic" panose="020B0502020202020204" pitchFamily="34" charset="0"/>
              </a:rPr>
              <a:t>industrial</a:t>
            </a:r>
            <a:r>
              <a:rPr lang="ru-RU" sz="1000" dirty="0" smtClean="0">
                <a:latin typeface="Century Gothic" panose="020B0502020202020204" pitchFamily="34" charset="0"/>
              </a:rPr>
              <a:t>, </a:t>
            </a:r>
            <a:r>
              <a:rPr lang="en-US" sz="1000" dirty="0" smtClean="0">
                <a:latin typeface="Century Gothic" panose="020B0502020202020204" pitchFamily="34" charset="0"/>
              </a:rPr>
              <a:t>individual building</a:t>
            </a:r>
            <a:r>
              <a:rPr lang="ru-RU" sz="1000" dirty="0" smtClean="0">
                <a:latin typeface="Century Gothic" panose="020B0502020202020204" pitchFamily="34" charset="0"/>
              </a:rPr>
              <a:t>.</a:t>
            </a:r>
          </a:p>
          <a:p>
            <a:pPr algn="just">
              <a:lnSpc>
                <a:spcPct val="150000"/>
              </a:lnSpc>
            </a:pPr>
            <a:r>
              <a:rPr lang="ru-RU" sz="1000" dirty="0" smtClean="0">
                <a:latin typeface="Century Gothic" panose="020B0502020202020204" pitchFamily="34" charset="0"/>
              </a:rPr>
              <a:t>*       </a:t>
            </a:r>
            <a:r>
              <a:rPr lang="en-US" sz="1000" dirty="0" smtClean="0">
                <a:latin typeface="Century Gothic" panose="020B0502020202020204" pitchFamily="34" charset="0"/>
              </a:rPr>
              <a:t>Heat insulation for pipes in petrochemical industry and in housing and utility sector</a:t>
            </a:r>
            <a:r>
              <a:rPr lang="ru-RU" sz="1000" dirty="0" smtClean="0">
                <a:latin typeface="Century Gothic" panose="020B0502020202020204" pitchFamily="34" charset="0"/>
              </a:rPr>
              <a:t>.</a:t>
            </a:r>
          </a:p>
          <a:p>
            <a:pPr algn="just">
              <a:lnSpc>
                <a:spcPct val="150000"/>
              </a:lnSpc>
            </a:pPr>
            <a:r>
              <a:rPr lang="ru-RU" sz="1050" dirty="0" smtClean="0"/>
              <a:t>    </a:t>
            </a:r>
            <a:endParaRPr lang="ru-RU" sz="1050" dirty="0"/>
          </a:p>
        </p:txBody>
      </p:sp>
      <p:sp>
        <p:nvSpPr>
          <p:cNvPr id="16" name="Объект 2"/>
          <p:cNvSpPr txBox="1">
            <a:spLocks/>
          </p:cNvSpPr>
          <p:nvPr/>
        </p:nvSpPr>
        <p:spPr bwMode="auto">
          <a:xfrm>
            <a:off x="1230015" y="367991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None/>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pPr>
            <a:r>
              <a:rPr lang="ru-RU" sz="1100" dirty="0" smtClean="0">
                <a:latin typeface="Century Gothic" panose="020B0502020202020204" pitchFamily="34" charset="0"/>
              </a:rPr>
              <a:t>40 </a:t>
            </a:r>
            <a:r>
              <a:rPr lang="en-US" sz="1100" dirty="0" smtClean="0">
                <a:latin typeface="Century Gothic" panose="020B0502020202020204" pitchFamily="34" charset="0"/>
              </a:rPr>
              <a:t>000 m</a:t>
            </a:r>
            <a:r>
              <a:rPr lang="ru-RU" sz="1100" dirty="0" smtClean="0">
                <a:latin typeface="Century Gothic" panose="020B0502020202020204" pitchFamily="34" charset="0"/>
              </a:rPr>
              <a:t>3 </a:t>
            </a:r>
            <a:r>
              <a:rPr lang="en-US" sz="1100" dirty="0" smtClean="0">
                <a:latin typeface="Century Gothic" panose="020B0502020202020204" pitchFamily="34" charset="0"/>
              </a:rPr>
              <a:t>per year</a:t>
            </a:r>
            <a:endParaRPr lang="ru-RU" altLang="ru-RU" sz="1100" kern="0" dirty="0" smtClean="0">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5-10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lvl="0">
              <a:spcBef>
                <a:spcPts val="600"/>
              </a:spcBef>
              <a:buClr>
                <a:srgbClr val="080808"/>
              </a:buClr>
              <a:defRPr/>
            </a:pPr>
            <a:r>
              <a:rPr lang="ru-RU" altLang="ru-RU" sz="1100" kern="0" dirty="0" smtClean="0">
                <a:solidFill>
                  <a:srgbClr val="000000"/>
                </a:solidFill>
                <a:latin typeface="Century Gothic" panose="020B0502020202020204" pitchFamily="34" charset="0"/>
              </a:rPr>
              <a:t>100-150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7" name="Объект 2"/>
          <p:cNvSpPr txBox="1">
            <a:spLocks/>
          </p:cNvSpPr>
          <p:nvPr/>
        </p:nvSpPr>
        <p:spPr bwMode="auto">
          <a:xfrm>
            <a:off x="5063256" y="3614510"/>
            <a:ext cx="407310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Arial"/>
              <a:ea typeface="+mn-ea"/>
              <a:cs typeface="+mn-cs"/>
            </a:endParaRPr>
          </a:p>
          <a:p>
            <a:pPr marL="0" indent="0">
              <a:spcBef>
                <a:spcPts val="600"/>
              </a:spcBef>
              <a:buClr>
                <a:srgbClr val="080808"/>
              </a:buClr>
              <a:buNone/>
              <a:defRPr/>
            </a:pPr>
            <a:r>
              <a:rPr lang="en-US" altLang="ru-RU" sz="1100" b="1" kern="0" dirty="0" smtClean="0">
                <a:solidFill>
                  <a:srgbClr val="000000"/>
                </a:solidFill>
                <a:latin typeface="Century Gothic" panose="020B0502020202020204" pitchFamily="34" charset="0"/>
              </a:rPr>
              <a:t>Anticipated investment volume</a:t>
            </a:r>
            <a:endParaRPr kumimoji="0" lang="ru-RU" altLang="ru-RU" sz="1100" b="1" i="0" u="none" strike="noStrike" kern="0" cap="none" spc="0" normalizeH="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100" b="1" kern="0" dirty="0" smtClean="0">
                <a:solidFill>
                  <a:srgbClr val="000000"/>
                </a:solidFill>
                <a:latin typeface="Century Gothic" panose="020B0502020202020204" pitchFamily="34" charset="0"/>
              </a:rPr>
              <a:t>from</a:t>
            </a:r>
            <a:r>
              <a:rPr lang="ru-RU" altLang="ru-RU" sz="1100" b="1" kern="0" dirty="0" smtClean="0">
                <a:solidFill>
                  <a:srgbClr val="000000"/>
                </a:solidFill>
                <a:latin typeface="Century Gothic" panose="020B0502020202020204" pitchFamily="34" charset="0"/>
              </a:rPr>
              <a:t> </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900</a:t>
            </a:r>
            <a:r>
              <a:rPr kumimoji="0" lang="en-US" altLang="ru-RU" sz="1100" b="0"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mln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 to</a:t>
            </a:r>
            <a:r>
              <a:rPr kumimoji="0" lang="ru-RU" altLang="ru-RU" sz="1100" b="1" i="0" u="none" strike="noStrike" kern="0" cap="none" spc="0" normalizeH="0" baseline="0" noProof="0" dirty="0" smtClean="0">
                <a:ln>
                  <a:noFill/>
                </a:ln>
                <a:effectLst/>
                <a:uLnTx/>
                <a:uFillTx/>
                <a:latin typeface="Century Gothic" panose="020B0502020202020204" pitchFamily="34" charset="0"/>
              </a:rPr>
              <a:t> 1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Performance indicators</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24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150 - 250</a:t>
            </a:r>
            <a:r>
              <a:rPr kumimoji="0" lang="ru-RU" altLang="ru-RU" sz="1100" b="1"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mln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ru-RU" altLang="ru-RU" sz="1100" b="1" kern="0" dirty="0">
                <a:solidFill>
                  <a:schemeClr val="tx2">
                    <a:lumMod val="50000"/>
                  </a:schemeClr>
                </a:solidFill>
                <a:latin typeface="Century Gothic" panose="020B0502020202020204" pitchFamily="34" charset="0"/>
              </a:rPr>
              <a:t>8</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2" name="TextBox 11"/>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995960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138077" y="1904043"/>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77388" y="4620836"/>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340205639"/>
              </p:ext>
            </p:extLst>
          </p:nvPr>
        </p:nvGraphicFramePr>
        <p:xfrm>
          <a:off x="5696396" y="1117600"/>
          <a:ext cx="3340100" cy="1839913"/>
        </p:xfrm>
        <a:graphic>
          <a:graphicData uri="http://schemas.openxmlformats.org/presentationml/2006/ole">
            <mc:AlternateContent xmlns:mc="http://schemas.openxmlformats.org/markup-compatibility/2006">
              <mc:Choice xmlns:v="urn:schemas-microsoft-com:vml" Requires="v">
                <p:oleObj spid="_x0000_s20489" name="Worksheet" r:id="rId3" imgW="7591408" imgH="3991043" progId="Excel.Sheet.8">
                  <p:embed/>
                </p:oleObj>
              </mc:Choice>
              <mc:Fallback>
                <p:oleObj name="Worksheet" r:id="rId3" imgW="7591408" imgH="399104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96" y="1117600"/>
                        <a:ext cx="3340100" cy="183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p:nvSpPr>
        <p:spPr>
          <a:xfrm>
            <a:off x="191805" y="406405"/>
            <a:ext cx="8704198" cy="430887"/>
          </a:xfrm>
          <a:prstGeom prst="rect">
            <a:avLst/>
          </a:prstGeom>
        </p:spPr>
        <p:txBody>
          <a:bodyPr wrap="square">
            <a:spAutoFit/>
          </a:bodyPr>
          <a:lstStyle/>
          <a:p>
            <a:pPr algn="ctr" defTabSz="955675"/>
            <a:r>
              <a:rPr lang="fr-FR" sz="2200" b="1" dirty="0" smtClean="0">
                <a:latin typeface="Century Gothic" panose="020B0502020202020204" pitchFamily="34" charset="0"/>
              </a:rPr>
              <a:t>Investment in dry building mixes plant </a:t>
            </a:r>
            <a:r>
              <a:rPr lang="ru-RU" sz="2200" b="1" dirty="0" smtClean="0">
                <a:solidFill>
                  <a:schemeClr val="tx2">
                    <a:lumMod val="50000"/>
                  </a:schemeClr>
                </a:solidFill>
                <a:latin typeface="Century Gothic" panose="020B0502020202020204" pitchFamily="34" charset="0"/>
              </a:rPr>
              <a:t>*</a:t>
            </a:r>
            <a:endParaRPr lang="ru-RU" sz="2200" b="1" dirty="0">
              <a:latin typeface="Century Gothic" panose="020B0502020202020204" pitchFamily="34" charset="0"/>
            </a:endParaRPr>
          </a:p>
        </p:txBody>
      </p:sp>
      <p:sp>
        <p:nvSpPr>
          <p:cNvPr id="13" name="Прямоугольник 12"/>
          <p:cNvSpPr/>
          <p:nvPr/>
        </p:nvSpPr>
        <p:spPr>
          <a:xfrm>
            <a:off x="899592" y="930493"/>
            <a:ext cx="4789373" cy="2100575"/>
          </a:xfrm>
          <a:prstGeom prst="rect">
            <a:avLst/>
          </a:prstGeom>
        </p:spPr>
        <p:txBody>
          <a:bodyPr wrap="square">
            <a:spAutoFit/>
          </a:bodyPr>
          <a:lstStyle/>
          <a:p>
            <a:pPr marL="171450" indent="-171450" algn="just">
              <a:lnSpc>
                <a:spcPct val="150000"/>
              </a:lnSpc>
              <a:buFont typeface="Wingdings" panose="05000000000000000000" pitchFamily="2" charset="2"/>
              <a:buChar char="§"/>
            </a:pPr>
            <a:endParaRPr lang="ru-RU" sz="1000" dirty="0" smtClean="0"/>
          </a:p>
          <a:p>
            <a:pPr marL="171450" indent="-171450" algn="just">
              <a:lnSpc>
                <a:spcPct val="150000"/>
              </a:lnSpc>
              <a:buFont typeface="Wingdings" panose="05000000000000000000" pitchFamily="2" charset="2"/>
              <a:buChar char="§"/>
            </a:pPr>
            <a:r>
              <a:rPr lang="en-US" sz="1100" dirty="0" smtClean="0">
                <a:latin typeface="Century Gothic" panose="020B0502020202020204" pitchFamily="34" charset="0"/>
              </a:rPr>
              <a:t>The rate of</a:t>
            </a:r>
            <a:r>
              <a:rPr lang="ru-RU" sz="1100" dirty="0" smtClean="0">
                <a:latin typeface="Century Gothic" panose="020B0502020202020204" pitchFamily="34" charset="0"/>
              </a:rPr>
              <a:t> </a:t>
            </a:r>
            <a:r>
              <a:rPr lang="fr-FR" sz="1100" dirty="0" smtClean="0">
                <a:latin typeface="Century Gothic" panose="020B0502020202020204" pitchFamily="34" charset="0"/>
              </a:rPr>
              <a:t>dry building mixes consumption </a:t>
            </a:r>
            <a:r>
              <a:rPr lang="ru-RU" sz="1100" dirty="0" smtClean="0">
                <a:latin typeface="Century Gothic" panose="020B0502020202020204" pitchFamily="34" charset="0"/>
              </a:rPr>
              <a:t> </a:t>
            </a:r>
            <a:r>
              <a:rPr lang="en-US" sz="1100" dirty="0" smtClean="0">
                <a:latin typeface="Century Gothic" panose="020B0502020202020204" pitchFamily="34" charset="0"/>
              </a:rPr>
              <a:t>in the Tyumen Region including </a:t>
            </a:r>
            <a:r>
              <a:rPr lang="en-US" sz="1100" dirty="0" err="1" smtClean="0">
                <a:latin typeface="Century Gothic" panose="020B0502020202020204" pitchFamily="34" charset="0"/>
              </a:rPr>
              <a:t>Khanti-Mansi</a:t>
            </a:r>
            <a:r>
              <a:rPr lang="en-US" sz="1100" dirty="0" smtClean="0">
                <a:latin typeface="Century Gothic" panose="020B0502020202020204" pitchFamily="34" charset="0"/>
              </a:rPr>
              <a:t> and </a:t>
            </a:r>
            <a:r>
              <a:rPr lang="en-US" sz="1100" dirty="0" err="1" smtClean="0">
                <a:latin typeface="Century Gothic" panose="020B0502020202020204" pitchFamily="34" charset="0"/>
              </a:rPr>
              <a:t>Yamal-Nenets</a:t>
            </a:r>
            <a:r>
              <a:rPr lang="en-US" sz="1100" dirty="0" smtClean="0">
                <a:latin typeface="Century Gothic" panose="020B0502020202020204" pitchFamily="34" charset="0"/>
              </a:rPr>
              <a:t> Autonomous Districts was</a:t>
            </a:r>
            <a:r>
              <a:rPr lang="ru-RU" sz="1100" dirty="0" smtClean="0">
                <a:latin typeface="Century Gothic" panose="020B0502020202020204" pitchFamily="34" charset="0"/>
              </a:rPr>
              <a:t> 410 </a:t>
            </a:r>
            <a:r>
              <a:rPr lang="en-US" sz="1100" dirty="0" smtClean="0">
                <a:latin typeface="Century Gothic" panose="020B0502020202020204" pitchFamily="34" charset="0"/>
              </a:rPr>
              <a:t>000 ton in 2013</a:t>
            </a:r>
            <a:r>
              <a:rPr lang="ru-RU" sz="1100" dirty="0" smtClean="0">
                <a:latin typeface="Century Gothic" panose="020B0502020202020204" pitchFamily="34" charset="0"/>
              </a:rPr>
              <a:t>.</a:t>
            </a:r>
            <a:endParaRPr lang="ru-RU" sz="1100" dirty="0">
              <a:latin typeface="Century Gothic" panose="020B0502020202020204" pitchFamily="34" charset="0"/>
            </a:endParaRPr>
          </a:p>
          <a:p>
            <a:pPr marL="171450" indent="-171450" algn="just">
              <a:lnSpc>
                <a:spcPct val="150000"/>
              </a:lnSpc>
              <a:buFont typeface="Wingdings" panose="05000000000000000000" pitchFamily="2" charset="2"/>
              <a:buChar char="§"/>
            </a:pPr>
            <a:r>
              <a:rPr lang="en-US" sz="1100" dirty="0" smtClean="0">
                <a:latin typeface="Century Gothic" panose="020B0502020202020204" pitchFamily="34" charset="0"/>
              </a:rPr>
              <a:t>If the regional building rate continues to grow, the rate of</a:t>
            </a:r>
            <a:r>
              <a:rPr lang="ru-RU" sz="1100" dirty="0" smtClean="0">
                <a:latin typeface="Century Gothic" panose="020B0502020202020204" pitchFamily="34" charset="0"/>
              </a:rPr>
              <a:t> </a:t>
            </a:r>
            <a:r>
              <a:rPr lang="fr-FR" sz="1100" dirty="0" smtClean="0">
                <a:latin typeface="Century Gothic" panose="020B0502020202020204" pitchFamily="34" charset="0"/>
              </a:rPr>
              <a:t>dry building mixes consumption </a:t>
            </a:r>
            <a:r>
              <a:rPr lang="en-US" sz="1100" dirty="0" smtClean="0">
                <a:latin typeface="Century Gothic" panose="020B0502020202020204" pitchFamily="34" charset="0"/>
              </a:rPr>
              <a:t>will rise by </a:t>
            </a:r>
            <a:r>
              <a:rPr lang="ru-RU" sz="1100" dirty="0" smtClean="0">
                <a:latin typeface="Century Gothic" panose="020B0502020202020204" pitchFamily="34" charset="0"/>
              </a:rPr>
              <a:t>40-45</a:t>
            </a:r>
            <a:r>
              <a:rPr lang="ru-RU" sz="1100" dirty="0">
                <a:latin typeface="Century Gothic" panose="020B0502020202020204" pitchFamily="34" charset="0"/>
              </a:rPr>
              <a:t>%  ( 600 </a:t>
            </a:r>
            <a:r>
              <a:rPr lang="en-US" sz="1100" dirty="0" smtClean="0">
                <a:latin typeface="Century Gothic" panose="020B0502020202020204" pitchFamily="34" charset="0"/>
              </a:rPr>
              <a:t>000 ton per year</a:t>
            </a:r>
            <a:r>
              <a:rPr lang="ru-RU" sz="1100" dirty="0" smtClean="0">
                <a:latin typeface="Century Gothic" panose="020B0502020202020204" pitchFamily="34" charset="0"/>
              </a:rPr>
              <a:t>)</a:t>
            </a:r>
            <a:r>
              <a:rPr lang="en-US" sz="1100" dirty="0" smtClean="0">
                <a:latin typeface="Century Gothic" panose="020B0502020202020204" pitchFamily="34" charset="0"/>
              </a:rPr>
              <a:t> by 2020</a:t>
            </a:r>
            <a:r>
              <a:rPr lang="ru-RU" sz="1100" dirty="0" smtClean="0">
                <a:latin typeface="Century Gothic" panose="020B0502020202020204" pitchFamily="34" charset="0"/>
              </a:rPr>
              <a:t>.</a:t>
            </a:r>
            <a:endParaRPr lang="ru-RU" sz="1100" dirty="0">
              <a:latin typeface="Century Gothic" panose="020B0502020202020204" pitchFamily="34" charset="0"/>
            </a:endParaRPr>
          </a:p>
          <a:p>
            <a:pPr algn="just">
              <a:lnSpc>
                <a:spcPct val="150000"/>
              </a:lnSpc>
            </a:pPr>
            <a:endParaRPr lang="ru-RU" sz="1100" dirty="0">
              <a:latin typeface="Century Gothic" panose="020B0502020202020204" pitchFamily="34" charset="0"/>
            </a:endParaRPr>
          </a:p>
        </p:txBody>
      </p:sp>
      <p:sp>
        <p:nvSpPr>
          <p:cNvPr id="15" name="Объект 2"/>
          <p:cNvSpPr txBox="1">
            <a:spLocks/>
          </p:cNvSpPr>
          <p:nvPr/>
        </p:nvSpPr>
        <p:spPr bwMode="auto">
          <a:xfrm>
            <a:off x="1230015" y="367991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None/>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pPr>
            <a:r>
              <a:rPr lang="ru-RU" sz="1100" dirty="0" smtClean="0">
                <a:latin typeface="Century Gothic" panose="020B0502020202020204" pitchFamily="34" charset="0"/>
              </a:rPr>
              <a:t>400 </a:t>
            </a:r>
            <a:r>
              <a:rPr lang="en-US" sz="1100" dirty="0" smtClean="0">
                <a:latin typeface="Century Gothic" panose="020B0502020202020204" pitchFamily="34" charset="0"/>
              </a:rPr>
              <a:t>000 per year</a:t>
            </a:r>
            <a:r>
              <a:rPr lang="ru-RU" altLang="ru-RU" sz="1100" kern="0" dirty="0" smtClean="0">
                <a:latin typeface="Century Gothic" panose="020B0502020202020204" pitchFamily="34" charset="0"/>
              </a:rPr>
              <a:t> </a:t>
            </a: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 </a:t>
            </a:r>
            <a:r>
              <a:rPr lang="ru-RU" altLang="ru-RU" sz="1100" kern="0" dirty="0" smtClean="0">
                <a:solidFill>
                  <a:srgbClr val="000000"/>
                </a:solidFill>
                <a:latin typeface="Century Gothic" panose="020B0502020202020204" pitchFamily="34" charset="0"/>
              </a:rPr>
              <a:t>10-20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lvl="0">
              <a:spcBef>
                <a:spcPts val="600"/>
              </a:spcBef>
              <a:buClr>
                <a:srgbClr val="080808"/>
              </a:buClr>
              <a:defRPr/>
            </a:pPr>
            <a:r>
              <a:rPr lang="ru-RU" altLang="ru-RU" sz="1100" kern="0" dirty="0" smtClean="0">
                <a:solidFill>
                  <a:srgbClr val="000000"/>
                </a:solidFill>
                <a:latin typeface="Century Gothic" panose="020B0502020202020204" pitchFamily="34" charset="0"/>
              </a:rPr>
              <a:t>250-300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8" name="Объект 2"/>
          <p:cNvSpPr txBox="1">
            <a:spLocks/>
          </p:cNvSpPr>
          <p:nvPr/>
        </p:nvSpPr>
        <p:spPr bwMode="auto">
          <a:xfrm>
            <a:off x="5063256" y="3573016"/>
            <a:ext cx="407310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chemeClr val="tx2">
                  <a:lumMod val="50000"/>
                </a:schemeClr>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Anticipated investment</a:t>
            </a:r>
            <a:r>
              <a:rPr kumimoji="0" lang="en-US" altLang="ru-RU" sz="1100" b="1" i="0" u="none" strike="noStrike" kern="0" cap="none" spc="0" normalizeH="0" noProof="0" dirty="0" smtClean="0">
                <a:ln>
                  <a:noFill/>
                </a:ln>
                <a:solidFill>
                  <a:srgbClr val="000000"/>
                </a:solidFill>
                <a:effectLst/>
                <a:uLnTx/>
                <a:uFillTx/>
                <a:latin typeface="Century Gothic" panose="020B0502020202020204" pitchFamily="34" charset="0"/>
              </a:rPr>
              <a:t> volume</a:t>
            </a:r>
            <a:endParaRPr kumimoji="0" lang="ru-RU" altLang="ru-RU" sz="1100" b="1" i="0" u="none" strike="noStrike" kern="0" cap="none" spc="0" normalizeH="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100" b="1" kern="0" dirty="0" smtClean="0">
                <a:solidFill>
                  <a:srgbClr val="000000"/>
                </a:solidFill>
                <a:latin typeface="Century Gothic" panose="020B0502020202020204" pitchFamily="34" charset="0"/>
              </a:rPr>
              <a:t>from</a:t>
            </a:r>
            <a:r>
              <a:rPr lang="ru-RU" altLang="ru-RU" sz="1100" b="1" kern="0" dirty="0" smtClean="0">
                <a:solidFill>
                  <a:srgbClr val="000000"/>
                </a:solidFill>
                <a:latin typeface="Century Gothic" panose="020B0502020202020204" pitchFamily="34" charset="0"/>
              </a:rPr>
              <a:t> </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1</a:t>
            </a: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3</a:t>
            </a:r>
            <a:r>
              <a:rPr kumimoji="0" lang="en-US" altLang="ru-RU" sz="1100" b="0"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 to</a:t>
            </a:r>
            <a:r>
              <a:rPr kumimoji="0" lang="ru-RU" altLang="ru-RU" sz="1100" b="1" i="0" u="none" strike="noStrike" kern="0" cap="none" spc="0" normalizeH="0" baseline="0" noProof="0" dirty="0" smtClean="0">
                <a:ln>
                  <a:noFill/>
                </a:ln>
                <a:effectLst/>
                <a:uLnTx/>
                <a:uFillTx/>
                <a:latin typeface="Century Gothic" panose="020B0502020202020204" pitchFamily="34" charset="0"/>
              </a:rPr>
              <a:t> 1</a:t>
            </a:r>
            <a:r>
              <a:rPr kumimoji="0" lang="en-US" altLang="ru-RU" sz="1100" b="1" i="0" u="none" strike="noStrike" kern="0" cap="none" spc="0" normalizeH="0" baseline="0" noProof="0" dirty="0" smtClean="0">
                <a:ln>
                  <a:noFill/>
                </a:ln>
                <a:effectLst/>
                <a:uLnTx/>
                <a:uFillTx/>
                <a:latin typeface="Century Gothic" panose="020B0502020202020204" pitchFamily="34" charset="0"/>
              </a:rPr>
              <a:t>.</a:t>
            </a:r>
            <a:r>
              <a:rPr kumimoji="0" lang="ru-RU" altLang="ru-RU" sz="1100" b="1" i="0" u="none" strike="noStrike" kern="0" cap="none" spc="0" normalizeH="0" baseline="0" noProof="0" dirty="0" smtClean="0">
                <a:ln>
                  <a:noFill/>
                </a:ln>
                <a:effectLst/>
                <a:uLnTx/>
                <a:uFillTx/>
                <a:latin typeface="Century Gothic" panose="020B0502020202020204" pitchFamily="34" charset="0"/>
              </a:rPr>
              <a:t>6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Performance indicators</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25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150 - 200</a:t>
            </a:r>
            <a:r>
              <a:rPr kumimoji="0" lang="ru-RU" altLang="ru-RU" sz="1100" b="1" i="0" u="none" strike="noStrike" kern="0" cap="none" spc="0" normalizeH="0" baseline="0" noProof="0" dirty="0" smtClean="0">
                <a:ln>
                  <a:noFill/>
                </a:ln>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effectLst/>
                <a:uLnTx/>
                <a:uFillTx/>
                <a:latin typeface="Century Gothic" panose="020B0502020202020204" pitchFamily="34" charset="0"/>
              </a:rPr>
              <a:t>bln</a:t>
            </a:r>
            <a:r>
              <a:rPr kumimoji="0" lang="en-US" altLang="ru-RU" sz="1100" b="1" i="0" u="none" strike="noStrike" kern="0" cap="none" spc="0" normalizeH="0" baseline="0" noProof="0" dirty="0" smtClean="0">
                <a:ln>
                  <a:noFill/>
                </a:ln>
                <a:effectLst/>
                <a:uLnTx/>
                <a:uFillTx/>
                <a:latin typeface="Century Gothic" panose="020B0502020202020204" pitchFamily="34" charset="0"/>
              </a:rPr>
              <a:t> RUB</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5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1" name="TextBox 10"/>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856768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232149" y="922611"/>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dirty="0">
              <a:solidFill>
                <a:srgbClr val="4F271C">
                  <a:lumMod val="50000"/>
                </a:srgb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prstClr val="white"/>
              </a:solidFill>
            </a:endParaRPr>
          </a:p>
        </p:txBody>
      </p:sp>
      <p:sp>
        <p:nvSpPr>
          <p:cNvPr id="76804" name="Прямоугольник 5"/>
          <p:cNvSpPr>
            <a:spLocks noChangeArrowheads="1"/>
          </p:cNvSpPr>
          <p:nvPr/>
        </p:nvSpPr>
        <p:spPr bwMode="auto">
          <a:xfrm rot="-5400000">
            <a:off x="-427012" y="1737098"/>
            <a:ext cx="1845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ru-RU" altLang="ru-RU" sz="1400" dirty="0" smtClean="0">
                <a:solidFill>
                  <a:srgbClr val="27130E"/>
                </a:solidFill>
                <a:latin typeface="Century Gothic" pitchFamily="34" charset="0"/>
              </a:rPr>
              <a:t>Р</a:t>
            </a:r>
            <a:r>
              <a:rPr lang="en-US" altLang="ru-RU" sz="1400" dirty="0" smtClean="0">
                <a:solidFill>
                  <a:srgbClr val="27130E"/>
                </a:solidFill>
                <a:latin typeface="Century Gothic" pitchFamily="34" charset="0"/>
              </a:rPr>
              <a:t>market conditions</a:t>
            </a:r>
            <a:endParaRPr lang="ru-RU" altLang="ru-RU" sz="1400" dirty="0">
              <a:solidFill>
                <a:srgbClr val="27130E"/>
              </a:solidFill>
              <a:latin typeface="Century Gothic" pitchFamily="34" charset="0"/>
            </a:endParaRPr>
          </a:p>
        </p:txBody>
      </p:sp>
      <p:sp>
        <p:nvSpPr>
          <p:cNvPr id="76805" name="Прямоугольник 6"/>
          <p:cNvSpPr>
            <a:spLocks noChangeArrowheads="1"/>
          </p:cNvSpPr>
          <p:nvPr/>
        </p:nvSpPr>
        <p:spPr bwMode="auto">
          <a:xfrm rot="-5400000">
            <a:off x="-370681" y="4620419"/>
            <a:ext cx="1662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ru-RU" altLang="ru-RU" sz="1400">
                <a:solidFill>
                  <a:srgbClr val="000000"/>
                </a:solidFill>
                <a:latin typeface="Century Gothic" pitchFamily="34" charset="0"/>
              </a:rPr>
              <a:t>Экономические</a:t>
            </a:r>
          </a:p>
          <a:p>
            <a:pPr algn="ctr" eaLnBrk="1" hangingPunct="1">
              <a:spcBef>
                <a:spcPct val="0"/>
              </a:spcBef>
              <a:buClrTx/>
              <a:buSzTx/>
              <a:buFontTx/>
              <a:buNone/>
            </a:pPr>
            <a:r>
              <a:rPr lang="ru-RU" altLang="ru-RU" sz="1400">
                <a:solidFill>
                  <a:srgbClr val="000000"/>
                </a:solidFill>
                <a:latin typeface="Century Gothic" pitchFamily="34" charset="0"/>
              </a:rPr>
              <a:t>предпосылки</a:t>
            </a:r>
          </a:p>
        </p:txBody>
      </p:sp>
      <p:sp>
        <p:nvSpPr>
          <p:cNvPr id="76806" name="Прямоугольник 11"/>
          <p:cNvSpPr>
            <a:spLocks noChangeArrowheads="1"/>
          </p:cNvSpPr>
          <p:nvPr/>
        </p:nvSpPr>
        <p:spPr bwMode="auto">
          <a:xfrm>
            <a:off x="209550" y="323850"/>
            <a:ext cx="8704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5675"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defTabSz="955675"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defTabSz="955675"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defTabSz="955675" eaLnBrk="0" hangingPunct="0">
              <a:spcBef>
                <a:spcPct val="20000"/>
              </a:spcBef>
              <a:buClr>
                <a:schemeClr val="accent1"/>
              </a:buClr>
              <a:buFont typeface="Arial" charset="0"/>
              <a:buChar char="•"/>
              <a:defRPr sz="1600">
                <a:solidFill>
                  <a:schemeClr val="tx1"/>
                </a:solidFill>
                <a:latin typeface="Arial" charset="0"/>
              </a:defRPr>
            </a:lvl4pPr>
            <a:lvl5pPr marL="2057400" indent="-228600" defTabSz="955675"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ru-RU" sz="2200" b="1" dirty="0" smtClean="0">
                <a:solidFill>
                  <a:srgbClr val="000000"/>
                </a:solidFill>
                <a:latin typeface="Century Gothic" pitchFamily="34" charset="0"/>
              </a:rPr>
              <a:t>Investment in </a:t>
            </a:r>
            <a:r>
              <a:rPr lang="en-US" altLang="ru-RU" sz="2200" b="1" dirty="0">
                <a:solidFill>
                  <a:srgbClr val="000000"/>
                </a:solidFill>
                <a:latin typeface="Century Gothic" pitchFamily="34" charset="0"/>
              </a:rPr>
              <a:t>the construction </a:t>
            </a:r>
            <a:r>
              <a:rPr lang="en-US" altLang="ru-RU" sz="2200" b="1" dirty="0" smtClean="0">
                <a:solidFill>
                  <a:srgbClr val="000000"/>
                </a:solidFill>
                <a:latin typeface="Century Gothic" pitchFamily="34" charset="0"/>
              </a:rPr>
              <a:t>bioethanol production  factory*</a:t>
            </a:r>
            <a:endParaRPr lang="ru-RU" altLang="ru-RU" sz="2200" b="1" dirty="0">
              <a:latin typeface="Century Gothic" pitchFamily="34" charset="0"/>
            </a:endParaRPr>
          </a:p>
        </p:txBody>
      </p:sp>
      <p:sp>
        <p:nvSpPr>
          <p:cNvPr id="76810" name="Прямоугольник 1"/>
          <p:cNvSpPr>
            <a:spLocks noChangeArrowheads="1"/>
          </p:cNvSpPr>
          <p:nvPr/>
        </p:nvSpPr>
        <p:spPr bwMode="auto">
          <a:xfrm>
            <a:off x="1918339" y="14288"/>
            <a:ext cx="5251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ru-RU" sz="1800" dirty="0" smtClean="0">
                <a:solidFill>
                  <a:schemeClr val="bg1"/>
                </a:solidFill>
                <a:latin typeface="Century Gothic" pitchFamily="34" charset="0"/>
              </a:rPr>
              <a:t>Developed </a:t>
            </a:r>
            <a:r>
              <a:rPr lang="en-US" altLang="ru-RU" sz="1800" dirty="0">
                <a:solidFill>
                  <a:schemeClr val="bg1"/>
                </a:solidFill>
                <a:latin typeface="Century Gothic" pitchFamily="34" charset="0"/>
              </a:rPr>
              <a:t>together with </a:t>
            </a:r>
            <a:r>
              <a:rPr lang="en-US" altLang="ru-RU" sz="1800" dirty="0" smtClean="0">
                <a:solidFill>
                  <a:schemeClr val="bg1"/>
                </a:solidFill>
                <a:latin typeface="Century Gothic" pitchFamily="34" charset="0"/>
              </a:rPr>
              <a:t>JSC “SIBUR Holding”</a:t>
            </a:r>
            <a:endParaRPr lang="ru-RU" altLang="ru-RU" sz="1800" b="1" dirty="0">
              <a:solidFill>
                <a:schemeClr val="bg1"/>
              </a:solidFill>
              <a:latin typeface="Century Gothic" pitchFamily="34" charset="0"/>
            </a:endParaRPr>
          </a:p>
        </p:txBody>
      </p:sp>
      <p:sp>
        <p:nvSpPr>
          <p:cNvPr id="76811" name="TextBox 18"/>
          <p:cNvSpPr txBox="1">
            <a:spLocks noChangeArrowheads="1"/>
          </p:cNvSpPr>
          <p:nvPr/>
        </p:nvSpPr>
        <p:spPr bwMode="auto">
          <a:xfrm>
            <a:off x="6764338" y="2865438"/>
            <a:ext cx="19415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ru-RU" altLang="ru-RU" sz="1000">
                <a:latin typeface="Century Gothic" pitchFamily="34" charset="0"/>
              </a:rPr>
              <a:t>Объем неосвоенной древесины в области</a:t>
            </a:r>
          </a:p>
        </p:txBody>
      </p:sp>
      <p:pic>
        <p:nvPicPr>
          <p:cNvPr id="19" name="Picture 4" descr="http://www.svyato.info/uploads/map/tjumenskaja-oblast.gi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800" y="878149"/>
            <a:ext cx="2261196" cy="1988713"/>
          </a:xfrm>
          <a:prstGeom prst="rect">
            <a:avLst/>
          </a:prstGeom>
          <a:noFill/>
          <a:extLst>
            <a:ext uri="{909E8E84-426E-40DD-AFC4-6F175D3DCCD1}">
              <a14:hiddenFill xmlns:a14="http://schemas.microsoft.com/office/drawing/2010/main">
                <a:solidFill>
                  <a:srgbClr val="FFFFFF"/>
                </a:solidFill>
              </a14:hiddenFill>
            </a:ext>
          </a:extLst>
        </p:spPr>
      </p:pic>
      <p:sp>
        <p:nvSpPr>
          <p:cNvPr id="76813" name="Овал 12"/>
          <p:cNvSpPr>
            <a:spLocks noChangeArrowheads="1"/>
          </p:cNvSpPr>
          <p:nvPr/>
        </p:nvSpPr>
        <p:spPr bwMode="auto">
          <a:xfrm>
            <a:off x="7305675" y="1609725"/>
            <a:ext cx="650875" cy="576263"/>
          </a:xfrm>
          <a:prstGeom prst="ellipse">
            <a:avLst/>
          </a:prstGeom>
          <a:solidFill>
            <a:schemeClr val="bg1"/>
          </a:solidFill>
          <a:ln w="50800" algn="ctr">
            <a:solidFill>
              <a:srgbClr val="FF9900"/>
            </a:solidFill>
            <a:round/>
            <a:headEnd/>
            <a:tailEnd/>
          </a:ln>
        </p:spPr>
        <p:txBody>
          <a:bodyPr lIns="0" tIns="36000" rIns="0" bIns="36000" anchor="ct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ru-RU" altLang="ru-RU" sz="1000" b="1">
                <a:latin typeface="Century Gothic" pitchFamily="34" charset="0"/>
              </a:rPr>
              <a:t>73 млн.м</a:t>
            </a:r>
            <a:r>
              <a:rPr lang="ru-RU" altLang="ru-RU" sz="1000" b="1" baseline="30000">
                <a:latin typeface="Century Gothic" pitchFamily="34" charset="0"/>
              </a:rPr>
              <a:t>3</a:t>
            </a:r>
          </a:p>
        </p:txBody>
      </p:sp>
      <p:sp>
        <p:nvSpPr>
          <p:cNvPr id="2" name="Прямоугольник 1"/>
          <p:cNvSpPr/>
          <p:nvPr/>
        </p:nvSpPr>
        <p:spPr>
          <a:xfrm>
            <a:off x="1145259" y="904677"/>
            <a:ext cx="4572000" cy="2308324"/>
          </a:xfrm>
          <a:prstGeom prst="rect">
            <a:avLst/>
          </a:prstGeom>
        </p:spPr>
        <p:txBody>
          <a:bodyPr>
            <a:spAutoFit/>
          </a:bodyPr>
          <a:lstStyle/>
          <a:p>
            <a:pPr marL="285750" indent="-285750">
              <a:buFont typeface="Arial" pitchFamily="34" charset="0"/>
              <a:buChar char="•"/>
            </a:pPr>
            <a:r>
              <a:rPr lang="en-US" sz="1600" dirty="0"/>
              <a:t>The region has large reserves of low-quality wood (to 14 million m</a:t>
            </a:r>
            <a:r>
              <a:rPr lang="en-US" sz="1600" baseline="30000" dirty="0"/>
              <a:t>3</a:t>
            </a:r>
            <a:r>
              <a:rPr lang="en-US" sz="1600" dirty="0"/>
              <a:t> a year), </a:t>
            </a:r>
            <a:r>
              <a:rPr lang="en-US" sz="1600" dirty="0" smtClean="0"/>
              <a:t>nowadays options </a:t>
            </a:r>
            <a:r>
              <a:rPr lang="en-US" sz="1600" dirty="0"/>
              <a:t>of </a:t>
            </a:r>
            <a:r>
              <a:rPr lang="en-US" sz="1600" dirty="0" smtClean="0"/>
              <a:t>effective utilization </a:t>
            </a:r>
            <a:r>
              <a:rPr lang="en-US" sz="1600" dirty="0"/>
              <a:t>of this </a:t>
            </a:r>
            <a:r>
              <a:rPr lang="en-US" sz="1600" dirty="0" smtClean="0"/>
              <a:t>resources </a:t>
            </a:r>
            <a:r>
              <a:rPr lang="en-US" sz="1600" dirty="0"/>
              <a:t>are </a:t>
            </a:r>
            <a:r>
              <a:rPr lang="en-US" sz="1600" dirty="0" smtClean="0"/>
              <a:t>absent.</a:t>
            </a:r>
          </a:p>
          <a:p>
            <a:pPr marL="285750" indent="-285750">
              <a:buFont typeface="Arial" pitchFamily="34" charset="0"/>
              <a:buChar char="•"/>
            </a:pPr>
            <a:r>
              <a:rPr lang="en-US" sz="1600" dirty="0" smtClean="0"/>
              <a:t>Possibility </a:t>
            </a:r>
            <a:r>
              <a:rPr lang="en-US" sz="1600" dirty="0"/>
              <a:t>of partnership with the SIBUR-Holding </a:t>
            </a:r>
            <a:r>
              <a:rPr lang="en-US" sz="1600" dirty="0" smtClean="0"/>
              <a:t>company, that has abroad </a:t>
            </a:r>
            <a:r>
              <a:rPr lang="en-US" sz="1600" dirty="0"/>
              <a:t>examination in the advanced </a:t>
            </a:r>
            <a:r>
              <a:rPr lang="en-US" sz="1600" dirty="0" smtClean="0"/>
              <a:t>biotechnologies field </a:t>
            </a:r>
          </a:p>
          <a:p>
            <a:pPr marL="285750" indent="-285750">
              <a:buFont typeface="Arial" pitchFamily="34" charset="0"/>
              <a:buChar char="•"/>
            </a:pPr>
            <a:r>
              <a:rPr lang="en-US" sz="1600" dirty="0" smtClean="0"/>
              <a:t>Entry </a:t>
            </a:r>
            <a:r>
              <a:rPr lang="en-US" sz="1600" dirty="0"/>
              <a:t>into the export markets (Europe, Asia).</a:t>
            </a:r>
            <a:endParaRPr lang="ru-RU" sz="1600" dirty="0"/>
          </a:p>
        </p:txBody>
      </p:sp>
      <p:sp>
        <p:nvSpPr>
          <p:cNvPr id="16" name="Объект 2"/>
          <p:cNvSpPr txBox="1">
            <a:spLocks/>
          </p:cNvSpPr>
          <p:nvPr/>
        </p:nvSpPr>
        <p:spPr bwMode="auto">
          <a:xfrm>
            <a:off x="1112768" y="3582852"/>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None/>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r>
              <a:rPr lang="en-US" altLang="ru-RU" sz="1100" b="1" kern="0" dirty="0" smtClean="0">
                <a:latin typeface="Century Gothic" panose="020B0502020202020204" pitchFamily="34" charset="0"/>
              </a:rPr>
              <a:t> Production of bioethanol with the capacity of 60 tons.</a:t>
            </a:r>
            <a:endParaRPr lang="ru-RU" altLang="ru-RU" sz="1100" b="1" kern="0" dirty="0" smtClean="0">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Necessary </a:t>
            </a:r>
            <a:r>
              <a:rPr lang="en-US" altLang="ru-RU" sz="1100" b="1" kern="0" dirty="0" smtClean="0">
                <a:solidFill>
                  <a:schemeClr val="tx2">
                    <a:lumMod val="50000"/>
                  </a:schemeClr>
                </a:solidFill>
                <a:latin typeface="Century Gothic" panose="020B0502020202020204" pitchFamily="34" charset="0"/>
              </a:rPr>
              <a:t>conditions</a:t>
            </a:r>
            <a:r>
              <a:rPr lang="ru-RU" altLang="ru-RU" sz="1100" b="1" kern="0" dirty="0" smtClean="0">
                <a:solidFill>
                  <a:schemeClr val="tx2">
                    <a:lumMod val="50000"/>
                  </a:schemeClr>
                </a:solidFill>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 </a:t>
            </a:r>
            <a:r>
              <a:rPr lang="en-US" altLang="ru-RU" sz="1100" kern="0" dirty="0" smtClean="0">
                <a:solidFill>
                  <a:srgbClr val="000000"/>
                </a:solidFill>
                <a:latin typeface="Century Gothic" panose="020B0502020202020204" pitchFamily="34" charset="0"/>
              </a:rPr>
              <a:t>3-5</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300-400</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7" name="Объект 2"/>
          <p:cNvSpPr txBox="1">
            <a:spLocks/>
          </p:cNvSpPr>
          <p:nvPr/>
        </p:nvSpPr>
        <p:spPr bwMode="auto">
          <a:xfrm>
            <a:off x="4973217" y="3789363"/>
            <a:ext cx="407310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err="1" smtClean="0">
                <a:ln>
                  <a:noFill/>
                </a:ln>
                <a:solidFill>
                  <a:schemeClr val="tx2">
                    <a:lumMod val="50000"/>
                  </a:schemeClr>
                </a:solidFill>
                <a:effectLst/>
                <a:uLnTx/>
                <a:uFillTx/>
                <a:latin typeface="Arial"/>
                <a:ea typeface="+mn-ea"/>
                <a:cs typeface="+mn-cs"/>
              </a:rPr>
              <a:t>Capex</a:t>
            </a:r>
            <a:r>
              <a:rPr kumimoji="0" lang="en-US" altLang="ru-RU" sz="1100" b="1" i="0" u="none" strike="noStrike" kern="0" cap="none" spc="0" normalizeH="0" baseline="0" noProof="0" dirty="0" smtClean="0">
                <a:ln>
                  <a:noFill/>
                </a:ln>
                <a:solidFill>
                  <a:schemeClr val="tx2">
                    <a:lumMod val="50000"/>
                  </a:schemeClr>
                </a:solidFill>
                <a:effectLst/>
                <a:uLnTx/>
                <a:uFillTx/>
                <a:latin typeface="Arial"/>
                <a:ea typeface="+mn-ea"/>
                <a:cs typeface="+mn-cs"/>
              </a:rPr>
              <a:t>: 150 </a:t>
            </a:r>
            <a:r>
              <a:rPr kumimoji="0" lang="en-US" altLang="ru-RU" sz="1100" b="1" i="0" u="none" strike="noStrike" kern="0" cap="none" spc="0" normalizeH="0" baseline="0" noProof="0" dirty="0" err="1" smtClean="0">
                <a:ln>
                  <a:noFill/>
                </a:ln>
                <a:solidFill>
                  <a:schemeClr val="tx2">
                    <a:lumMod val="50000"/>
                  </a:schemeClr>
                </a:solidFill>
                <a:effectLst/>
                <a:uLnTx/>
                <a:uFillTx/>
                <a:latin typeface="Arial"/>
                <a:ea typeface="+mn-ea"/>
                <a:cs typeface="+mn-cs"/>
              </a:rPr>
              <a:t>mln</a:t>
            </a:r>
            <a:r>
              <a:rPr kumimoji="0" lang="en-US" altLang="ru-RU" sz="1100" b="1" i="0" u="none" strike="noStrike" kern="0" cap="none" spc="0" normalizeH="0" baseline="0" noProof="0" dirty="0" smtClean="0">
                <a:ln>
                  <a:noFill/>
                </a:ln>
                <a:solidFill>
                  <a:schemeClr val="tx2">
                    <a:lumMod val="50000"/>
                  </a:schemeClr>
                </a:solidFill>
                <a:effectLst/>
                <a:uLnTx/>
                <a:uFillTx/>
                <a:latin typeface="Arial"/>
                <a:ea typeface="+mn-ea"/>
                <a:cs typeface="+mn-cs"/>
              </a:rPr>
              <a:t>.</a:t>
            </a:r>
            <a:r>
              <a:rPr kumimoji="0" lang="en-US" altLang="ru-RU" sz="1100" b="1" i="0" u="none" strike="noStrike" kern="0" cap="none" spc="0" normalizeH="0" noProof="0" dirty="0" smtClean="0">
                <a:ln>
                  <a:noFill/>
                </a:ln>
                <a:solidFill>
                  <a:schemeClr val="tx2">
                    <a:lumMod val="50000"/>
                  </a:schemeClr>
                </a:solidFill>
                <a:effectLst/>
                <a:uLnTx/>
                <a:uFillTx/>
                <a:latin typeface="Arial"/>
                <a:ea typeface="+mn-ea"/>
                <a:cs typeface="+mn-cs"/>
              </a:rPr>
              <a:t> euro</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a:solidFill>
                  <a:schemeClr val="tx2">
                    <a:lumMod val="50000"/>
                  </a:schemeClr>
                </a:solidFill>
              </a:rPr>
              <a:t>Measures of efficiency :</a:t>
            </a:r>
            <a:endParaRPr lang="ru-RU" altLang="ru-RU" sz="1100" b="1" kern="0" dirty="0">
              <a:solidFill>
                <a:srgbClr val="000000"/>
              </a:solidFill>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a:t>
            </a:r>
            <a:r>
              <a:rPr lang="en-US" altLang="ru-RU" sz="1100" kern="0" dirty="0" smtClean="0">
                <a:solidFill>
                  <a:srgbClr val="000000"/>
                </a:solidFill>
                <a:latin typeface="Century Gothic" panose="020B0502020202020204" pitchFamily="34" charset="0"/>
              </a:rPr>
              <a:t>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100" b="1" kern="0" dirty="0">
                <a:solidFill>
                  <a:schemeClr val="tx2">
                    <a:lumMod val="50000"/>
                  </a:schemeClr>
                </a:solidFill>
                <a:latin typeface="Century Gothic" panose="020B0502020202020204" pitchFamily="34" charset="0"/>
              </a:rPr>
              <a:t>8</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8 </a:t>
            </a:r>
            <a:r>
              <a:rPr kumimoji="0" lang="en-US" altLang="ru-RU" sz="1100" b="1" i="0" u="none" strike="noStrike" kern="0" cap="none" spc="0" normalizeH="0" baseline="0" noProof="0" dirty="0" err="1" smtClean="0">
                <a:ln>
                  <a:noFill/>
                </a:ln>
                <a:solidFill>
                  <a:schemeClr val="tx2">
                    <a:lumMod val="50000"/>
                  </a:schemeClr>
                </a:solidFill>
                <a:effectLst/>
                <a:uLnTx/>
                <a:uFillTx/>
                <a:latin typeface="Century Gothic" panose="020B0502020202020204" pitchFamily="34" charset="0"/>
              </a:rPr>
              <a:t>bln</a:t>
            </a:r>
            <a:r>
              <a:rPr kumimoji="0" lang="en-US" altLang="ru-RU" sz="1100" b="1" i="0" u="none" strike="noStrike" kern="0" cap="none" spc="0" normalizeH="0" noProof="0" dirty="0" smtClean="0">
                <a:ln>
                  <a:noFill/>
                </a:ln>
                <a:solidFill>
                  <a:schemeClr val="tx2">
                    <a:lumMod val="50000"/>
                  </a:schemeClr>
                </a:solidFill>
                <a:effectLst/>
                <a:uLnTx/>
                <a:uFillTx/>
                <a:latin typeface="Century Gothic" panose="020B0502020202020204" pitchFamily="34" charset="0"/>
              </a:rPr>
              <a:t> rubles</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5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1" name="TextBox 20"/>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735220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79409"/>
            <a:ext cx="23526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ятиугольник 3"/>
          <p:cNvSpPr/>
          <p:nvPr/>
        </p:nvSpPr>
        <p:spPr>
          <a:xfrm>
            <a:off x="146595" y="1105859"/>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dirty="0">
              <a:solidFill>
                <a:srgbClr val="4F271C">
                  <a:lumMod val="50000"/>
                </a:srgb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prstClr val="white"/>
              </a:solidFill>
            </a:endParaRPr>
          </a:p>
        </p:txBody>
      </p:sp>
      <p:sp>
        <p:nvSpPr>
          <p:cNvPr id="77829" name="Прямоугольник 5"/>
          <p:cNvSpPr>
            <a:spLocks noChangeArrowheads="1"/>
          </p:cNvSpPr>
          <p:nvPr/>
        </p:nvSpPr>
        <p:spPr bwMode="auto">
          <a:xfrm rot="-5400000">
            <a:off x="-137916" y="1903741"/>
            <a:ext cx="1075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ru-RU" sz="1400" dirty="0" smtClean="0">
                <a:solidFill>
                  <a:srgbClr val="27130E"/>
                </a:solidFill>
                <a:latin typeface="Century Gothic" pitchFamily="34" charset="0"/>
              </a:rPr>
              <a:t>Market</a:t>
            </a:r>
          </a:p>
          <a:p>
            <a:pPr algn="ctr" eaLnBrk="1" hangingPunct="1">
              <a:spcBef>
                <a:spcPct val="0"/>
              </a:spcBef>
              <a:buClrTx/>
              <a:buSzTx/>
              <a:buFontTx/>
              <a:buNone/>
            </a:pPr>
            <a:r>
              <a:rPr lang="en-US" altLang="ru-RU" sz="1400" dirty="0" smtClean="0">
                <a:solidFill>
                  <a:srgbClr val="27130E"/>
                </a:solidFill>
                <a:latin typeface="Century Gothic" pitchFamily="34" charset="0"/>
              </a:rPr>
              <a:t>conditions</a:t>
            </a:r>
            <a:endParaRPr lang="ru-RU" altLang="ru-RU" sz="1400" dirty="0">
              <a:solidFill>
                <a:srgbClr val="27130E"/>
              </a:solidFill>
              <a:latin typeface="Century Gothic" pitchFamily="34" charset="0"/>
            </a:endParaRPr>
          </a:p>
        </p:txBody>
      </p:sp>
      <p:sp>
        <p:nvSpPr>
          <p:cNvPr id="77830" name="Прямоугольник 6"/>
          <p:cNvSpPr>
            <a:spLocks noChangeArrowheads="1"/>
          </p:cNvSpPr>
          <p:nvPr/>
        </p:nvSpPr>
        <p:spPr bwMode="auto">
          <a:xfrm rot="-5400000">
            <a:off x="-539253" y="4728468"/>
            <a:ext cx="1999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ru-RU" sz="1400" dirty="0" smtClean="0">
                <a:solidFill>
                  <a:srgbClr val="000000"/>
                </a:solidFill>
                <a:latin typeface="Century Gothic" pitchFamily="34" charset="0"/>
              </a:rPr>
              <a:t>Economic conditions</a:t>
            </a:r>
            <a:endParaRPr lang="ru-RU" altLang="ru-RU" sz="1400" dirty="0">
              <a:solidFill>
                <a:srgbClr val="000000"/>
              </a:solidFill>
              <a:latin typeface="Century Gothic" pitchFamily="34" charset="0"/>
            </a:endParaRPr>
          </a:p>
        </p:txBody>
      </p:sp>
      <p:sp>
        <p:nvSpPr>
          <p:cNvPr id="77831" name="Прямоугольник 11"/>
          <p:cNvSpPr>
            <a:spLocks noChangeArrowheads="1"/>
          </p:cNvSpPr>
          <p:nvPr/>
        </p:nvSpPr>
        <p:spPr bwMode="auto">
          <a:xfrm>
            <a:off x="198438" y="320675"/>
            <a:ext cx="87042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5675"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defTabSz="955675"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defTabSz="955675"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defTabSz="955675" eaLnBrk="0" hangingPunct="0">
              <a:spcBef>
                <a:spcPct val="20000"/>
              </a:spcBef>
              <a:buClr>
                <a:schemeClr val="accent1"/>
              </a:buClr>
              <a:buFont typeface="Arial" charset="0"/>
              <a:buChar char="•"/>
              <a:defRPr sz="1600">
                <a:solidFill>
                  <a:schemeClr val="tx1"/>
                </a:solidFill>
                <a:latin typeface="Arial" charset="0"/>
              </a:defRPr>
            </a:lvl4pPr>
            <a:lvl5pPr marL="2057400" indent="-228600" defTabSz="955675"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defTabSz="955675"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None/>
            </a:pPr>
            <a:r>
              <a:rPr lang="en-US" altLang="ru-RU" sz="2200" b="1" dirty="0">
                <a:solidFill>
                  <a:srgbClr val="000000"/>
                </a:solidFill>
                <a:latin typeface="Century Gothic" pitchFamily="34" charset="0"/>
              </a:rPr>
              <a:t>Investment in the construction </a:t>
            </a:r>
            <a:r>
              <a:rPr lang="en-US" altLang="ru-RU" sz="2200" b="1" dirty="0" smtClean="0">
                <a:solidFill>
                  <a:srgbClr val="000000"/>
                </a:solidFill>
                <a:latin typeface="Century Gothic" pitchFamily="34" charset="0"/>
              </a:rPr>
              <a:t>of mineral fertilizers production factory*</a:t>
            </a:r>
            <a:endParaRPr lang="ru-RU" altLang="ru-RU" sz="2200" b="1" dirty="0">
              <a:latin typeface="Century Gothic" pitchFamily="34" charset="0"/>
            </a:endParaRPr>
          </a:p>
        </p:txBody>
      </p:sp>
      <p:sp>
        <p:nvSpPr>
          <p:cNvPr id="13" name="Прямоугольник 12"/>
          <p:cNvSpPr/>
          <p:nvPr/>
        </p:nvSpPr>
        <p:spPr>
          <a:xfrm>
            <a:off x="2155825" y="780256"/>
            <a:ext cx="4789487" cy="544513"/>
          </a:xfrm>
          <a:prstGeom prst="rect">
            <a:avLst/>
          </a:prstGeom>
        </p:spPr>
        <p:txBody>
          <a:bodyPr>
            <a:spAutoFit/>
          </a:bodyPr>
          <a:lstStyle/>
          <a:p>
            <a:pPr marL="171450" indent="-171450" algn="just" fontAlgn="auto">
              <a:lnSpc>
                <a:spcPct val="150000"/>
              </a:lnSpc>
              <a:spcBef>
                <a:spcPts val="0"/>
              </a:spcBef>
              <a:spcAft>
                <a:spcPts val="0"/>
              </a:spcAft>
              <a:buFont typeface="Wingdings" panose="05000000000000000000" pitchFamily="2" charset="2"/>
              <a:buChar char="§"/>
              <a:defRPr/>
            </a:pPr>
            <a:endParaRPr lang="ru-RU" sz="1000" dirty="0">
              <a:solidFill>
                <a:prstClr val="black"/>
              </a:solidFill>
              <a:latin typeface="Arial"/>
            </a:endParaRPr>
          </a:p>
          <a:p>
            <a:pPr algn="just" fontAlgn="auto">
              <a:lnSpc>
                <a:spcPct val="150000"/>
              </a:lnSpc>
              <a:spcBef>
                <a:spcPts val="0"/>
              </a:spcBef>
              <a:spcAft>
                <a:spcPts val="0"/>
              </a:spcAft>
              <a:defRPr/>
            </a:pPr>
            <a:endParaRPr lang="ru-RU" sz="1100" dirty="0">
              <a:solidFill>
                <a:prstClr val="black"/>
              </a:solidFill>
              <a:latin typeface="Century Gothic" panose="020B0502020202020204" pitchFamily="34" charset="0"/>
            </a:endParaRPr>
          </a:p>
        </p:txBody>
      </p:sp>
      <p:sp>
        <p:nvSpPr>
          <p:cNvPr id="2" name="Прямоугольник 1"/>
          <p:cNvSpPr/>
          <p:nvPr/>
        </p:nvSpPr>
        <p:spPr>
          <a:xfrm>
            <a:off x="1115616" y="1314766"/>
            <a:ext cx="4572000" cy="1754326"/>
          </a:xfrm>
          <a:prstGeom prst="rect">
            <a:avLst/>
          </a:prstGeom>
        </p:spPr>
        <p:txBody>
          <a:bodyPr>
            <a:spAutoFit/>
          </a:bodyPr>
          <a:lstStyle/>
          <a:p>
            <a:r>
              <a:rPr lang="en-US" sz="1200" dirty="0" smtClean="0"/>
              <a:t>Proximity of raw </a:t>
            </a:r>
            <a:r>
              <a:rPr lang="en-US" sz="1200" dirty="0"/>
              <a:t>materials </a:t>
            </a:r>
            <a:r>
              <a:rPr lang="en-US" sz="1200" dirty="0" smtClean="0"/>
              <a:t>for </a:t>
            </a:r>
            <a:r>
              <a:rPr lang="en-US" sz="1200" dirty="0"/>
              <a:t>production of mineral fertilizers - </a:t>
            </a:r>
            <a:r>
              <a:rPr lang="en-US" sz="1200" dirty="0" smtClean="0"/>
              <a:t>natural </a:t>
            </a:r>
            <a:r>
              <a:rPr lang="en-US" sz="1200" dirty="0"/>
              <a:t>gas;</a:t>
            </a:r>
          </a:p>
          <a:p>
            <a:r>
              <a:rPr lang="en-US" sz="1200" dirty="0"/>
              <a:t>Proximity to auxiliary raw materials - river water, </a:t>
            </a:r>
          </a:p>
          <a:p>
            <a:r>
              <a:rPr lang="en-US" sz="1200" dirty="0"/>
              <a:t>    (for implementation of the project it municipal    </a:t>
            </a:r>
          </a:p>
          <a:p>
            <a:r>
              <a:rPr lang="en-US" sz="1200" dirty="0"/>
              <a:t>    platform in </a:t>
            </a:r>
            <a:r>
              <a:rPr lang="en-US" sz="1200" dirty="0" err="1"/>
              <a:t>Tobolsk</a:t>
            </a:r>
            <a:r>
              <a:rPr lang="en-US" sz="1200" dirty="0"/>
              <a:t> </a:t>
            </a:r>
            <a:r>
              <a:rPr lang="en-US" sz="1200" dirty="0" smtClean="0"/>
              <a:t>is </a:t>
            </a:r>
            <a:r>
              <a:rPr lang="en-US" sz="1200" dirty="0"/>
              <a:t>offered </a:t>
            </a:r>
            <a:r>
              <a:rPr lang="en-US" sz="1200" dirty="0" smtClean="0"/>
              <a:t>and </a:t>
            </a:r>
            <a:r>
              <a:rPr lang="en-US" sz="1200" dirty="0"/>
              <a:t>close proximity to the river and </a:t>
            </a:r>
            <a:r>
              <a:rPr lang="en-US" sz="1200" dirty="0" smtClean="0"/>
              <a:t>to </a:t>
            </a:r>
            <a:r>
              <a:rPr lang="en-US" sz="1200" dirty="0"/>
              <a:t>necessary engineering </a:t>
            </a:r>
            <a:r>
              <a:rPr lang="en-US" sz="1200" dirty="0" smtClean="0"/>
              <a:t>communications is available);</a:t>
            </a:r>
            <a:endParaRPr lang="en-US" sz="1200" dirty="0"/>
          </a:p>
          <a:p>
            <a:r>
              <a:rPr lang="en-US" sz="1200" dirty="0" smtClean="0"/>
              <a:t>Possibility </a:t>
            </a:r>
            <a:r>
              <a:rPr lang="en-US" sz="1200" dirty="0"/>
              <a:t>of transportation of production through the Northern Sea Route both to Europe, and to Asia </a:t>
            </a:r>
            <a:r>
              <a:rPr lang="en-US" sz="1200" dirty="0" smtClean="0"/>
              <a:t>- to </a:t>
            </a:r>
            <a:r>
              <a:rPr lang="en-US" sz="1200" dirty="0"/>
              <a:t>the main export markets.</a:t>
            </a:r>
            <a:endParaRPr lang="ru-RU" sz="1200" dirty="0"/>
          </a:p>
        </p:txBody>
      </p:sp>
      <p:sp>
        <p:nvSpPr>
          <p:cNvPr id="14" name="Объект 2"/>
          <p:cNvSpPr txBox="1">
            <a:spLocks/>
          </p:cNvSpPr>
          <p:nvPr/>
        </p:nvSpPr>
        <p:spPr bwMode="auto">
          <a:xfrm>
            <a:off x="1115616" y="3605871"/>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None/>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r>
              <a:rPr lang="en-US" altLang="ru-RU" sz="1100" b="1" kern="0" dirty="0" smtClean="0">
                <a:latin typeface="Century Gothic" panose="020B0502020202020204" pitchFamily="34" charset="0"/>
              </a:rPr>
              <a:t> </a:t>
            </a:r>
          </a:p>
          <a:p>
            <a:pPr marL="0" indent="0">
              <a:spcBef>
                <a:spcPts val="600"/>
              </a:spcBef>
              <a:buNone/>
            </a:pPr>
            <a:r>
              <a:rPr lang="en-US" altLang="ru-RU" sz="1100" b="1" kern="0" dirty="0" smtClean="0">
                <a:latin typeface="Century Gothic" panose="020B0502020202020204" pitchFamily="34" charset="0"/>
              </a:rPr>
              <a:t>Approximately 400 000 tons.</a:t>
            </a:r>
            <a:endParaRPr lang="ru-RU" altLang="ru-RU" sz="1100" b="1" kern="0" dirty="0" smtClean="0">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Necessary </a:t>
            </a:r>
            <a:r>
              <a:rPr lang="en-US" altLang="ru-RU" sz="1100" b="1" kern="0" dirty="0" smtClean="0">
                <a:solidFill>
                  <a:schemeClr val="tx2">
                    <a:lumMod val="50000"/>
                  </a:schemeClr>
                </a:solidFill>
                <a:latin typeface="Century Gothic" panose="020B0502020202020204" pitchFamily="34" charset="0"/>
              </a:rPr>
              <a:t>conditions</a:t>
            </a:r>
            <a:r>
              <a:rPr lang="ru-RU" altLang="ru-RU" sz="1100" b="1" kern="0" dirty="0" smtClean="0">
                <a:solidFill>
                  <a:schemeClr val="tx2">
                    <a:lumMod val="50000"/>
                  </a:schemeClr>
                </a:solidFill>
                <a:latin typeface="Century Gothic" panose="020B0502020202020204" pitchFamily="34" charset="0"/>
              </a:rPr>
              <a:t>: </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Site area </a:t>
            </a:r>
            <a:r>
              <a:rPr lang="en-US" altLang="ru-RU" sz="1100" kern="0" dirty="0" smtClean="0">
                <a:solidFill>
                  <a:srgbClr val="000000"/>
                </a:solidFill>
                <a:latin typeface="Century Gothic" panose="020B0502020202020204" pitchFamily="34" charset="0"/>
              </a:rPr>
              <a:t>50-80</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Approximately 1000 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lvl="0">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6" name="Объект 2"/>
          <p:cNvSpPr txBox="1">
            <a:spLocks/>
          </p:cNvSpPr>
          <p:nvPr/>
        </p:nvSpPr>
        <p:spPr bwMode="auto">
          <a:xfrm>
            <a:off x="4973217" y="3789363"/>
            <a:ext cx="407310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None/>
              <a:defRPr/>
            </a:pPr>
            <a:r>
              <a:rPr lang="en-US" altLang="ru-RU" sz="1100" b="1" kern="0" dirty="0">
                <a:solidFill>
                  <a:srgbClr val="000000"/>
                </a:solidFill>
                <a:latin typeface="Century Gothic" panose="020B0502020202020204" pitchFamily="34" charset="0"/>
              </a:rPr>
              <a:t>Anticipated investment volume</a:t>
            </a:r>
            <a:endParaRPr lang="ru-RU" altLang="ru-RU" sz="1100" b="1" kern="0" dirty="0">
              <a:solidFill>
                <a:srgbClr val="000000"/>
              </a:solidFill>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100" b="1" i="0" u="none" strike="noStrike" kern="0" cap="none" spc="0" normalizeH="0" baseline="0" noProof="0" dirty="0" smtClean="0">
                <a:ln>
                  <a:noFill/>
                </a:ln>
                <a:solidFill>
                  <a:srgbClr val="000000"/>
                </a:solidFill>
                <a:effectLst/>
                <a:uLnTx/>
                <a:uFillTx/>
                <a:latin typeface="Century Gothic" panose="020B0502020202020204" pitchFamily="34" charset="0"/>
              </a:rPr>
              <a:t>1500 </a:t>
            </a:r>
            <a:r>
              <a:rPr kumimoji="0" lang="en-US" altLang="ru-RU" sz="1100" b="1" i="0" u="none" strike="noStrike" kern="0" cap="none" spc="0" normalizeH="0" baseline="0" noProof="0" dirty="0" err="1" smtClean="0">
                <a:ln>
                  <a:noFill/>
                </a:ln>
                <a:solidFill>
                  <a:srgbClr val="000000"/>
                </a:solidFill>
                <a:effectLst/>
                <a:uLnTx/>
                <a:uFillTx/>
                <a:latin typeface="Century Gothic" panose="020B0502020202020204" pitchFamily="34" charset="0"/>
              </a:rPr>
              <a:t>mln.dollars</a:t>
            </a: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100" b="1" kern="0" dirty="0">
                <a:solidFill>
                  <a:schemeClr val="tx2">
                    <a:lumMod val="50000"/>
                  </a:schemeClr>
                </a:solidFill>
              </a:rPr>
              <a:t>Measures of efficiency :</a:t>
            </a:r>
            <a:endParaRPr lang="ru-RU" altLang="ru-RU" sz="1100" b="1" kern="0" dirty="0">
              <a:solidFill>
                <a:srgbClr val="000000"/>
              </a:solidFill>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Internal </a:t>
            </a:r>
            <a:r>
              <a:rPr lang="en-US" altLang="ru-RU" sz="1100" kern="0" dirty="0" smtClean="0">
                <a:solidFill>
                  <a:srgbClr val="000000"/>
                </a:solidFill>
                <a:latin typeface="Century Gothic" panose="020B0502020202020204" pitchFamily="34" charset="0"/>
              </a:rPr>
              <a:t>rate of return</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100" b="1" kern="0" noProof="0" dirty="0" smtClean="0">
                <a:solidFill>
                  <a:schemeClr val="tx2">
                    <a:lumMod val="50000"/>
                  </a:schemeClr>
                </a:solidFill>
                <a:latin typeface="Century Gothic" panose="020B0502020202020204" pitchFamily="34" charset="0"/>
              </a:rPr>
              <a:t>19,6</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Net present value</a:t>
            </a:r>
            <a:r>
              <a:rPr kumimoji="0" lang="en-US"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lang="en-US" altLang="ru-RU" sz="1100" b="1" kern="0" dirty="0" smtClean="0">
                <a:solidFill>
                  <a:schemeClr val="tx2">
                    <a:lumMod val="50000"/>
                  </a:schemeClr>
                </a:solidFill>
                <a:latin typeface="Century Gothic" panose="020B0502020202020204" pitchFamily="34" charset="0"/>
              </a:rPr>
              <a:t>235</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1" i="0" u="none" strike="noStrike" kern="0" cap="none" spc="0" normalizeH="0" baseline="0" noProof="0" dirty="0" err="1" smtClean="0">
                <a:ln>
                  <a:noFill/>
                </a:ln>
                <a:solidFill>
                  <a:schemeClr val="tx2">
                    <a:lumMod val="50000"/>
                  </a:schemeClr>
                </a:solidFill>
                <a:effectLst/>
                <a:uLnTx/>
                <a:uFillTx/>
                <a:latin typeface="Century Gothic" panose="020B0502020202020204" pitchFamily="34" charset="0"/>
              </a:rPr>
              <a:t>mln</a:t>
            </a:r>
            <a:r>
              <a:rPr kumimoji="0" lang="en-US" altLang="ru-RU" sz="1100" b="1" i="0" u="none" strike="noStrike" kern="0" cap="none" spc="0" normalizeH="0" noProof="0" dirty="0" smtClean="0">
                <a:ln>
                  <a:noFill/>
                </a:ln>
                <a:solidFill>
                  <a:schemeClr val="tx2">
                    <a:lumMod val="50000"/>
                  </a:schemeClr>
                </a:solidFill>
                <a:effectLst/>
                <a:uLnTx/>
                <a:uFillTx/>
                <a:latin typeface="Century Gothic" panose="020B0502020202020204" pitchFamily="34" charset="0"/>
              </a:rPr>
              <a:t> rubles</a:t>
            </a:r>
            <a:endParaRPr kumimoji="0" lang="ru-RU" altLang="ru-RU" sz="1100" b="1" i="0" u="none" strike="noStrike" kern="0" cap="none" spc="0" normalizeH="0" baseline="0" noProof="0" dirty="0" smtClean="0">
              <a:ln>
                <a:noFill/>
              </a:ln>
              <a:effectLst/>
              <a:uLnTx/>
              <a:uFillTx/>
              <a:latin typeface="Century Gothic" panose="020B0502020202020204" pitchFamily="34" charset="0"/>
            </a:endParaRPr>
          </a:p>
          <a:p>
            <a:pPr marL="0" lvl="0" indent="0">
              <a:spcBef>
                <a:spcPts val="600"/>
              </a:spcBef>
              <a:buClr>
                <a:srgbClr val="080808"/>
              </a:buClr>
              <a:buNone/>
              <a:defRPr/>
            </a:pPr>
            <a:r>
              <a:rPr lang="en-US" altLang="ru-RU" sz="1100" kern="0" dirty="0" smtClean="0">
                <a:solidFill>
                  <a:srgbClr val="000000"/>
                </a:solidFill>
                <a:latin typeface="Century Gothic" panose="020B0502020202020204" pitchFamily="34" charset="0"/>
              </a:rPr>
              <a:t>Pay-back period</a:t>
            </a:r>
            <a:r>
              <a:rPr kumimoji="0" lang="ru-RU" altLang="ru-RU" sz="110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6</a:t>
            </a:r>
            <a:r>
              <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en-US"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10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9" name="TextBox 18"/>
          <p:cNvSpPr txBox="1"/>
          <p:nvPr/>
        </p:nvSpPr>
        <p:spPr>
          <a:xfrm>
            <a:off x="94903" y="6254801"/>
            <a:ext cx="9049097" cy="577081"/>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chemeClr val="accent1">
                  <a:lumMod val="75000"/>
                </a:schemeClr>
              </a:solidFill>
              <a:latin typeface="Century Gothic" panose="020B0502020202020204" pitchFamily="34" charset="0"/>
            </a:endParaRPr>
          </a:p>
          <a:p>
            <a:endParaRPr lang="ru-RU" sz="105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89040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32656"/>
            <a:ext cx="8210872" cy="688645"/>
          </a:xfrm>
        </p:spPr>
        <p:txBody>
          <a:bodyPr/>
          <a:lstStyle/>
          <a:p>
            <a:r>
              <a:rPr lang="en-US" sz="2200" b="1" cap="none" spc="0" dirty="0" smtClean="0">
                <a:solidFill>
                  <a:schemeClr val="tx2">
                    <a:lumMod val="50000"/>
                  </a:schemeClr>
                </a:solidFill>
                <a:latin typeface="Century Gothic" panose="020B0502020202020204" pitchFamily="34" charset="0"/>
                <a:ea typeface="+mn-ea"/>
                <a:cs typeface="+mn-cs"/>
              </a:rPr>
              <a:t>MDF </a:t>
            </a:r>
            <a:r>
              <a:rPr lang="en-US" sz="2200" b="1" cap="none" spc="0" dirty="0" smtClean="0">
                <a:solidFill>
                  <a:schemeClr val="tx2">
                    <a:lumMod val="50000"/>
                  </a:schemeClr>
                </a:solidFill>
                <a:latin typeface="Century Gothic" panose="020B0502020202020204" pitchFamily="34" charset="0"/>
              </a:rPr>
              <a:t>production investment in Tyumen Region with annual capacity of 220 </a:t>
            </a:r>
            <a:r>
              <a:rPr lang="en-US" sz="2200" b="1" cap="none" spc="0" dirty="0" smtClean="0">
                <a:solidFill>
                  <a:schemeClr val="tx2">
                    <a:lumMod val="50000"/>
                  </a:schemeClr>
                </a:solidFill>
                <a:latin typeface="Century Gothic" panose="020B0502020202020204" pitchFamily="34" charset="0"/>
                <a:ea typeface="+mn-ea"/>
                <a:cs typeface="+mn-cs"/>
              </a:rPr>
              <a:t>000</a:t>
            </a:r>
            <a:r>
              <a:rPr lang="ru-RU" sz="2200" b="1" cap="none" spc="0" dirty="0" smtClean="0">
                <a:solidFill>
                  <a:schemeClr val="tx2">
                    <a:lumMod val="50000"/>
                  </a:schemeClr>
                </a:solidFill>
                <a:latin typeface="Century Gothic" panose="020B0502020202020204" pitchFamily="34" charset="0"/>
                <a:ea typeface="+mn-ea"/>
                <a:cs typeface="+mn-cs"/>
              </a:rPr>
              <a:t> </a:t>
            </a:r>
            <a:r>
              <a:rPr lang="en-US" sz="2200" b="1" cap="none" spc="0" dirty="0" smtClean="0">
                <a:solidFill>
                  <a:schemeClr val="tx2">
                    <a:lumMod val="50000"/>
                  </a:schemeClr>
                </a:solidFill>
                <a:latin typeface="Century Gothic" panose="020B0502020202020204" pitchFamily="34" charset="0"/>
                <a:ea typeface="+mn-ea"/>
                <a:cs typeface="+mn-cs"/>
              </a:rPr>
              <a:t>m</a:t>
            </a:r>
            <a:r>
              <a:rPr lang="ru-RU" sz="2200" b="1" cap="none" spc="0" dirty="0" smtClean="0">
                <a:solidFill>
                  <a:schemeClr val="tx2">
                    <a:lumMod val="50000"/>
                  </a:schemeClr>
                </a:solidFill>
                <a:latin typeface="Century Gothic" panose="020B0502020202020204" pitchFamily="34" charset="0"/>
                <a:ea typeface="+mn-ea"/>
                <a:cs typeface="+mn-cs"/>
              </a:rPr>
              <a:t>³</a:t>
            </a:r>
            <a:r>
              <a:rPr lang="en-US" sz="2200" b="1" cap="none" spc="0" dirty="0" smtClean="0">
                <a:solidFill>
                  <a:schemeClr val="tx2">
                    <a:lumMod val="50000"/>
                  </a:schemeClr>
                </a:solidFill>
                <a:latin typeface="Century Gothic" panose="020B0502020202020204" pitchFamily="34" charset="0"/>
                <a:ea typeface="+mn-ea"/>
                <a:cs typeface="+mn-cs"/>
              </a:rPr>
              <a:t> per year</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72008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83318"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66068" y="1907249"/>
            <a:ext cx="107593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Market</a:t>
            </a:r>
            <a:endParaRPr lang="ru-RU" altLang="ru-RU" sz="1400" dirty="0" smtClean="0">
              <a:solidFill>
                <a:schemeClr val="tx2">
                  <a:lumMod val="50000"/>
                </a:schemeClr>
              </a:solidFill>
              <a:latin typeface="Century Gothic" panose="020B0502020202020204" pitchFamily="34" charset="0"/>
            </a:endParaRP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19101" y="4643554"/>
            <a:ext cx="1075936" cy="523220"/>
          </a:xfrm>
          <a:prstGeom prst="rect">
            <a:avLst/>
          </a:prstGeom>
        </p:spPr>
        <p:txBody>
          <a:bodyPr wrap="none">
            <a:spAutoFit/>
          </a:bodyPr>
          <a:lstStyle/>
          <a:p>
            <a:pPr algn="ctr"/>
            <a:r>
              <a:rPr lang="en-US" sz="1400" dirty="0" smtClean="0">
                <a:latin typeface="Century Gothic" panose="020B0502020202020204" pitchFamily="34" charset="0"/>
              </a:rPr>
              <a:t>Economic</a:t>
            </a:r>
            <a:endParaRPr lang="ru-RU" sz="1400" dirty="0" smtClean="0">
              <a:latin typeface="Century Gothic" panose="020B0502020202020204" pitchFamily="34" charset="0"/>
            </a:endParaRP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8" name="Прямоугольник 7"/>
          <p:cNvSpPr/>
          <p:nvPr/>
        </p:nvSpPr>
        <p:spPr>
          <a:xfrm>
            <a:off x="827583" y="968531"/>
            <a:ext cx="5098217" cy="1785104"/>
          </a:xfrm>
          <a:prstGeom prst="rect">
            <a:avLst/>
          </a:prstGeom>
        </p:spPr>
        <p:txBody>
          <a:bodyPr wrap="square">
            <a:spAutoFit/>
          </a:bodyPr>
          <a:lstStyle/>
          <a:p>
            <a:pPr marL="171450" indent="-171450" algn="just">
              <a:buFont typeface="Wingdings" panose="05000000000000000000" pitchFamily="2" charset="2"/>
              <a:buChar char="§"/>
            </a:pPr>
            <a:r>
              <a:rPr lang="en-US" sz="1000" dirty="0" smtClean="0">
                <a:latin typeface="Century Gothic" panose="020B0502020202020204" pitchFamily="34" charset="0"/>
              </a:rPr>
              <a:t>Now 2 plants supply the Ural and </a:t>
            </a:r>
            <a:r>
              <a:rPr lang="en-US" sz="1000" dirty="0" err="1" smtClean="0">
                <a:latin typeface="Century Gothic" panose="020B0502020202020204" pitchFamily="34" charset="0"/>
              </a:rPr>
              <a:t>Siberan</a:t>
            </a:r>
            <a:r>
              <a:rPr lang="en-US" sz="1000" dirty="0" smtClean="0">
                <a:latin typeface="Century Gothic" panose="020B0502020202020204" pitchFamily="34" charset="0"/>
              </a:rPr>
              <a:t> market with MDF</a:t>
            </a:r>
            <a:r>
              <a:rPr lang="ru-RU" sz="1000" dirty="0" smtClean="0">
                <a:latin typeface="Century Gothic" panose="020B0502020202020204" pitchFamily="34" charset="0"/>
              </a:rPr>
              <a:t>, </a:t>
            </a:r>
            <a:r>
              <a:rPr lang="en-US" sz="1000" dirty="0" smtClean="0">
                <a:latin typeface="Century Gothic" panose="020B0502020202020204" pitchFamily="34" charset="0"/>
              </a:rPr>
              <a:t>only 1 of them, “Partner-Tomsk” is a modern plant equipped with the </a:t>
            </a:r>
            <a:r>
              <a:rPr lang="en-US" sz="1000" dirty="0" err="1" smtClean="0">
                <a:latin typeface="Century Gothic" panose="020B0502020202020204" pitchFamily="34" charset="0"/>
              </a:rPr>
              <a:t>ContiRoll</a:t>
            </a:r>
            <a:r>
              <a:rPr lang="en-US" sz="1000" dirty="0" smtClean="0">
                <a:latin typeface="Century Gothic" panose="020B0502020202020204" pitchFamily="34" charset="0"/>
              </a:rPr>
              <a:t>® press</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50% of MDF consumption is supplied by these plants</a:t>
            </a:r>
            <a:r>
              <a:rPr lang="ru-RU" sz="1000" dirty="0" smtClean="0">
                <a:latin typeface="Century Gothic" panose="020B0502020202020204" pitchFamily="34" charset="0"/>
              </a:rPr>
              <a:t>, </a:t>
            </a:r>
            <a:r>
              <a:rPr lang="en-US" sz="1000" dirty="0" smtClean="0">
                <a:latin typeface="Century Gothic" panose="020B0502020202020204" pitchFamily="34" charset="0"/>
              </a:rPr>
              <a:t>and </a:t>
            </a:r>
            <a:r>
              <a:rPr lang="ru-RU" sz="1000" dirty="0" smtClean="0">
                <a:latin typeface="Century Gothic" panose="020B0502020202020204" pitchFamily="34" charset="0"/>
              </a:rPr>
              <a:t>50% </a:t>
            </a:r>
            <a:r>
              <a:rPr lang="en-US" sz="1000" dirty="0" smtClean="0">
                <a:latin typeface="Century Gothic" panose="020B0502020202020204" pitchFamily="34" charset="0"/>
              </a:rPr>
              <a:t>- by the plants from Central Russia</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About 20% of the Russian furniture manufacturers are located in </a:t>
            </a:r>
            <a:r>
              <a:rPr lang="ru-RU" sz="1000" dirty="0" smtClean="0">
                <a:latin typeface="Century Gothic" panose="020B0502020202020204" pitchFamily="34" charset="0"/>
              </a:rPr>
              <a:t> </a:t>
            </a:r>
            <a:r>
              <a:rPr lang="en-US" sz="1000" dirty="0" smtClean="0">
                <a:latin typeface="Century Gothic" panose="020B0502020202020204" pitchFamily="34" charset="0"/>
              </a:rPr>
              <a:t>the Urals and Siberia</a:t>
            </a:r>
            <a:r>
              <a:rPr lang="ru-RU" sz="1000" dirty="0" smtClean="0">
                <a:latin typeface="Century Gothic" panose="020B0502020202020204" pitchFamily="34" charset="0"/>
              </a:rPr>
              <a:t>.</a:t>
            </a:r>
            <a:endParaRPr lang="ru-RU" sz="1000" dirty="0">
              <a:latin typeface="Century Gothic" panose="020B0502020202020204" pitchFamily="34" charset="0"/>
            </a:endParaRPr>
          </a:p>
          <a:p>
            <a:pPr marL="171450" indent="-171450" algn="just">
              <a:buFont typeface="Wingdings" panose="05000000000000000000" pitchFamily="2" charset="2"/>
              <a:buChar char="§"/>
            </a:pPr>
            <a:r>
              <a:rPr lang="en-US" sz="1000" dirty="0" smtClean="0">
                <a:latin typeface="Century Gothic" panose="020B0502020202020204" pitchFamily="34" charset="0"/>
              </a:rPr>
              <a:t>Major MDF production development trends</a:t>
            </a:r>
            <a:r>
              <a:rPr lang="ru-RU" sz="1000" dirty="0" smtClean="0">
                <a:latin typeface="Century Gothic" panose="020B0502020202020204" pitchFamily="34" charset="0"/>
              </a:rPr>
              <a:t>: </a:t>
            </a:r>
            <a:r>
              <a:rPr lang="en-US" sz="1000" dirty="0" smtClean="0">
                <a:latin typeface="Century Gothic" panose="020B0502020202020204" pitchFamily="34" charset="0"/>
              </a:rPr>
              <a:t>import substitution</a:t>
            </a:r>
            <a:r>
              <a:rPr lang="ru-RU" sz="1000" dirty="0" smtClean="0">
                <a:latin typeface="Century Gothic" panose="020B0502020202020204" pitchFamily="34" charset="0"/>
              </a:rPr>
              <a:t>, </a:t>
            </a:r>
            <a:r>
              <a:rPr lang="en-US" sz="1000" dirty="0" smtClean="0">
                <a:latin typeface="Century Gothic" panose="020B0502020202020204" pitchFamily="34" charset="0"/>
              </a:rPr>
              <a:t>export expansion to the CIS countries</a:t>
            </a:r>
            <a:r>
              <a:rPr lang="ru-RU" sz="1000" dirty="0" smtClean="0">
                <a:latin typeface="Century Gothic" panose="020B0502020202020204" pitchFamily="34" charset="0"/>
              </a:rPr>
              <a:t>,(</a:t>
            </a:r>
            <a:r>
              <a:rPr lang="en-US" sz="1000" dirty="0" smtClean="0">
                <a:latin typeface="Century Gothic" panose="020B0502020202020204" pitchFamily="34" charset="0"/>
              </a:rPr>
              <a:t>mainly to Kazakhstan</a:t>
            </a:r>
            <a:r>
              <a:rPr lang="ru-RU" sz="1000" dirty="0" smtClean="0">
                <a:latin typeface="Century Gothic" panose="020B0502020202020204" pitchFamily="34" charset="0"/>
              </a:rPr>
              <a:t>), </a:t>
            </a:r>
            <a:r>
              <a:rPr lang="en-US" sz="1000" dirty="0" smtClean="0">
                <a:latin typeface="Century Gothic" panose="020B0502020202020204" pitchFamily="34" charset="0"/>
              </a:rPr>
              <a:t>potential rise of furniture manufacturing in the Urals and Siberia</a:t>
            </a:r>
            <a:r>
              <a:rPr lang="ru-RU" sz="1000" dirty="0" smtClean="0">
                <a:latin typeface="Century Gothic" panose="020B0502020202020204" pitchFamily="34" charset="0"/>
              </a:rPr>
              <a:t>, </a:t>
            </a:r>
            <a:r>
              <a:rPr lang="en-US" sz="1000" dirty="0" smtClean="0">
                <a:latin typeface="Century Gothic" panose="020B0502020202020204" pitchFamily="34" charset="0"/>
              </a:rPr>
              <a:t>shut down of outdated MDF production</a:t>
            </a:r>
            <a:r>
              <a:rPr lang="ru-RU" sz="1000" dirty="0" smtClean="0">
                <a:latin typeface="Century Gothic" panose="020B0502020202020204" pitchFamily="34" charset="0"/>
              </a:rPr>
              <a:t> (</a:t>
            </a:r>
            <a:r>
              <a:rPr lang="en-US" sz="1000" dirty="0" err="1" smtClean="0">
                <a:latin typeface="Century Gothic" panose="020B0502020202020204" pitchFamily="34" charset="0"/>
              </a:rPr>
              <a:t>Mortka</a:t>
            </a:r>
            <a:r>
              <a:rPr lang="en-US" sz="1000" dirty="0" smtClean="0">
                <a:latin typeface="Century Gothic" panose="020B0502020202020204" pitchFamily="34" charset="0"/>
              </a:rPr>
              <a:t> </a:t>
            </a:r>
            <a:r>
              <a:rPr lang="ru-RU" sz="1000" dirty="0" smtClean="0">
                <a:latin typeface="Century Gothic" panose="020B0502020202020204" pitchFamily="34" charset="0"/>
              </a:rPr>
              <a:t>MDF</a:t>
            </a:r>
            <a:r>
              <a:rPr lang="ru-RU" sz="1000" dirty="0">
                <a:latin typeface="Century Gothic" panose="020B0502020202020204" pitchFamily="34" charset="0"/>
              </a:rPr>
              <a:t>), </a:t>
            </a:r>
            <a:r>
              <a:rPr lang="en-US" sz="1000" dirty="0" smtClean="0">
                <a:latin typeface="Century Gothic" panose="020B0502020202020204" pitchFamily="34" charset="0"/>
              </a:rPr>
              <a:t>increase of MDF consumption in flooring</a:t>
            </a:r>
            <a:r>
              <a:rPr lang="ru-RU" sz="1000" dirty="0" smtClean="0">
                <a:latin typeface="Century Gothic" panose="020B0502020202020204" pitchFamily="34" charset="0"/>
              </a:rPr>
              <a:t> (</a:t>
            </a:r>
            <a:r>
              <a:rPr lang="en-US" sz="1000" dirty="0" smtClean="0">
                <a:latin typeface="Century Gothic" panose="020B0502020202020204" pitchFamily="34" charset="0"/>
              </a:rPr>
              <a:t>about </a:t>
            </a:r>
            <a:r>
              <a:rPr lang="ru-RU" sz="1000" dirty="0" smtClean="0">
                <a:latin typeface="Century Gothic" panose="020B0502020202020204" pitchFamily="34" charset="0"/>
              </a:rPr>
              <a:t>45</a:t>
            </a:r>
            <a:r>
              <a:rPr lang="ru-RU" sz="1000" dirty="0">
                <a:latin typeface="Century Gothic" panose="020B0502020202020204" pitchFamily="34" charset="0"/>
              </a:rPr>
              <a:t>% </a:t>
            </a:r>
            <a:r>
              <a:rPr lang="en-US" sz="1000" dirty="0" smtClean="0">
                <a:latin typeface="Century Gothic" panose="020B0502020202020204" pitchFamily="34" charset="0"/>
              </a:rPr>
              <a:t> MDF is used for laminated flooring worldwide</a:t>
            </a:r>
            <a:r>
              <a:rPr lang="ru-RU" sz="1000" dirty="0" smtClean="0">
                <a:latin typeface="Century Gothic" panose="020B0502020202020204" pitchFamily="34" charset="0"/>
              </a:rPr>
              <a:t>, </a:t>
            </a:r>
            <a:r>
              <a:rPr lang="en-US" sz="1000" dirty="0" smtClean="0">
                <a:latin typeface="Century Gothic" panose="020B0502020202020204" pitchFamily="34" charset="0"/>
              </a:rPr>
              <a:t>in Russia</a:t>
            </a:r>
            <a:r>
              <a:rPr lang="ru-RU" sz="1000" dirty="0" smtClean="0">
                <a:latin typeface="Century Gothic" panose="020B0502020202020204" pitchFamily="34" charset="0"/>
              </a:rPr>
              <a:t> </a:t>
            </a:r>
            <a:r>
              <a:rPr lang="ru-RU" sz="1000" dirty="0">
                <a:latin typeface="Century Gothic" panose="020B0502020202020204" pitchFamily="34" charset="0"/>
              </a:rPr>
              <a:t>- 10</a:t>
            </a:r>
            <a:r>
              <a:rPr lang="ru-RU" sz="1000" dirty="0" smtClean="0">
                <a:latin typeface="Century Gothic" panose="020B0502020202020204" pitchFamily="34" charset="0"/>
              </a:rPr>
              <a:t>%).</a:t>
            </a:r>
          </a:p>
        </p:txBody>
      </p:sp>
      <p:pic>
        <p:nvPicPr>
          <p:cNvPr id="1026"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27306" y="1068576"/>
            <a:ext cx="3165094" cy="208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Объект 2"/>
          <p:cNvSpPr txBox="1">
            <a:spLocks/>
          </p:cNvSpPr>
          <p:nvPr/>
        </p:nvSpPr>
        <p:spPr bwMode="auto">
          <a:xfrm>
            <a:off x="1115617" y="3389982"/>
            <a:ext cx="3955280" cy="291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lvl="0" indent="0">
              <a:spcBef>
                <a:spcPts val="600"/>
              </a:spcBef>
              <a:buClr>
                <a:srgbClr val="080808"/>
              </a:buClr>
              <a:buNone/>
              <a:defRPr/>
            </a:pPr>
            <a:r>
              <a:rPr lang="en-US" altLang="ru-RU" sz="1050" b="1" u="sng" kern="0" dirty="0" smtClean="0">
                <a:solidFill>
                  <a:schemeClr val="tx2">
                    <a:lumMod val="50000"/>
                  </a:schemeClr>
                </a:solidFill>
                <a:latin typeface="Century Gothic" panose="020B0502020202020204" pitchFamily="34" charset="0"/>
              </a:rPr>
              <a:t>Initial data</a:t>
            </a:r>
            <a:r>
              <a:rPr kumimoji="0" lang="ru-RU" altLang="ru-RU" sz="1050" b="1" i="0" u="sng"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050" b="1" kern="0" dirty="0" smtClean="0">
                <a:solidFill>
                  <a:schemeClr val="tx2">
                    <a:lumMod val="50000"/>
                  </a:schemeClr>
                </a:solidFill>
                <a:latin typeface="Century Gothic" panose="020B0502020202020204" pitchFamily="34" charset="0"/>
              </a:rPr>
              <a:t>Wood processing capacity</a:t>
            </a:r>
            <a:r>
              <a:rPr lang="ru-RU" altLang="ru-RU" sz="1050" b="1" kern="0" dirty="0" smtClean="0">
                <a:solidFill>
                  <a:schemeClr val="tx2">
                    <a:lumMod val="50000"/>
                  </a:schemeClr>
                </a:solidFill>
                <a:latin typeface="Century Gothic" panose="020B0502020202020204" pitchFamily="34" charset="0"/>
              </a:rPr>
              <a:t>:</a:t>
            </a:r>
          </a:p>
          <a:p>
            <a:pPr lvl="0">
              <a:spcBef>
                <a:spcPts val="600"/>
              </a:spcBef>
              <a:buClr>
                <a:srgbClr val="080808"/>
              </a:buClr>
            </a:pPr>
            <a:r>
              <a:rPr kumimoji="0" lang="en-US"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Up to</a:t>
            </a: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 340 </a:t>
            </a:r>
            <a:r>
              <a:rPr lang="ru-RU" altLang="ru-RU" sz="1050" kern="0" dirty="0">
                <a:solidFill>
                  <a:srgbClr val="000000"/>
                </a:solidFill>
                <a:latin typeface="Century Gothic" panose="020B0502020202020204" pitchFamily="34" charset="0"/>
              </a:rPr>
              <a:t>000 </a:t>
            </a:r>
            <a:r>
              <a:rPr lang="en-US" altLang="ru-RU" sz="1050" kern="0" dirty="0" smtClean="0">
                <a:solidFill>
                  <a:srgbClr val="000000"/>
                </a:solidFill>
                <a:latin typeface="Century Gothic" panose="020B0502020202020204" pitchFamily="34" charset="0"/>
              </a:rPr>
              <a:t>m</a:t>
            </a:r>
            <a:r>
              <a:rPr lang="ru-RU" altLang="ru-RU" sz="1050" kern="0" baseline="30000" dirty="0" smtClean="0">
                <a:solidFill>
                  <a:srgbClr val="000000"/>
                </a:solidFill>
                <a:latin typeface="Century Gothic" panose="020B0502020202020204" pitchFamily="34" charset="0"/>
              </a:rPr>
              <a:t>3</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per year – round wood</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chips</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particles</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other wood waste</a:t>
            </a:r>
            <a:endParaRPr lang="ru-RU" altLang="ru-RU" sz="1050" kern="0" dirty="0" smtClean="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050" b="1" kern="0" dirty="0">
                <a:solidFill>
                  <a:schemeClr val="tx2">
                    <a:lumMod val="50000"/>
                  </a:schemeClr>
                </a:solidFill>
                <a:latin typeface="Century Gothic" panose="020B0502020202020204" pitchFamily="34" charset="0"/>
              </a:rPr>
              <a:t>Necessary conditions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Site area</a:t>
            </a:r>
            <a:r>
              <a:rPr lang="ru-RU" altLang="ru-RU" sz="1050" kern="0" dirty="0" smtClean="0">
                <a:solidFill>
                  <a:srgbClr val="000000"/>
                </a:solidFill>
                <a:latin typeface="Century Gothic" panose="020B0502020202020204" pitchFamily="34" charset="0"/>
              </a:rPr>
              <a:t> 20-40 </a:t>
            </a:r>
            <a:r>
              <a:rPr lang="en-US" altLang="ru-RU" sz="1050" kern="0" dirty="0" smtClean="0">
                <a:solidFill>
                  <a:srgbClr val="000000"/>
                </a:solidFill>
                <a:latin typeface="Century Gothic" panose="020B0502020202020204" pitchFamily="34" charset="0"/>
              </a:rPr>
              <a:t>hectares</a:t>
            </a:r>
            <a:endParaRPr lang="ru-RU" altLang="ru-RU" sz="1050" kern="0" dirty="0" smtClean="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Power supply capacity</a:t>
            </a: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 15 </a:t>
            </a:r>
            <a:r>
              <a:rPr kumimoji="0" lang="en-US"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MW</a:t>
            </a:r>
            <a:endPar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Specific heat consumption</a:t>
            </a:r>
            <a:r>
              <a:rPr lang="ru-RU" altLang="ru-RU" sz="1050" kern="0" dirty="0" smtClean="0">
                <a:solidFill>
                  <a:srgbClr val="000000"/>
                </a:solidFill>
                <a:latin typeface="Century Gothic" panose="020B0502020202020204" pitchFamily="34" charset="0"/>
              </a:rPr>
              <a:t> 4,3 </a:t>
            </a:r>
            <a:r>
              <a:rPr lang="en-US" altLang="ru-RU" sz="1050" kern="0" dirty="0" smtClean="0">
                <a:solidFill>
                  <a:srgbClr val="000000"/>
                </a:solidFill>
                <a:latin typeface="Century Gothic" panose="020B0502020202020204" pitchFamily="34" charset="0"/>
              </a:rPr>
              <a:t>GJ</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m</a:t>
            </a:r>
            <a:r>
              <a:rPr lang="ru-RU" altLang="ru-RU" sz="1050" kern="0" dirty="0" smtClean="0">
                <a:solidFill>
                  <a:srgbClr val="000000"/>
                </a:solidFill>
                <a:latin typeface="Century Gothic" panose="020B0502020202020204" pitchFamily="34" charset="0"/>
              </a:rPr>
              <a:t>³</a:t>
            </a:r>
            <a:endParaRPr lang="ru-RU" altLang="ru-RU" sz="1050" kern="0" dirty="0">
              <a:solidFill>
                <a:srgbClr val="000000"/>
              </a:solidFill>
              <a:latin typeface="Century Gothic" panose="020B0502020202020204" pitchFamily="34" charset="0"/>
            </a:endParaRP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Specific power consumption</a:t>
            </a:r>
            <a:r>
              <a:rPr lang="ru-RU" altLang="ru-RU" sz="1050" kern="0" dirty="0" smtClean="0">
                <a:solidFill>
                  <a:srgbClr val="000000"/>
                </a:solidFill>
                <a:latin typeface="Century Gothic" panose="020B0502020202020204" pitchFamily="34" charset="0"/>
              </a:rPr>
              <a:t> 350 </a:t>
            </a:r>
            <a:r>
              <a:rPr lang="en-US" altLang="ru-RU" sz="1050" kern="0" dirty="0" err="1" smtClean="0">
                <a:solidFill>
                  <a:srgbClr val="000000"/>
                </a:solidFill>
                <a:latin typeface="Century Gothic" panose="020B0502020202020204" pitchFamily="34" charset="0"/>
              </a:rPr>
              <a:t>kW×h</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m</a:t>
            </a:r>
            <a:r>
              <a:rPr lang="ru-RU" altLang="ru-RU" sz="1050" kern="0" dirty="0" smtClean="0">
                <a:solidFill>
                  <a:srgbClr val="000000"/>
                </a:solidFill>
                <a:latin typeface="Century Gothic" panose="020B0502020202020204" pitchFamily="34" charset="0"/>
              </a:rPr>
              <a:t>³</a:t>
            </a: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Resin consumption</a:t>
            </a:r>
            <a:r>
              <a:rPr lang="ru-RU" altLang="ru-RU" sz="1050" kern="0" dirty="0" smtClean="0">
                <a:solidFill>
                  <a:srgbClr val="000000"/>
                </a:solidFill>
                <a:latin typeface="Century Gothic" panose="020B0502020202020204" pitchFamily="34" charset="0"/>
              </a:rPr>
              <a:t> 90 </a:t>
            </a:r>
            <a:r>
              <a:rPr lang="en-US" altLang="ru-RU" sz="1050" kern="0" dirty="0" smtClean="0">
                <a:solidFill>
                  <a:srgbClr val="000000"/>
                </a:solidFill>
                <a:latin typeface="Century Gothic" panose="020B0502020202020204" pitchFamily="34" charset="0"/>
              </a:rPr>
              <a:t>kg</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m</a:t>
            </a:r>
            <a:r>
              <a:rPr lang="ru-RU" altLang="ru-RU" sz="1050" kern="0" dirty="0" smtClean="0">
                <a:solidFill>
                  <a:srgbClr val="000000"/>
                </a:solidFill>
                <a:latin typeface="Century Gothic" panose="020B0502020202020204" pitchFamily="34" charset="0"/>
              </a:rPr>
              <a:t>³</a:t>
            </a:r>
            <a:endParaRPr lang="ru-RU" altLang="ru-RU" sz="1050" kern="0" dirty="0">
              <a:solidFill>
                <a:srgbClr val="000000"/>
              </a:solidFill>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Staff</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p>
          <a:p>
            <a:pPr lvl="0">
              <a:spcBef>
                <a:spcPts val="600"/>
              </a:spcBef>
              <a:buClr>
                <a:srgbClr val="080808"/>
              </a:buClr>
              <a:defRPr/>
            </a:pP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170 </a:t>
            </a:r>
            <a:r>
              <a:rPr lang="en-US" altLang="ru-RU" sz="1050" kern="0" dirty="0" smtClean="0">
                <a:solidFill>
                  <a:srgbClr val="000000"/>
                </a:solidFill>
                <a:latin typeface="Century Gothic" panose="020B0502020202020204" pitchFamily="34" charset="0"/>
              </a:rPr>
              <a:t>people</a:t>
            </a: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including</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maintenance and</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management personnel</a:t>
            </a:r>
            <a:r>
              <a:rPr lang="ru-RU" altLang="ru-RU" sz="1050" kern="0" dirty="0" smtClean="0">
                <a:solidFill>
                  <a:srgbClr val="000000"/>
                </a:solidFill>
                <a:latin typeface="Century Gothic" panose="020B0502020202020204" pitchFamily="34" charset="0"/>
              </a:rPr>
              <a:t>)</a:t>
            </a:r>
          </a:p>
        </p:txBody>
      </p:sp>
      <p:sp>
        <p:nvSpPr>
          <p:cNvPr id="11" name="Объект 2"/>
          <p:cNvSpPr txBox="1">
            <a:spLocks/>
          </p:cNvSpPr>
          <p:nvPr/>
        </p:nvSpPr>
        <p:spPr bwMode="auto">
          <a:xfrm>
            <a:off x="5019296" y="3661915"/>
            <a:ext cx="4073104" cy="248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lvl="0" indent="0">
              <a:spcBef>
                <a:spcPts val="600"/>
              </a:spcBef>
              <a:buClr>
                <a:srgbClr val="080808"/>
              </a:buClr>
              <a:buNone/>
              <a:defRPr/>
            </a:pP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CAPEX</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50" b="1"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77</a:t>
            </a:r>
            <a:r>
              <a:rPr kumimoji="0" lang="en-US"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a:t>
            </a: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5</a:t>
            </a:r>
            <a:r>
              <a:rPr kumimoji="0" lang="en-US"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lang="en-US" altLang="ru-RU" sz="1050" kern="0" dirty="0" err="1" smtClean="0">
                <a:solidFill>
                  <a:srgbClr val="000000"/>
                </a:solidFill>
                <a:latin typeface="Century Gothic" panose="020B0502020202020204" pitchFamily="34" charset="0"/>
              </a:rPr>
              <a:t>mln</a:t>
            </a:r>
            <a:r>
              <a:rPr lang="en-US" altLang="ru-RU" sz="1050" kern="0" dirty="0" smtClean="0">
                <a:solidFill>
                  <a:srgbClr val="000000"/>
                </a:solidFill>
                <a:latin typeface="Century Gothic" panose="020B0502020202020204" pitchFamily="34" charset="0"/>
              </a:rPr>
              <a:t> EUR</a:t>
            </a:r>
            <a:endPar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50" b="1" kern="0" dirty="0" smtClean="0">
                <a:solidFill>
                  <a:schemeClr val="tx2">
                    <a:lumMod val="50000"/>
                  </a:schemeClr>
                </a:solidFill>
                <a:latin typeface="Century Gothic" panose="020B0502020202020204" pitchFamily="34" charset="0"/>
              </a:rPr>
              <a:t>Inception date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January </a:t>
            </a:r>
            <a:r>
              <a:rPr lang="ru-RU" altLang="ru-RU" sz="1050" kern="0" dirty="0" smtClean="0">
                <a:solidFill>
                  <a:srgbClr val="000000"/>
                </a:solidFill>
                <a:latin typeface="Century Gothic" panose="020B0502020202020204" pitchFamily="34" charset="0"/>
              </a:rPr>
              <a:t>2015</a:t>
            </a:r>
            <a:endPar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50" b="1" kern="0" dirty="0" smtClean="0">
                <a:solidFill>
                  <a:schemeClr val="tx2">
                    <a:lumMod val="50000"/>
                  </a:schemeClr>
                </a:solidFill>
                <a:latin typeface="Century Gothic" panose="020B0502020202020204" pitchFamily="34" charset="0"/>
              </a:rPr>
              <a:t>Estimated period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up to </a:t>
            </a:r>
            <a:r>
              <a:rPr lang="ru-RU" altLang="ru-RU" sz="1050" kern="0" dirty="0" smtClean="0">
                <a:solidFill>
                  <a:srgbClr val="000000"/>
                </a:solidFill>
                <a:latin typeface="Century Gothic" panose="020B0502020202020204" pitchFamily="34" charset="0"/>
              </a:rPr>
              <a:t>2025</a:t>
            </a:r>
            <a:endPar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05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lvl="0" indent="0">
              <a:spcBef>
                <a:spcPts val="600"/>
              </a:spcBef>
              <a:buClr>
                <a:srgbClr val="080808"/>
              </a:buClr>
              <a:buNone/>
              <a:defRPr/>
            </a:pPr>
            <a:r>
              <a:rPr lang="en-US" altLang="ru-RU" sz="1050" b="1" kern="0" dirty="0" smtClean="0">
                <a:solidFill>
                  <a:schemeClr val="tx2">
                    <a:lumMod val="50000"/>
                  </a:schemeClr>
                </a:solidFill>
                <a:latin typeface="Century Gothic" panose="020B0502020202020204" pitchFamily="34" charset="0"/>
              </a:rPr>
              <a:t>Performance indicators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ru-RU" altLang="ru-RU" sz="1050" b="1" i="0" u="none" strike="noStrike" kern="0" cap="none" spc="0" normalizeH="0" baseline="0" noProof="0" dirty="0" smtClean="0">
                <a:ln>
                  <a:noFill/>
                </a:ln>
                <a:solidFill>
                  <a:srgbClr val="000000"/>
                </a:solidFill>
                <a:effectLst/>
                <a:uLnTx/>
                <a:uFillTx/>
                <a:latin typeface="Century Gothic" panose="020B0502020202020204" pitchFamily="34" charset="0"/>
              </a:rPr>
              <a:t> </a:t>
            </a: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Internal rate of return</a:t>
            </a: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IRR</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19 </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p>
          <a:p>
            <a:pPr marL="0" lvl="0" indent="0">
              <a:spcBef>
                <a:spcPts val="600"/>
              </a:spcBef>
              <a:buClr>
                <a:srgbClr val="080808"/>
              </a:buClr>
              <a:buNone/>
              <a:defRPr/>
            </a:pPr>
            <a:r>
              <a:rPr lang="en-US" altLang="ru-RU" sz="1050" kern="0" dirty="0" smtClean="0">
                <a:solidFill>
                  <a:srgbClr val="000000"/>
                </a:solidFill>
                <a:latin typeface="Century Gothic" panose="020B0502020202020204" pitchFamily="34" charset="0"/>
              </a:rPr>
              <a:t>Net present value</a:t>
            </a:r>
            <a:r>
              <a:rPr kumimoji="0" lang="en-US"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NPV):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105 </a:t>
            </a:r>
            <a:r>
              <a:rPr lang="en-US" altLang="ru-RU" sz="1050" kern="0" dirty="0" err="1" smtClean="0">
                <a:solidFill>
                  <a:srgbClr val="000000"/>
                </a:solidFill>
                <a:latin typeface="Century Gothic" panose="020B0502020202020204" pitchFamily="34" charset="0"/>
              </a:rPr>
              <a:t>mln</a:t>
            </a:r>
            <a:r>
              <a:rPr lang="en-US" altLang="ru-RU" sz="1050" kern="0" dirty="0" smtClean="0">
                <a:solidFill>
                  <a:srgbClr val="000000"/>
                </a:solidFill>
                <a:latin typeface="Century Gothic" panose="020B0502020202020204" pitchFamily="34" charset="0"/>
              </a:rPr>
              <a:t> EUR</a:t>
            </a:r>
            <a:endPar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lvl="0" indent="0">
              <a:spcBef>
                <a:spcPts val="600"/>
              </a:spcBef>
              <a:buClr>
                <a:srgbClr val="080808"/>
              </a:buClr>
              <a:buNone/>
              <a:defRPr/>
            </a:pPr>
            <a:r>
              <a:rPr kumimoji="0" lang="ru-RU" altLang="ru-RU" sz="1050" b="0" i="0" u="none" strike="noStrike" kern="0" cap="none" spc="0" normalizeH="0" baseline="0" noProof="0" dirty="0" smtClean="0">
                <a:ln>
                  <a:noFill/>
                </a:ln>
                <a:solidFill>
                  <a:srgbClr val="000000"/>
                </a:solidFill>
                <a:effectLst/>
                <a:uLnTx/>
                <a:uFillTx/>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Pay-back period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P</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Р)</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 </a:t>
            </a:r>
            <a:r>
              <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6 </a:t>
            </a:r>
            <a:r>
              <a:rPr kumimoji="0" lang="en-US"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rPr>
              <a:t>years</a:t>
            </a:r>
            <a:endParaRPr kumimoji="0" lang="ru-RU" altLang="ru-RU" sz="1050" b="1" i="0" u="none" strike="noStrike" kern="0" cap="none" spc="0" normalizeH="0" baseline="0" noProof="0" dirty="0" smtClean="0">
              <a:ln>
                <a:noFill/>
              </a:ln>
              <a:solidFill>
                <a:schemeClr val="tx2">
                  <a:lumMod val="50000"/>
                </a:schemeClr>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Century Gothic" panose="020B0502020202020204" pitchFamily="34" charset="0"/>
            </a:endParaRPr>
          </a:p>
        </p:txBody>
      </p:sp>
      <p:sp>
        <p:nvSpPr>
          <p:cNvPr id="12" name="TextBox 11"/>
          <p:cNvSpPr txBox="1"/>
          <p:nvPr/>
        </p:nvSpPr>
        <p:spPr>
          <a:xfrm>
            <a:off x="94903" y="6309320"/>
            <a:ext cx="9049097" cy="415498"/>
          </a:xfrm>
          <a:prstGeom prst="rect">
            <a:avLst/>
          </a:prstGeom>
          <a:noFill/>
        </p:spPr>
        <p:txBody>
          <a:bodyPr wrap="square" rtlCol="0">
            <a:spAutoFit/>
          </a:bodyPr>
          <a:lstStyle/>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We can offer different sites for the project either municipal or privately-owned</a:t>
            </a:r>
            <a:r>
              <a:rPr lang="ru-RU" sz="1050" dirty="0" smtClean="0">
                <a:solidFill>
                  <a:schemeClr val="accent1">
                    <a:lumMod val="75000"/>
                  </a:schemeClr>
                </a:solidFill>
                <a:latin typeface="Century Gothic" panose="020B0502020202020204" pitchFamily="34" charset="0"/>
              </a:rPr>
              <a:t>; </a:t>
            </a:r>
          </a:p>
          <a:p>
            <a:pPr algn="just"/>
            <a:r>
              <a:rPr lang="ru-RU" sz="1050" dirty="0" smtClean="0">
                <a:solidFill>
                  <a:schemeClr val="accent1">
                    <a:lumMod val="75000"/>
                  </a:schemeClr>
                </a:solidFill>
                <a:latin typeface="Century Gothic" panose="020B0502020202020204" pitchFamily="34" charset="0"/>
              </a:rPr>
              <a:t>*</a:t>
            </a:r>
            <a:r>
              <a:rPr lang="en-US" sz="1050" dirty="0" smtClean="0">
                <a:solidFill>
                  <a:schemeClr val="accent1">
                    <a:lumMod val="75000"/>
                  </a:schemeClr>
                </a:solidFill>
                <a:latin typeface="Century Gothic" panose="020B0502020202020204" pitchFamily="34" charset="0"/>
              </a:rPr>
              <a:t>Since 2015 investment projects exceeding</a:t>
            </a:r>
            <a:r>
              <a:rPr lang="ru-RU" sz="1050" dirty="0" smtClean="0">
                <a:solidFill>
                  <a:schemeClr val="accent1">
                    <a:lumMod val="75000"/>
                  </a:schemeClr>
                </a:solidFill>
                <a:latin typeface="Century Gothic" panose="020B0502020202020204" pitchFamily="34" charset="0"/>
              </a:rPr>
              <a:t> 300 </a:t>
            </a:r>
            <a:r>
              <a:rPr lang="en-US" sz="1050" dirty="0" err="1" smtClean="0">
                <a:solidFill>
                  <a:schemeClr val="accent1">
                    <a:lumMod val="75000"/>
                  </a:schemeClr>
                </a:solidFill>
                <a:latin typeface="Century Gothic" panose="020B0502020202020204" pitchFamily="34" charset="0"/>
              </a:rPr>
              <a:t>mln</a:t>
            </a:r>
            <a:r>
              <a:rPr lang="en-US" sz="1050" dirty="0" smtClean="0">
                <a:solidFill>
                  <a:schemeClr val="accent1">
                    <a:lumMod val="75000"/>
                  </a:schemeClr>
                </a:solidFill>
                <a:latin typeface="Century Gothic" panose="020B0502020202020204" pitchFamily="34" charset="0"/>
              </a:rPr>
              <a:t> RUB will be exempt from property tax and will be entitled to profit tax reduction</a:t>
            </a:r>
            <a:r>
              <a:rPr lang="ru-RU" sz="1050" dirty="0" smtClean="0">
                <a:solidFill>
                  <a:schemeClr val="accent1">
                    <a:lumMod val="75000"/>
                  </a:schemeClr>
                </a:solidFill>
                <a:latin typeface="Century Gothic" panose="020B0502020202020204" pitchFamily="34" charset="0"/>
              </a:rPr>
              <a:t>.</a:t>
            </a:r>
            <a:endParaRPr lang="ru-RU" sz="1050" dirty="0">
              <a:solidFill>
                <a:srgbClr val="C00000"/>
              </a:solidFill>
              <a:latin typeface="Century Gothic" panose="020B0502020202020204" pitchFamily="34" charset="0"/>
            </a:endParaRPr>
          </a:p>
        </p:txBody>
      </p:sp>
      <p:sp>
        <p:nvSpPr>
          <p:cNvPr id="3" name="Прямоугольник 2"/>
          <p:cNvSpPr/>
          <p:nvPr/>
        </p:nvSpPr>
        <p:spPr>
          <a:xfrm>
            <a:off x="683568" y="3152001"/>
            <a:ext cx="8352928" cy="246221"/>
          </a:xfrm>
          <a:prstGeom prst="rect">
            <a:avLst/>
          </a:prstGeom>
        </p:spPr>
        <p:txBody>
          <a:bodyPr wrap="square">
            <a:spAutoFit/>
          </a:bodyPr>
          <a:lstStyle/>
          <a:p>
            <a:pPr lvl="0" algn="just"/>
            <a:r>
              <a:rPr lang="en-US" sz="1000" b="1" dirty="0" smtClean="0">
                <a:latin typeface="Century Gothic" panose="020B0502020202020204" pitchFamily="34" charset="0"/>
              </a:rPr>
              <a:t>Bulk yield</a:t>
            </a:r>
            <a:r>
              <a:rPr lang="ru-RU" sz="1000" b="1" dirty="0" smtClean="0">
                <a:solidFill>
                  <a:prstClr val="black"/>
                </a:solidFill>
                <a:latin typeface="Century Gothic" panose="020B0502020202020204" pitchFamily="34" charset="0"/>
              </a:rPr>
              <a:t> </a:t>
            </a:r>
            <a:r>
              <a:rPr lang="ru-RU" sz="1000" b="1" dirty="0">
                <a:solidFill>
                  <a:prstClr val="black"/>
                </a:solidFill>
                <a:latin typeface="Century Gothic" panose="020B0502020202020204" pitchFamily="34" charset="0"/>
              </a:rPr>
              <a:t>– 994 </a:t>
            </a:r>
            <a:r>
              <a:rPr lang="en-US" sz="1000" b="1" dirty="0" err="1" smtClean="0">
                <a:solidFill>
                  <a:prstClr val="black"/>
                </a:solidFill>
                <a:latin typeface="Century Gothic" panose="020B0502020202020204" pitchFamily="34" charset="0"/>
              </a:rPr>
              <a:t>mln</a:t>
            </a:r>
            <a:r>
              <a:rPr lang="en-US" sz="1000" b="1" dirty="0" smtClean="0">
                <a:solidFill>
                  <a:prstClr val="black"/>
                </a:solidFill>
                <a:latin typeface="Century Gothic" panose="020B0502020202020204" pitchFamily="34" charset="0"/>
              </a:rPr>
              <a:t> m</a:t>
            </a:r>
            <a:r>
              <a:rPr lang="ru-RU" altLang="ru-RU" sz="1000" b="1" dirty="0" smtClean="0">
                <a:solidFill>
                  <a:prstClr val="black"/>
                </a:solidFill>
                <a:latin typeface="Century Gothic" panose="020B0502020202020204" pitchFamily="34" charset="0"/>
              </a:rPr>
              <a:t>3</a:t>
            </a:r>
            <a:r>
              <a:rPr lang="ru-RU" altLang="ru-RU" sz="1000" b="1" dirty="0">
                <a:solidFill>
                  <a:prstClr val="black"/>
                </a:solidFill>
                <a:latin typeface="Century Gothic" panose="020B0502020202020204" pitchFamily="34" charset="0"/>
              </a:rPr>
              <a:t>, </a:t>
            </a:r>
            <a:r>
              <a:rPr lang="en-US" altLang="ru-RU" sz="1000" b="1" dirty="0" smtClean="0">
                <a:latin typeface="Century Gothic" panose="020B0502020202020204" pitchFamily="34" charset="0"/>
              </a:rPr>
              <a:t>estimated periodic yield</a:t>
            </a:r>
            <a:r>
              <a:rPr lang="ru-RU" altLang="ru-RU" sz="1000" b="1" dirty="0" smtClean="0">
                <a:solidFill>
                  <a:prstClr val="black"/>
                </a:solidFill>
                <a:latin typeface="Century Gothic" panose="020B0502020202020204" pitchFamily="34" charset="0"/>
              </a:rPr>
              <a:t> 16</a:t>
            </a:r>
            <a:r>
              <a:rPr lang="en-US" altLang="ru-RU" sz="1000" b="1" dirty="0" smtClean="0">
                <a:solidFill>
                  <a:prstClr val="black"/>
                </a:solidFill>
                <a:latin typeface="Century Gothic" panose="020B0502020202020204" pitchFamily="34" charset="0"/>
              </a:rPr>
              <a:t>.</a:t>
            </a:r>
            <a:r>
              <a:rPr lang="ru-RU" altLang="ru-RU" sz="1000" b="1" dirty="0" smtClean="0">
                <a:solidFill>
                  <a:prstClr val="black"/>
                </a:solidFill>
                <a:latin typeface="Century Gothic" panose="020B0502020202020204" pitchFamily="34" charset="0"/>
              </a:rPr>
              <a:t>3 </a:t>
            </a:r>
            <a:r>
              <a:rPr lang="en-US" sz="1000" b="1" dirty="0" err="1" smtClean="0">
                <a:solidFill>
                  <a:prstClr val="black"/>
                </a:solidFill>
                <a:latin typeface="Century Gothic" panose="020B0502020202020204" pitchFamily="34" charset="0"/>
              </a:rPr>
              <a:t>mln</a:t>
            </a:r>
            <a:r>
              <a:rPr lang="en-US" sz="1000" b="1" dirty="0" smtClean="0">
                <a:solidFill>
                  <a:prstClr val="black"/>
                </a:solidFill>
                <a:latin typeface="Century Gothic" panose="020B0502020202020204" pitchFamily="34" charset="0"/>
              </a:rPr>
              <a:t> m</a:t>
            </a:r>
            <a:r>
              <a:rPr lang="ru-RU" altLang="ru-RU" sz="1000" b="1" dirty="0" smtClean="0">
                <a:solidFill>
                  <a:prstClr val="black"/>
                </a:solidFill>
                <a:latin typeface="Century Gothic" panose="020B0502020202020204" pitchFamily="34" charset="0"/>
              </a:rPr>
              <a:t>³</a:t>
            </a:r>
            <a:r>
              <a:rPr lang="ru-RU" altLang="ru-RU" sz="1000" b="1" dirty="0">
                <a:solidFill>
                  <a:prstClr val="black"/>
                </a:solidFill>
                <a:latin typeface="Century Gothic" panose="020B0502020202020204" pitchFamily="34" charset="0"/>
              </a:rPr>
              <a:t>, </a:t>
            </a:r>
            <a:r>
              <a:rPr lang="en-US" altLang="ru-RU" sz="1000" b="1" dirty="0" smtClean="0">
                <a:latin typeface="Century Gothic" panose="020B0502020202020204" pitchFamily="34" charset="0"/>
              </a:rPr>
              <a:t>including soft wood</a:t>
            </a:r>
            <a:r>
              <a:rPr lang="ru-RU" altLang="ru-RU" sz="1000" b="1" dirty="0" smtClean="0">
                <a:solidFill>
                  <a:prstClr val="black"/>
                </a:solidFill>
                <a:latin typeface="Century Gothic" panose="020B0502020202020204" pitchFamily="34" charset="0"/>
              </a:rPr>
              <a:t> </a:t>
            </a:r>
            <a:r>
              <a:rPr lang="ru-RU" altLang="ru-RU" sz="1000" b="1" dirty="0">
                <a:solidFill>
                  <a:prstClr val="black"/>
                </a:solidFill>
                <a:latin typeface="Century Gothic" panose="020B0502020202020204" pitchFamily="34" charset="0"/>
              </a:rPr>
              <a:t>– </a:t>
            </a:r>
            <a:r>
              <a:rPr lang="ru-RU" altLang="ru-RU" sz="1000" b="1" dirty="0" smtClean="0">
                <a:solidFill>
                  <a:prstClr val="black"/>
                </a:solidFill>
                <a:latin typeface="Century Gothic" panose="020B0502020202020204" pitchFamily="34" charset="0"/>
              </a:rPr>
              <a:t>3</a:t>
            </a:r>
            <a:r>
              <a:rPr lang="en-US" altLang="ru-RU" sz="1000" b="1" dirty="0" smtClean="0">
                <a:solidFill>
                  <a:prstClr val="black"/>
                </a:solidFill>
                <a:latin typeface="Century Gothic" panose="020B0502020202020204" pitchFamily="34" charset="0"/>
              </a:rPr>
              <a:t>.</a:t>
            </a:r>
            <a:r>
              <a:rPr lang="ru-RU" altLang="ru-RU" sz="1000" b="1" dirty="0" smtClean="0">
                <a:solidFill>
                  <a:prstClr val="black"/>
                </a:solidFill>
                <a:latin typeface="Century Gothic" panose="020B0502020202020204" pitchFamily="34" charset="0"/>
              </a:rPr>
              <a:t>2 </a:t>
            </a:r>
            <a:r>
              <a:rPr lang="en-US" sz="1000" b="1" dirty="0" err="1" smtClean="0">
                <a:solidFill>
                  <a:prstClr val="black"/>
                </a:solidFill>
                <a:latin typeface="Century Gothic" panose="020B0502020202020204" pitchFamily="34" charset="0"/>
              </a:rPr>
              <a:t>mln</a:t>
            </a:r>
            <a:r>
              <a:rPr lang="en-US" sz="1000" b="1" dirty="0" smtClean="0">
                <a:solidFill>
                  <a:prstClr val="black"/>
                </a:solidFill>
                <a:latin typeface="Century Gothic" panose="020B0502020202020204" pitchFamily="34" charset="0"/>
              </a:rPr>
              <a:t> m</a:t>
            </a:r>
            <a:r>
              <a:rPr lang="ru-RU" altLang="ru-RU" sz="1000" b="1" dirty="0" smtClean="0">
                <a:solidFill>
                  <a:prstClr val="black"/>
                </a:solidFill>
                <a:latin typeface="Century Gothic" panose="020B0502020202020204" pitchFamily="34" charset="0"/>
              </a:rPr>
              <a:t>³</a:t>
            </a:r>
            <a:r>
              <a:rPr lang="ru-RU" altLang="ru-RU" sz="1000" b="1" dirty="0">
                <a:solidFill>
                  <a:prstClr val="black"/>
                </a:solidFill>
                <a:latin typeface="Century Gothic" panose="020B0502020202020204" pitchFamily="34" charset="0"/>
              </a:rPr>
              <a:t>.</a:t>
            </a:r>
            <a:endParaRPr lang="ru-RU" sz="1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6246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640"/>
            <a:ext cx="9144000" cy="682965"/>
          </a:xfrm>
        </p:spPr>
        <p:txBody>
          <a:bodyPr/>
          <a:lstStyle/>
          <a:p>
            <a:r>
              <a:rPr lang="en-US" sz="2200" b="1" cap="none" spc="0" dirty="0" smtClean="0">
                <a:solidFill>
                  <a:schemeClr val="tx2">
                    <a:lumMod val="50000"/>
                  </a:schemeClr>
                </a:solidFill>
                <a:latin typeface="Calibri"/>
                <a:ea typeface="+mn-ea"/>
                <a:cs typeface="+mn-cs"/>
              </a:rPr>
              <a:t>Investment project: Construction of a geriatric homes in Tyumen region. </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86409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85532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35431" y="1861082"/>
            <a:ext cx="1108597" cy="584776"/>
          </a:xfrm>
          <a:prstGeom prst="rect">
            <a:avLst/>
          </a:prstGeom>
        </p:spPr>
        <p:txBody>
          <a:bodyPr wrap="none">
            <a:spAutoFit/>
          </a:bodyPr>
          <a:lstStyle/>
          <a:p>
            <a:r>
              <a:rPr lang="en-US" altLang="ru-RU" sz="1600" dirty="0" smtClean="0">
                <a:solidFill>
                  <a:schemeClr val="tx2">
                    <a:lumMod val="50000"/>
                  </a:schemeClr>
                </a:solidFill>
              </a:rPr>
              <a:t>Market</a:t>
            </a:r>
          </a:p>
          <a:p>
            <a:r>
              <a:rPr lang="en-US" altLang="ru-RU" sz="1600" dirty="0" smtClean="0">
                <a:solidFill>
                  <a:schemeClr val="tx2">
                    <a:lumMod val="50000"/>
                  </a:schemeClr>
                </a:solidFill>
              </a:rPr>
              <a:t>conditions</a:t>
            </a:r>
            <a:endParaRPr lang="ru-RU" altLang="ru-RU" sz="1600" dirty="0">
              <a:solidFill>
                <a:schemeClr val="tx2">
                  <a:lumMod val="50000"/>
                </a:schemeClr>
              </a:solidFill>
            </a:endParaRPr>
          </a:p>
        </p:txBody>
      </p:sp>
      <p:sp>
        <p:nvSpPr>
          <p:cNvPr id="7" name="Прямоугольник 6"/>
          <p:cNvSpPr/>
          <p:nvPr/>
        </p:nvSpPr>
        <p:spPr>
          <a:xfrm rot="16200000">
            <a:off x="-514377" y="4735887"/>
            <a:ext cx="2066491" cy="338554"/>
          </a:xfrm>
          <a:prstGeom prst="rect">
            <a:avLst/>
          </a:prstGeom>
        </p:spPr>
        <p:txBody>
          <a:bodyPr wrap="none">
            <a:spAutoFit/>
          </a:bodyPr>
          <a:lstStyle/>
          <a:p>
            <a:r>
              <a:rPr lang="en-US" sz="1600" dirty="0" smtClean="0"/>
              <a:t>Economic conditions</a:t>
            </a:r>
            <a:endParaRPr lang="ru-RU" sz="1600" dirty="0"/>
          </a:p>
        </p:txBody>
      </p:sp>
      <p:sp>
        <p:nvSpPr>
          <p:cNvPr id="8" name="Прямоугольник 7"/>
          <p:cNvSpPr/>
          <p:nvPr/>
        </p:nvSpPr>
        <p:spPr>
          <a:xfrm>
            <a:off x="1043608" y="1066880"/>
            <a:ext cx="5040560" cy="2308324"/>
          </a:xfrm>
          <a:prstGeom prst="rect">
            <a:avLst/>
          </a:prstGeom>
        </p:spPr>
        <p:txBody>
          <a:bodyPr wrap="square">
            <a:spAutoFit/>
          </a:bodyPr>
          <a:lstStyle/>
          <a:p>
            <a:pPr algn="just"/>
            <a:r>
              <a:rPr lang="en-US" sz="1200" b="1" dirty="0" smtClean="0"/>
              <a:t>STATISTICS</a:t>
            </a:r>
            <a:r>
              <a:rPr lang="ru-RU" sz="1200" b="1" dirty="0" smtClean="0"/>
              <a:t>:</a:t>
            </a:r>
          </a:p>
          <a:p>
            <a:pPr marL="171450" indent="-171450" algn="just">
              <a:buFont typeface="Wingdings" panose="05000000000000000000" pitchFamily="2" charset="2"/>
              <a:buChar char="§"/>
            </a:pPr>
            <a:r>
              <a:rPr lang="en-US" sz="1200" dirty="0" smtClean="0"/>
              <a:t>In 2000 there were 600 million people over 60’s, in 2050 – 2 billion people </a:t>
            </a:r>
          </a:p>
          <a:p>
            <a:pPr marL="171450" indent="-171450" algn="just">
              <a:buFont typeface="Wingdings" panose="05000000000000000000" pitchFamily="2" charset="2"/>
              <a:buChar char="§"/>
            </a:pPr>
            <a:r>
              <a:rPr lang="en-US" sz="1200" dirty="0" smtClean="0"/>
              <a:t>Population of people 85+ will increase by 5 times. In 2012 – over 44 million people , in 2015 approximately 216 million people. </a:t>
            </a:r>
            <a:endParaRPr lang="ru-RU" sz="1200" dirty="0"/>
          </a:p>
          <a:p>
            <a:pPr marL="171450" indent="-171450" algn="just">
              <a:buFont typeface="Wingdings" panose="05000000000000000000" pitchFamily="2" charset="2"/>
              <a:buChar char="§"/>
            </a:pPr>
            <a:r>
              <a:rPr lang="en-US" sz="1200" dirty="0" smtClean="0"/>
              <a:t>By 2050 the number of senior citizens in the age over 60 will be higher than the number of the children younger than 15 years – first time in the history. </a:t>
            </a:r>
          </a:p>
          <a:p>
            <a:pPr marL="171450" indent="-171450" algn="just">
              <a:buFont typeface="Wingdings" panose="05000000000000000000" pitchFamily="2" charset="2"/>
              <a:buChar char="§"/>
            </a:pPr>
            <a:r>
              <a:rPr lang="en-US" sz="1200" dirty="0" smtClean="0"/>
              <a:t>In Russian Federation the number of senior citizens is approx. 33 million people, from which 18,5 are older than 65 years (13 % of the country population). By 2030 the percentage of senior citizens will increase up to 18%. </a:t>
            </a:r>
            <a:endParaRPr lang="ru-RU" sz="1000" dirty="0"/>
          </a:p>
        </p:txBody>
      </p:sp>
      <p:sp>
        <p:nvSpPr>
          <p:cNvPr id="10" name="Объект 2"/>
          <p:cNvSpPr txBox="1">
            <a:spLocks/>
          </p:cNvSpPr>
          <p:nvPr/>
        </p:nvSpPr>
        <p:spPr bwMode="auto">
          <a:xfrm>
            <a:off x="1230014" y="3737767"/>
            <a:ext cx="3840881" cy="1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First-order conditions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5 hectares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Employees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kumimoji="0" lang="en-US" altLang="ru-RU" sz="1200" b="0" i="0" u="none" strike="noStrike" kern="0" cap="none" spc="0" normalizeH="0" baseline="0" noProof="0" dirty="0" smtClean="0">
                <a:ln>
                  <a:noFill/>
                </a:ln>
                <a:solidFill>
                  <a:srgbClr val="000000"/>
                </a:solidFill>
                <a:effectLst/>
                <a:uLnTx/>
                <a:uFillTx/>
              </a:rPr>
              <a:t>50 people</a:t>
            </a:r>
            <a:endParaRPr kumimoji="0" lang="ru-RU" altLang="ru-RU" sz="1200" b="0" i="0" u="none" strike="noStrike" kern="0" cap="none" spc="0" normalizeH="0" baseline="0" noProof="0" dirty="0" smtClean="0">
              <a:ln>
                <a:noFill/>
              </a:ln>
              <a:solidFill>
                <a:srgbClr val="000000"/>
              </a:solidFill>
              <a:effectLst/>
              <a:uLnTx/>
              <a:uFillTx/>
            </a:endParaRP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kumimoji="0" lang="en-US" altLang="ru-RU" sz="1200" b="0" i="0" u="none" strike="noStrike" kern="0" cap="none" spc="0" normalizeH="0" baseline="0" noProof="0" dirty="0" smtClean="0">
                <a:ln>
                  <a:noFill/>
                </a:ln>
                <a:solidFill>
                  <a:srgbClr val="000000"/>
                </a:solidFill>
                <a:effectLst/>
                <a:uLnTx/>
                <a:uFillTx/>
              </a:rPr>
              <a:t>Pay check for 1 employee</a:t>
            </a:r>
            <a:r>
              <a:rPr kumimoji="0" lang="en-US" altLang="ru-RU" sz="1200" b="0" i="0" u="none" strike="noStrike" kern="0" cap="none" spc="0" normalizeH="0" noProof="0" dirty="0" smtClean="0">
                <a:ln>
                  <a:noFill/>
                </a:ln>
                <a:solidFill>
                  <a:srgbClr val="000000"/>
                </a:solidFill>
                <a:effectLst/>
                <a:uLnTx/>
                <a:uFillTx/>
              </a:rPr>
              <a:t> – 30 000 rubles including insurance premium.</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endParaRPr kumimoji="0" lang="ru-RU" altLang="ru-RU" sz="1200" b="1" i="0" u="none" strike="noStrike" kern="0" cap="none" spc="0" normalizeH="0" baseline="0" noProof="0" dirty="0" smtClean="0">
              <a:ln>
                <a:noFill/>
              </a:ln>
              <a:solidFill>
                <a:srgbClr val="000000"/>
              </a:solidFill>
              <a:effectLst/>
              <a:uLnTx/>
              <a:uFillTx/>
            </a:endParaRPr>
          </a:p>
        </p:txBody>
      </p:sp>
      <p:sp>
        <p:nvSpPr>
          <p:cNvPr id="11" name="Объект 2"/>
          <p:cNvSpPr txBox="1">
            <a:spLocks/>
          </p:cNvSpPr>
          <p:nvPr/>
        </p:nvSpPr>
        <p:spPr bwMode="auto">
          <a:xfrm>
            <a:off x="5070896" y="3717033"/>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300 million</a:t>
            </a:r>
            <a:r>
              <a:rPr kumimoji="0" lang="en-US" altLang="ru-RU" sz="1200" b="1" i="0" u="none" strike="noStrike" kern="0" cap="none" spc="0" normalizeH="0" noProof="0" dirty="0" smtClean="0">
                <a:ln>
                  <a:noFill/>
                </a:ln>
                <a:solidFill>
                  <a:schemeClr val="tx2">
                    <a:lumMod val="50000"/>
                  </a:schemeClr>
                </a:solidFill>
                <a:effectLst/>
                <a:uLnTx/>
                <a:uFillTx/>
              </a:rPr>
              <a:t> 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(discount rate 8%, for the period of 20 years):</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10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ru-RU" altLang="ru-RU" sz="1200" b="1" kern="0" dirty="0" smtClean="0">
                <a:solidFill>
                  <a:schemeClr val="tx2">
                    <a:lumMod val="50000"/>
                  </a:schemeClr>
                </a:solidFill>
              </a:rPr>
              <a:t>40,4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ru-RU" altLang="ru-RU" sz="1200" b="1" kern="0" dirty="0" smtClean="0">
                <a:solidFill>
                  <a:schemeClr val="tx2">
                    <a:lumMod val="50000"/>
                  </a:schemeClr>
                </a:solidFill>
              </a:rPr>
              <a:t>9</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3" name="Picture 2" descr="http://www.pansionatmonino.ru/assets/images/item/about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56492"/>
            <a:ext cx="2714712" cy="1993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28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2656"/>
            <a:ext cx="9144000" cy="682965"/>
          </a:xfrm>
        </p:spPr>
        <p:txBody>
          <a:bodyPr/>
          <a:lstStyle/>
          <a:p>
            <a:r>
              <a:rPr lang="en-US" sz="2200" b="1" cap="none" spc="0" dirty="0" smtClean="0">
                <a:solidFill>
                  <a:schemeClr val="tx2">
                    <a:lumMod val="50000"/>
                  </a:schemeClr>
                </a:solidFill>
                <a:latin typeface="Calibri"/>
                <a:ea typeface="+mn-ea"/>
                <a:cs typeface="+mn-cs"/>
              </a:rPr>
              <a:t>Investment project: construction of recreational sanatorium complex in the Tyumen region.</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86409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85532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35431" y="1861082"/>
            <a:ext cx="1108597" cy="584776"/>
          </a:xfrm>
          <a:prstGeom prst="rect">
            <a:avLst/>
          </a:prstGeom>
        </p:spPr>
        <p:txBody>
          <a:bodyPr wrap="none">
            <a:spAutoFit/>
          </a:bodyPr>
          <a:lstStyle/>
          <a:p>
            <a:r>
              <a:rPr lang="en-US" altLang="ru-RU" sz="1600" dirty="0" smtClean="0">
                <a:solidFill>
                  <a:schemeClr val="tx2">
                    <a:lumMod val="50000"/>
                  </a:schemeClr>
                </a:solidFill>
              </a:rPr>
              <a:t>Market </a:t>
            </a:r>
          </a:p>
          <a:p>
            <a:r>
              <a:rPr lang="en-US" altLang="ru-RU" sz="1600" dirty="0" smtClean="0">
                <a:solidFill>
                  <a:schemeClr val="tx2">
                    <a:lumMod val="50000"/>
                  </a:schemeClr>
                </a:solidFill>
              </a:rPr>
              <a:t>conditions</a:t>
            </a:r>
            <a:endParaRPr lang="ru-RU" altLang="ru-RU" sz="1600" dirty="0">
              <a:solidFill>
                <a:schemeClr val="tx2">
                  <a:lumMod val="50000"/>
                </a:schemeClr>
              </a:solidFill>
            </a:endParaRPr>
          </a:p>
        </p:txBody>
      </p:sp>
      <p:sp>
        <p:nvSpPr>
          <p:cNvPr id="7" name="Прямоугольник 6"/>
          <p:cNvSpPr/>
          <p:nvPr/>
        </p:nvSpPr>
        <p:spPr>
          <a:xfrm rot="16200000">
            <a:off x="-35429" y="4612776"/>
            <a:ext cx="1108597" cy="584776"/>
          </a:xfrm>
          <a:prstGeom prst="rect">
            <a:avLst/>
          </a:prstGeom>
        </p:spPr>
        <p:txBody>
          <a:bodyPr wrap="none">
            <a:spAutoFit/>
          </a:bodyPr>
          <a:lstStyle/>
          <a:p>
            <a:r>
              <a:rPr lang="en-US" sz="1600" dirty="0" smtClean="0"/>
              <a:t>Economic </a:t>
            </a:r>
          </a:p>
          <a:p>
            <a:r>
              <a:rPr lang="en-US" sz="1600" dirty="0" smtClean="0"/>
              <a:t>conditions</a:t>
            </a:r>
            <a:endParaRPr lang="ru-RU" sz="1600" dirty="0"/>
          </a:p>
        </p:txBody>
      </p:sp>
      <p:sp>
        <p:nvSpPr>
          <p:cNvPr id="8" name="Прямоугольник 7"/>
          <p:cNvSpPr/>
          <p:nvPr/>
        </p:nvSpPr>
        <p:spPr>
          <a:xfrm>
            <a:off x="1043608" y="1014698"/>
            <a:ext cx="4320480" cy="1569660"/>
          </a:xfrm>
          <a:prstGeom prst="rect">
            <a:avLst/>
          </a:prstGeom>
        </p:spPr>
        <p:txBody>
          <a:bodyPr wrap="square">
            <a:spAutoFit/>
          </a:bodyPr>
          <a:lstStyle/>
          <a:p>
            <a:pPr marL="171450" indent="-171450" algn="just">
              <a:buFont typeface="Wingdings" panose="05000000000000000000" pitchFamily="2" charset="2"/>
              <a:buChar char="§"/>
            </a:pPr>
            <a:r>
              <a:rPr lang="en-US" sz="1200" dirty="0" smtClean="0"/>
              <a:t>288 sunny days in the year</a:t>
            </a:r>
            <a:endParaRPr lang="ru-RU" sz="1200" dirty="0" smtClean="0"/>
          </a:p>
          <a:p>
            <a:pPr marL="171450" indent="-171450" algn="just">
              <a:buFont typeface="Wingdings" panose="05000000000000000000" pitchFamily="2" charset="2"/>
              <a:buChar char="§"/>
            </a:pPr>
            <a:r>
              <a:rPr lang="en-US" sz="1200" dirty="0" smtClean="0"/>
              <a:t>Existence of unique thermal springs and sapropelic clays.</a:t>
            </a:r>
          </a:p>
          <a:p>
            <a:pPr marL="171450" indent="-171450" algn="just">
              <a:buFont typeface="Wingdings" panose="05000000000000000000" pitchFamily="2" charset="2"/>
              <a:buChar char="§"/>
            </a:pPr>
            <a:r>
              <a:rPr lang="en-US" sz="1200" dirty="0" smtClean="0"/>
              <a:t>Stable and solvent demand from the Tyumen region residents, </a:t>
            </a:r>
            <a:r>
              <a:rPr lang="en-US" sz="1200" dirty="0" err="1" smtClean="0"/>
              <a:t>Khanti-Mansiisk</a:t>
            </a:r>
            <a:r>
              <a:rPr lang="en-US" sz="1200" dirty="0" smtClean="0"/>
              <a:t> autonomous area, Sverdlovsk, Chelyabinsk, Kurgan region and etc. </a:t>
            </a:r>
          </a:p>
          <a:p>
            <a:pPr marL="171450" indent="-171450" algn="just">
              <a:buFont typeface="Wingdings" panose="05000000000000000000" pitchFamily="2" charset="2"/>
              <a:buChar char="§"/>
            </a:pPr>
            <a:r>
              <a:rPr lang="en-US" sz="1200" dirty="0" smtClean="0"/>
              <a:t>Deficit of the high quality supply of the sanatorium service, lack of hotels with SPA-services and aqua parks</a:t>
            </a:r>
            <a:endParaRPr lang="en-US" sz="1200" dirty="0"/>
          </a:p>
          <a:p>
            <a:pPr marL="171450" indent="-171450" algn="just">
              <a:buFont typeface="Wingdings" panose="05000000000000000000" pitchFamily="2" charset="2"/>
              <a:buChar char="§"/>
            </a:pPr>
            <a:r>
              <a:rPr lang="en-US" sz="1200" dirty="0" smtClean="0"/>
              <a:t>Increase in tourist traffic by 35 % over the last 3 years.</a:t>
            </a:r>
            <a:endParaRPr lang="ru-RU" sz="1200" dirty="0"/>
          </a:p>
        </p:txBody>
      </p:sp>
      <p:pic>
        <p:nvPicPr>
          <p:cNvPr id="1026" name="Picture 2" descr="http://www.kurort-planeta.ru/images/belokurih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848" y="784332"/>
            <a:ext cx="3434792" cy="2512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Объект 2"/>
          <p:cNvSpPr txBox="1">
            <a:spLocks/>
          </p:cNvSpPr>
          <p:nvPr/>
        </p:nvSpPr>
        <p:spPr bwMode="auto">
          <a:xfrm>
            <a:off x="1187624" y="4221088"/>
            <a:ext cx="3840881" cy="1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First-order conditions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5 hectares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Employees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lang="en-US" altLang="ru-RU" sz="1200" kern="0" dirty="0" smtClean="0">
                <a:solidFill>
                  <a:srgbClr val="000000"/>
                </a:solidFill>
              </a:rPr>
              <a:t>70 </a:t>
            </a:r>
            <a:r>
              <a:rPr kumimoji="0" lang="en-US" altLang="ru-RU" sz="1200" b="0" i="0" u="none" strike="noStrike" kern="0" cap="none" spc="0" normalizeH="0" baseline="0" noProof="0" dirty="0" smtClean="0">
                <a:ln>
                  <a:noFill/>
                </a:ln>
                <a:solidFill>
                  <a:srgbClr val="000000"/>
                </a:solidFill>
                <a:effectLst/>
                <a:uLnTx/>
                <a:uFillTx/>
              </a:rPr>
              <a:t> people</a:t>
            </a:r>
            <a:endParaRPr kumimoji="0" lang="ru-RU" altLang="ru-RU" sz="1200" b="0" i="0" u="none" strike="noStrike" kern="0" cap="none" spc="0" normalizeH="0" baseline="0" noProof="0" dirty="0" smtClean="0">
              <a:ln>
                <a:noFill/>
              </a:ln>
              <a:solidFill>
                <a:srgbClr val="000000"/>
              </a:solidFill>
              <a:effectLst/>
              <a:uLnTx/>
              <a:uFillTx/>
            </a:endParaRP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kumimoji="0" lang="en-US" altLang="ru-RU" sz="1200" b="0" i="0" u="none" strike="noStrike" kern="0" cap="none" spc="0" normalizeH="0" baseline="0" noProof="0" dirty="0" smtClean="0">
                <a:ln>
                  <a:noFill/>
                </a:ln>
                <a:solidFill>
                  <a:srgbClr val="000000"/>
                </a:solidFill>
                <a:effectLst/>
                <a:uLnTx/>
                <a:uFillTx/>
              </a:rPr>
              <a:t>Pay check for 1 employee</a:t>
            </a:r>
            <a:r>
              <a:rPr kumimoji="0" lang="en-US" altLang="ru-RU" sz="1200" b="0" i="0" u="none" strike="noStrike" kern="0" cap="none" spc="0" normalizeH="0" noProof="0" dirty="0" smtClean="0">
                <a:ln>
                  <a:noFill/>
                </a:ln>
                <a:solidFill>
                  <a:srgbClr val="000000"/>
                </a:solidFill>
                <a:effectLst/>
                <a:uLnTx/>
                <a:uFillTx/>
              </a:rPr>
              <a:t> – 30 000 rubles including insurance premium.</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endParaRPr kumimoji="0" lang="ru-RU" altLang="ru-RU" sz="1200" b="1" i="0" u="none" strike="noStrike" kern="0" cap="none" spc="0" normalizeH="0" baseline="0" noProof="0" dirty="0" smtClean="0">
              <a:ln>
                <a:noFill/>
              </a:ln>
              <a:solidFill>
                <a:srgbClr val="000000"/>
              </a:solidFill>
              <a:effectLst/>
              <a:uLnTx/>
              <a:uFillTx/>
            </a:endParaRPr>
          </a:p>
        </p:txBody>
      </p:sp>
      <p:sp>
        <p:nvSpPr>
          <p:cNvPr id="13" name="Объект 2"/>
          <p:cNvSpPr txBox="1">
            <a:spLocks/>
          </p:cNvSpPr>
          <p:nvPr/>
        </p:nvSpPr>
        <p:spPr bwMode="auto">
          <a:xfrm>
            <a:off x="4716016" y="4077072"/>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350 million</a:t>
            </a:r>
            <a:r>
              <a:rPr kumimoji="0" lang="en-US" altLang="ru-RU" sz="1200" b="1" i="0" u="none" strike="noStrike" kern="0" cap="none" spc="0" normalizeH="0" noProof="0" dirty="0" smtClean="0">
                <a:ln>
                  <a:noFill/>
                </a:ln>
                <a:solidFill>
                  <a:schemeClr val="tx2">
                    <a:lumMod val="50000"/>
                  </a:schemeClr>
                </a:solidFill>
                <a:effectLst/>
                <a:uLnTx/>
                <a:uFillTx/>
              </a:rPr>
              <a:t> 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(discount rate 10%, for the period of 10 years):</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1</a:t>
            </a:r>
            <a:r>
              <a:rPr kumimoji="0" lang="en-US" altLang="ru-RU" sz="1200" b="1" i="0" u="none" strike="noStrike" kern="0" cap="none" spc="0" normalizeH="0" baseline="0" noProof="0" dirty="0" smtClean="0">
                <a:ln>
                  <a:noFill/>
                </a:ln>
                <a:solidFill>
                  <a:schemeClr val="tx2">
                    <a:lumMod val="50000"/>
                  </a:schemeClr>
                </a:solidFill>
                <a:effectLst/>
                <a:uLnTx/>
                <a:uFillTx/>
              </a:rPr>
              <a:t>1</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16,98</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a:solidFill>
                  <a:schemeClr val="tx2">
                    <a:lumMod val="50000"/>
                  </a:schemeClr>
                </a:solidFill>
              </a:rPr>
              <a:t>6</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1545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2656"/>
            <a:ext cx="9144000" cy="682965"/>
          </a:xfrm>
        </p:spPr>
        <p:txBody>
          <a:bodyPr/>
          <a:lstStyle/>
          <a:p>
            <a:r>
              <a:rPr lang="en-US" sz="2200" b="1" cap="none" spc="0" dirty="0" smtClean="0">
                <a:solidFill>
                  <a:schemeClr val="tx2">
                    <a:lumMod val="50000"/>
                  </a:schemeClr>
                </a:solidFill>
                <a:latin typeface="Calibri"/>
                <a:ea typeface="+mn-ea"/>
                <a:cs typeface="+mn-cs"/>
              </a:rPr>
              <a:t>Investment project : construction of theme park in the Tyumen region</a:t>
            </a:r>
            <a:r>
              <a:rPr lang="en-US" sz="2200" b="1" cap="none" spc="0" dirty="0">
                <a:solidFill>
                  <a:schemeClr val="tx2">
                    <a:lumMod val="50000"/>
                  </a:schemeClr>
                </a:solidFill>
                <a:latin typeface="Calibri"/>
                <a:ea typeface="+mn-ea"/>
                <a:cs typeface="+mn-cs"/>
              </a:rPr>
              <a:t> </a:t>
            </a:r>
            <a:r>
              <a:rPr lang="en-US" sz="2200" b="1" cap="none" spc="0" dirty="0" smtClean="0">
                <a:solidFill>
                  <a:schemeClr val="tx2">
                    <a:lumMod val="50000"/>
                  </a:schemeClr>
                </a:solidFill>
                <a:latin typeface="Calibri"/>
                <a:ea typeface="+mn-ea"/>
                <a:cs typeface="+mn-cs"/>
              </a:rPr>
              <a:t>region</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86409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85532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35431" y="1861082"/>
            <a:ext cx="1108597" cy="584776"/>
          </a:xfrm>
          <a:prstGeom prst="rect">
            <a:avLst/>
          </a:prstGeom>
        </p:spPr>
        <p:txBody>
          <a:bodyPr wrap="none">
            <a:spAutoFit/>
          </a:bodyPr>
          <a:lstStyle/>
          <a:p>
            <a:r>
              <a:rPr lang="en-US" altLang="ru-RU" sz="1600" dirty="0" smtClean="0">
                <a:solidFill>
                  <a:schemeClr val="tx2">
                    <a:lumMod val="50000"/>
                  </a:schemeClr>
                </a:solidFill>
              </a:rPr>
              <a:t>Market</a:t>
            </a:r>
          </a:p>
          <a:p>
            <a:r>
              <a:rPr lang="en-US" altLang="ru-RU" sz="1600" dirty="0" smtClean="0">
                <a:solidFill>
                  <a:schemeClr val="tx2">
                    <a:lumMod val="50000"/>
                  </a:schemeClr>
                </a:solidFill>
              </a:rPr>
              <a:t>conditions</a:t>
            </a:r>
            <a:endParaRPr lang="ru-RU" altLang="ru-RU" sz="1600" dirty="0">
              <a:solidFill>
                <a:schemeClr val="tx2">
                  <a:lumMod val="50000"/>
                </a:schemeClr>
              </a:solidFill>
            </a:endParaRPr>
          </a:p>
        </p:txBody>
      </p:sp>
      <p:sp>
        <p:nvSpPr>
          <p:cNvPr id="7" name="Прямоугольник 6"/>
          <p:cNvSpPr/>
          <p:nvPr/>
        </p:nvSpPr>
        <p:spPr>
          <a:xfrm rot="16200000">
            <a:off x="-514374" y="4735887"/>
            <a:ext cx="2066491" cy="338554"/>
          </a:xfrm>
          <a:prstGeom prst="rect">
            <a:avLst/>
          </a:prstGeom>
        </p:spPr>
        <p:txBody>
          <a:bodyPr wrap="none">
            <a:spAutoFit/>
          </a:bodyPr>
          <a:lstStyle/>
          <a:p>
            <a:r>
              <a:rPr lang="en-US" sz="1600" dirty="0" smtClean="0"/>
              <a:t>Economic conditions</a:t>
            </a:r>
            <a:endParaRPr lang="ru-RU" sz="1600" dirty="0"/>
          </a:p>
        </p:txBody>
      </p:sp>
      <p:sp>
        <p:nvSpPr>
          <p:cNvPr id="8" name="Прямоугольник 7"/>
          <p:cNvSpPr/>
          <p:nvPr/>
        </p:nvSpPr>
        <p:spPr>
          <a:xfrm>
            <a:off x="1037763" y="1307084"/>
            <a:ext cx="4320480" cy="1200329"/>
          </a:xfrm>
          <a:prstGeom prst="rect">
            <a:avLst/>
          </a:prstGeom>
        </p:spPr>
        <p:txBody>
          <a:bodyPr wrap="square">
            <a:spAutoFit/>
          </a:bodyPr>
          <a:lstStyle/>
          <a:p>
            <a:pPr marL="171450" indent="-171450" algn="just">
              <a:buFont typeface="Wingdings" panose="05000000000000000000" pitchFamily="2" charset="2"/>
              <a:buChar char="§"/>
            </a:pPr>
            <a:r>
              <a:rPr lang="en-US" sz="1200" dirty="0" smtClean="0"/>
              <a:t>Lack of theme parks for children. Really high demand.</a:t>
            </a:r>
            <a:endParaRPr lang="en-US" sz="1200" dirty="0"/>
          </a:p>
          <a:p>
            <a:pPr marL="171450" indent="-171450" algn="just">
              <a:buFont typeface="Wingdings" panose="05000000000000000000" pitchFamily="2" charset="2"/>
              <a:buChar char="§"/>
            </a:pPr>
            <a:r>
              <a:rPr lang="en-US" sz="1200" dirty="0" smtClean="0"/>
              <a:t>High paying capacity of the Tyumen and other regions residents. </a:t>
            </a:r>
          </a:p>
          <a:p>
            <a:pPr marL="171450" indent="-171450" algn="just">
              <a:buFont typeface="Wingdings" panose="05000000000000000000" pitchFamily="2" charset="2"/>
              <a:buChar char="§"/>
            </a:pPr>
            <a:r>
              <a:rPr lang="en-US" sz="1200" dirty="0"/>
              <a:t>Increase in tourist traffic by 35 % over the last 3 years.</a:t>
            </a:r>
            <a:endParaRPr lang="ru-RU" sz="1200" dirty="0"/>
          </a:p>
          <a:p>
            <a:pPr marL="171450" indent="-171450" algn="just">
              <a:buFont typeface="Wingdings" panose="05000000000000000000" pitchFamily="2" charset="2"/>
              <a:buChar char="§"/>
            </a:pPr>
            <a:r>
              <a:rPr lang="en-US" sz="1200" dirty="0" smtClean="0"/>
              <a:t>Existence of municipal platforms for the implementation of the project.</a:t>
            </a:r>
          </a:p>
        </p:txBody>
      </p:sp>
      <p:pic>
        <p:nvPicPr>
          <p:cNvPr id="12" name="Picture 2" descr="http://simcity-5.ru/wp-content/uploads/2013/05/Amusement-P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52736"/>
            <a:ext cx="3362784" cy="2313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Объект 2"/>
          <p:cNvSpPr txBox="1">
            <a:spLocks/>
          </p:cNvSpPr>
          <p:nvPr/>
        </p:nvSpPr>
        <p:spPr bwMode="auto">
          <a:xfrm>
            <a:off x="1115616" y="4077072"/>
            <a:ext cx="3840881" cy="1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First-order conditions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30 hectares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Employees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lang="en-US" altLang="ru-RU" sz="1200" kern="0" dirty="0" smtClean="0">
                <a:solidFill>
                  <a:srgbClr val="000000"/>
                </a:solidFill>
              </a:rPr>
              <a:t>20 </a:t>
            </a:r>
            <a:r>
              <a:rPr kumimoji="0" lang="en-US" altLang="ru-RU" sz="1200" b="0" i="0" u="none" strike="noStrike" kern="0" cap="none" spc="0" normalizeH="0" baseline="0" noProof="0" dirty="0" smtClean="0">
                <a:ln>
                  <a:noFill/>
                </a:ln>
                <a:solidFill>
                  <a:srgbClr val="000000"/>
                </a:solidFill>
                <a:effectLst/>
                <a:uLnTx/>
                <a:uFillTx/>
              </a:rPr>
              <a:t> people</a:t>
            </a:r>
            <a:endParaRPr kumimoji="0" lang="ru-RU" altLang="ru-RU" sz="1200" b="0" i="0" u="none" strike="noStrike" kern="0" cap="none" spc="0" normalizeH="0" baseline="0" noProof="0" dirty="0" smtClean="0">
              <a:ln>
                <a:noFill/>
              </a:ln>
              <a:solidFill>
                <a:srgbClr val="000000"/>
              </a:solidFill>
              <a:effectLst/>
              <a:uLnTx/>
              <a:uFillTx/>
            </a:endParaRP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kumimoji="0" lang="en-US" altLang="ru-RU" sz="1200" b="0" i="0" u="none" strike="noStrike" kern="0" cap="none" spc="0" normalizeH="0" baseline="0" noProof="0" dirty="0" smtClean="0">
                <a:ln>
                  <a:noFill/>
                </a:ln>
                <a:solidFill>
                  <a:srgbClr val="000000"/>
                </a:solidFill>
                <a:effectLst/>
                <a:uLnTx/>
                <a:uFillTx/>
              </a:rPr>
              <a:t>Pay check for 1 employee</a:t>
            </a:r>
            <a:r>
              <a:rPr kumimoji="0" lang="en-US" altLang="ru-RU" sz="1200" b="0" i="0" u="none" strike="noStrike" kern="0" cap="none" spc="0" normalizeH="0" noProof="0" dirty="0" smtClean="0">
                <a:ln>
                  <a:noFill/>
                </a:ln>
                <a:solidFill>
                  <a:srgbClr val="000000"/>
                </a:solidFill>
                <a:effectLst/>
                <a:uLnTx/>
                <a:uFillTx/>
              </a:rPr>
              <a:t> – 20 000 / 30 000 rubles including insurance premium.</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endParaRPr kumimoji="0" lang="ru-RU" altLang="ru-RU" sz="1200" b="1" i="0" u="none" strike="noStrike" kern="0" cap="none" spc="0" normalizeH="0" baseline="0" noProof="0" dirty="0" smtClean="0">
              <a:ln>
                <a:noFill/>
              </a:ln>
              <a:solidFill>
                <a:srgbClr val="000000"/>
              </a:solidFill>
              <a:effectLst/>
              <a:uLnTx/>
              <a:uFillTx/>
            </a:endParaRPr>
          </a:p>
        </p:txBody>
      </p:sp>
      <p:sp>
        <p:nvSpPr>
          <p:cNvPr id="15" name="Объект 2"/>
          <p:cNvSpPr txBox="1">
            <a:spLocks/>
          </p:cNvSpPr>
          <p:nvPr/>
        </p:nvSpPr>
        <p:spPr bwMode="auto">
          <a:xfrm>
            <a:off x="4644008" y="393305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800 million</a:t>
            </a:r>
            <a:r>
              <a:rPr kumimoji="0" lang="en-US" altLang="ru-RU" sz="1200" b="1" i="0" u="none" strike="noStrike" kern="0" cap="none" spc="0" normalizeH="0" noProof="0" dirty="0" smtClean="0">
                <a:ln>
                  <a:noFill/>
                </a:ln>
                <a:solidFill>
                  <a:schemeClr val="tx2">
                    <a:lumMod val="50000"/>
                  </a:schemeClr>
                </a:solidFill>
                <a:effectLst/>
                <a:uLnTx/>
                <a:uFillTx/>
              </a:rPr>
              <a:t> 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(discount rate 10%, for the period of 10 years):</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1</a:t>
            </a:r>
            <a:r>
              <a:rPr lang="en-US" altLang="ru-RU" sz="1200" b="1" kern="0" dirty="0">
                <a:solidFill>
                  <a:schemeClr val="tx2">
                    <a:lumMod val="50000"/>
                  </a:schemeClr>
                </a:solidFill>
              </a:rPr>
              <a:t>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166</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03280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20689"/>
            <a:ext cx="9144000" cy="432047"/>
          </a:xfrm>
        </p:spPr>
        <p:txBody>
          <a:bodyPr/>
          <a:lstStyle/>
          <a:p>
            <a:r>
              <a:rPr lang="en-US" sz="2200" b="1" cap="none" spc="0" dirty="0" smtClean="0">
                <a:solidFill>
                  <a:schemeClr val="tx2">
                    <a:lumMod val="50000"/>
                  </a:schemeClr>
                </a:solidFill>
                <a:latin typeface="Calibri"/>
                <a:ea typeface="+mn-ea"/>
                <a:cs typeface="+mn-cs"/>
              </a:rPr>
              <a:t>Investment project: construction of a hotel in </a:t>
            </a:r>
            <a:r>
              <a:rPr lang="en-US" sz="2200" b="1" cap="none" spc="0" dirty="0" err="1" smtClean="0">
                <a:solidFill>
                  <a:schemeClr val="tx2">
                    <a:lumMod val="50000"/>
                  </a:schemeClr>
                </a:solidFill>
                <a:latin typeface="Calibri"/>
                <a:ea typeface="+mn-ea"/>
                <a:cs typeface="+mn-cs"/>
              </a:rPr>
              <a:t>Yalutorovsk</a:t>
            </a:r>
            <a:r>
              <a:rPr lang="en-US" sz="2200" b="1" cap="none" spc="0" dirty="0" smtClean="0">
                <a:solidFill>
                  <a:schemeClr val="tx2">
                    <a:lumMod val="50000"/>
                  </a:schemeClr>
                </a:solidFill>
                <a:latin typeface="Calibri"/>
                <a:ea typeface="+mn-ea"/>
                <a:cs typeface="+mn-cs"/>
              </a:rPr>
              <a:t>, </a:t>
            </a:r>
            <a:r>
              <a:rPr lang="en-US" sz="2200" b="1" cap="none" spc="0" dirty="0" err="1" smtClean="0">
                <a:solidFill>
                  <a:schemeClr val="tx2">
                    <a:lumMod val="50000"/>
                  </a:schemeClr>
                </a:solidFill>
                <a:latin typeface="Calibri"/>
                <a:ea typeface="+mn-ea"/>
                <a:cs typeface="+mn-cs"/>
              </a:rPr>
              <a:t>Tobolsk</a:t>
            </a:r>
            <a:r>
              <a:rPr lang="en-US" sz="2200" b="1" cap="none" spc="0" dirty="0" smtClean="0">
                <a:solidFill>
                  <a:schemeClr val="tx2">
                    <a:lumMod val="50000"/>
                  </a:schemeClr>
                </a:solidFill>
                <a:latin typeface="Calibri"/>
                <a:ea typeface="+mn-ea"/>
                <a:cs typeface="+mn-cs"/>
              </a:rPr>
              <a:t>. </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512" y="1052736"/>
            <a:ext cx="86409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855326"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405972" y="1984193"/>
            <a:ext cx="1849685" cy="338554"/>
          </a:xfrm>
          <a:prstGeom prst="rect">
            <a:avLst/>
          </a:prstGeom>
        </p:spPr>
        <p:txBody>
          <a:bodyPr wrap="none">
            <a:spAutoFit/>
          </a:bodyPr>
          <a:lstStyle/>
          <a:p>
            <a:r>
              <a:rPr lang="en-US" altLang="ru-RU" sz="1600" dirty="0" smtClean="0">
                <a:solidFill>
                  <a:schemeClr val="tx2">
                    <a:lumMod val="50000"/>
                  </a:schemeClr>
                </a:solidFill>
              </a:rPr>
              <a:t>Market conditions:</a:t>
            </a:r>
            <a:endParaRPr lang="ru-RU" altLang="ru-RU" sz="1600" dirty="0">
              <a:solidFill>
                <a:schemeClr val="tx2">
                  <a:lumMod val="50000"/>
                </a:schemeClr>
              </a:solidFill>
            </a:endParaRPr>
          </a:p>
        </p:txBody>
      </p:sp>
      <p:sp>
        <p:nvSpPr>
          <p:cNvPr id="7" name="Прямоугольник 6"/>
          <p:cNvSpPr/>
          <p:nvPr/>
        </p:nvSpPr>
        <p:spPr>
          <a:xfrm rot="16200000">
            <a:off x="-542877" y="4735887"/>
            <a:ext cx="2123498" cy="338554"/>
          </a:xfrm>
          <a:prstGeom prst="rect">
            <a:avLst/>
          </a:prstGeom>
        </p:spPr>
        <p:txBody>
          <a:bodyPr wrap="none">
            <a:spAutoFit/>
          </a:bodyPr>
          <a:lstStyle/>
          <a:p>
            <a:r>
              <a:rPr lang="en-US" sz="1600" dirty="0" smtClean="0"/>
              <a:t>Economic conditions:</a:t>
            </a:r>
            <a:endParaRPr lang="ru-RU" sz="1600" dirty="0"/>
          </a:p>
        </p:txBody>
      </p:sp>
      <p:sp>
        <p:nvSpPr>
          <p:cNvPr id="8" name="Прямоугольник 7"/>
          <p:cNvSpPr/>
          <p:nvPr/>
        </p:nvSpPr>
        <p:spPr>
          <a:xfrm>
            <a:off x="1037763" y="1307084"/>
            <a:ext cx="4320480" cy="1200329"/>
          </a:xfrm>
          <a:prstGeom prst="rect">
            <a:avLst/>
          </a:prstGeom>
        </p:spPr>
        <p:txBody>
          <a:bodyPr wrap="square">
            <a:spAutoFit/>
          </a:bodyPr>
          <a:lstStyle/>
          <a:p>
            <a:pPr marL="171450" indent="-171450" algn="just">
              <a:buFont typeface="Wingdings" panose="05000000000000000000" pitchFamily="2" charset="2"/>
              <a:buChar char="§"/>
            </a:pPr>
            <a:r>
              <a:rPr lang="en-US" sz="1200" dirty="0" err="1" smtClean="0"/>
              <a:t>Yalutorovsk</a:t>
            </a:r>
            <a:r>
              <a:rPr lang="en-US" sz="1200" dirty="0" smtClean="0"/>
              <a:t> and </a:t>
            </a:r>
            <a:r>
              <a:rPr lang="en-US" sz="1200" dirty="0" err="1" smtClean="0"/>
              <a:t>Tobolsk</a:t>
            </a:r>
            <a:r>
              <a:rPr lang="en-US" sz="1200" dirty="0" smtClean="0"/>
              <a:t> are touristic cities. </a:t>
            </a:r>
            <a:endParaRPr lang="ru-RU" sz="1200" dirty="0"/>
          </a:p>
          <a:p>
            <a:pPr marL="171450" indent="-171450" algn="just">
              <a:buFont typeface="Wingdings" panose="05000000000000000000" pitchFamily="2" charset="2"/>
              <a:buChar char="§"/>
            </a:pPr>
            <a:r>
              <a:rPr lang="en-US" sz="1200" dirty="0"/>
              <a:t>Increase in tourist traffic by 35 % over the last 3 </a:t>
            </a:r>
            <a:r>
              <a:rPr lang="en-US" sz="1200" dirty="0" smtClean="0"/>
              <a:t>years</a:t>
            </a:r>
          </a:p>
          <a:p>
            <a:pPr marL="171450" indent="-171450" algn="just">
              <a:buFont typeface="Wingdings" panose="05000000000000000000" pitchFamily="2" charset="2"/>
              <a:buChar char="§"/>
            </a:pPr>
            <a:r>
              <a:rPr lang="en-US" sz="1200" dirty="0" smtClean="0"/>
              <a:t>Deficit of qualitative hotel complexes </a:t>
            </a:r>
          </a:p>
          <a:p>
            <a:pPr marL="171450" indent="-171450" algn="just">
              <a:buFont typeface="Wingdings" panose="05000000000000000000" pitchFamily="2" charset="2"/>
              <a:buChar char="§"/>
            </a:pPr>
            <a:r>
              <a:rPr lang="en-US" sz="1200" dirty="0"/>
              <a:t>Existence of municipal platforms for the implementation of the project.</a:t>
            </a:r>
          </a:p>
          <a:p>
            <a:pPr algn="just"/>
            <a:endParaRPr lang="ru-RU" sz="1200" dirty="0" smtClean="0"/>
          </a:p>
        </p:txBody>
      </p:sp>
      <p:pic>
        <p:nvPicPr>
          <p:cNvPr id="1026" name="Picture 2" descr="http://img.ntv.ru/home/news/20121120/budapes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04316"/>
            <a:ext cx="3290776" cy="1990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Объект 2"/>
          <p:cNvSpPr txBox="1">
            <a:spLocks/>
          </p:cNvSpPr>
          <p:nvPr/>
        </p:nvSpPr>
        <p:spPr bwMode="auto">
          <a:xfrm>
            <a:off x="1115616" y="4077072"/>
            <a:ext cx="3840881" cy="1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First-order conditions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0,2 hectares .</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lang="en-US" altLang="ru-RU" sz="1200" b="1" kern="0" dirty="0" smtClean="0">
                <a:solidFill>
                  <a:schemeClr val="tx2">
                    <a:lumMod val="50000"/>
                  </a:schemeClr>
                </a:solidFill>
              </a:rPr>
              <a:t>Employees</a:t>
            </a:r>
            <a:r>
              <a:rPr kumimoji="0" lang="ru-RU" altLang="ru-RU" sz="1200" b="1" i="0" u="none" strike="noStrike" kern="0" cap="none" spc="0" normalizeH="0" baseline="0" noProof="0" dirty="0" smtClean="0">
                <a:ln>
                  <a:noFill/>
                </a:ln>
                <a:solidFill>
                  <a:schemeClr val="tx2">
                    <a:lumMod val="50000"/>
                  </a:schemeClr>
                </a:solidFill>
                <a:effectLst/>
                <a:uLnTx/>
                <a:uFillTx/>
              </a:rPr>
              <a:t>: </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lang="en-US" altLang="ru-RU" sz="1200" kern="0" dirty="0" smtClean="0">
                <a:solidFill>
                  <a:srgbClr val="000000"/>
                </a:solidFill>
              </a:rPr>
              <a:t>20 </a:t>
            </a:r>
            <a:r>
              <a:rPr kumimoji="0" lang="en-US" altLang="ru-RU" sz="1200" b="0" i="0" u="none" strike="noStrike" kern="0" cap="none" spc="0" normalizeH="0" baseline="0" noProof="0" dirty="0" smtClean="0">
                <a:ln>
                  <a:noFill/>
                </a:ln>
                <a:solidFill>
                  <a:srgbClr val="000000"/>
                </a:solidFill>
                <a:effectLst/>
                <a:uLnTx/>
                <a:uFillTx/>
              </a:rPr>
              <a:t> people</a:t>
            </a:r>
            <a:endParaRPr kumimoji="0" lang="ru-RU" altLang="ru-RU" sz="1200" b="0" i="0" u="none" strike="noStrike" kern="0" cap="none" spc="0" normalizeH="0" baseline="0" noProof="0" dirty="0" smtClean="0">
              <a:ln>
                <a:noFill/>
              </a:ln>
              <a:solidFill>
                <a:srgbClr val="000000"/>
              </a:solidFill>
              <a:effectLst/>
              <a:uLnTx/>
              <a:uFillTx/>
            </a:endParaRP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r>
              <a:rPr kumimoji="0" lang="en-US" altLang="ru-RU" sz="1200" b="0" i="0" u="none" strike="noStrike" kern="0" cap="none" spc="0" normalizeH="0" baseline="0" noProof="0" dirty="0" smtClean="0">
                <a:ln>
                  <a:noFill/>
                </a:ln>
                <a:solidFill>
                  <a:srgbClr val="000000"/>
                </a:solidFill>
                <a:effectLst/>
                <a:uLnTx/>
                <a:uFillTx/>
              </a:rPr>
              <a:t>Pay check for 1 employee</a:t>
            </a:r>
            <a:r>
              <a:rPr kumimoji="0" lang="en-US" altLang="ru-RU" sz="1200" b="0" i="0" u="none" strike="noStrike" kern="0" cap="none" spc="0" normalizeH="0" noProof="0" dirty="0" smtClean="0">
                <a:ln>
                  <a:noFill/>
                </a:ln>
                <a:solidFill>
                  <a:srgbClr val="000000"/>
                </a:solidFill>
                <a:effectLst/>
                <a:uLnTx/>
                <a:uFillTx/>
              </a:rPr>
              <a:t> – 15 000 / 20 000 rubles including insurance premium.</a:t>
            </a:r>
          </a:p>
          <a:p>
            <a:pPr marL="342900" marR="0" lvl="0" indent="-342900" algn="l" defTabSz="914400" rtl="0" eaLnBrk="0" fontAlgn="base" latinLnBrk="0" hangingPunct="0">
              <a:lnSpc>
                <a:spcPct val="100000"/>
              </a:lnSpc>
              <a:spcBef>
                <a:spcPts val="600"/>
              </a:spcBef>
              <a:spcAft>
                <a:spcPct val="0"/>
              </a:spcAft>
              <a:buClr>
                <a:srgbClr val="080808"/>
              </a:buClr>
              <a:buSzTx/>
              <a:buFont typeface="Wingdings" pitchFamily="2" charset="2"/>
              <a:buChar char="§"/>
              <a:tabLst/>
              <a:defRPr/>
            </a:pPr>
            <a:endParaRPr kumimoji="0" lang="ru-RU" altLang="ru-RU" sz="1200" b="1" i="0" u="none" strike="noStrike" kern="0" cap="none" spc="0" normalizeH="0" baseline="0" noProof="0" dirty="0" smtClean="0">
              <a:ln>
                <a:noFill/>
              </a:ln>
              <a:solidFill>
                <a:srgbClr val="000000"/>
              </a:solidFill>
              <a:effectLst/>
              <a:uLnTx/>
              <a:uFillTx/>
            </a:endParaRPr>
          </a:p>
        </p:txBody>
      </p:sp>
      <p:sp>
        <p:nvSpPr>
          <p:cNvPr id="13" name="Объект 2"/>
          <p:cNvSpPr txBox="1">
            <a:spLocks/>
          </p:cNvSpPr>
          <p:nvPr/>
        </p:nvSpPr>
        <p:spPr bwMode="auto">
          <a:xfrm>
            <a:off x="4860032" y="4077072"/>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250 million</a:t>
            </a:r>
            <a:r>
              <a:rPr kumimoji="0" lang="en-US" altLang="ru-RU" sz="1200" b="1" i="0" u="none" strike="noStrike" kern="0" cap="none" spc="0" normalizeH="0" noProof="0" dirty="0" smtClean="0">
                <a:ln>
                  <a:noFill/>
                </a:ln>
                <a:solidFill>
                  <a:schemeClr val="tx2">
                    <a:lumMod val="50000"/>
                  </a:schemeClr>
                </a:solidFill>
                <a:effectLst/>
                <a:uLnTx/>
                <a:uFillTx/>
              </a:rPr>
              <a:t> rubles</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(discount rate 10%, for the period of 8 years):</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27</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noProof="0" dirty="0" smtClean="0">
                <a:solidFill>
                  <a:schemeClr val="tx2">
                    <a:lumMod val="50000"/>
                  </a:schemeClr>
                </a:solidFill>
              </a:rPr>
              <a:t>160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noProof="0" dirty="0">
                <a:solidFill>
                  <a:schemeClr val="tx2">
                    <a:lumMod val="50000"/>
                  </a:schemeClr>
                </a:solidFill>
              </a:rPr>
              <a:t>4</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7633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512" y="1052736"/>
            <a:ext cx="648072"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ltLang="ru-RU" sz="1200" dirty="0">
              <a:solidFill>
                <a:schemeClr val="tx2">
                  <a:lumMod val="50000"/>
                </a:schemeClr>
              </a:solidFill>
            </a:endParaRPr>
          </a:p>
        </p:txBody>
      </p:sp>
      <p:sp>
        <p:nvSpPr>
          <p:cNvPr id="5" name="Пятиугольник 4"/>
          <p:cNvSpPr/>
          <p:nvPr/>
        </p:nvSpPr>
        <p:spPr>
          <a:xfrm>
            <a:off x="188282" y="3789040"/>
            <a:ext cx="711310" cy="2232248"/>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5400000">
            <a:off x="-50450" y="4587587"/>
            <a:ext cx="1107996" cy="523220"/>
          </a:xfrm>
          <a:prstGeom prst="rect">
            <a:avLst/>
          </a:prstGeom>
        </p:spPr>
        <p:txBody>
          <a:bodyPr wrap="none">
            <a:spAutoFit/>
          </a:bodyPr>
          <a:lstStyle/>
          <a:p>
            <a:pPr algn="ctr"/>
            <a:r>
              <a:rPr lang="en-US" altLang="ru-RU" sz="1400" dirty="0" smtClean="0">
                <a:solidFill>
                  <a:schemeClr val="tx2">
                    <a:lumMod val="50000"/>
                  </a:schemeClr>
                </a:solidFill>
                <a:latin typeface="Century Gothic" panose="020B0502020202020204" pitchFamily="34" charset="0"/>
              </a:rPr>
              <a:t>Economic </a:t>
            </a:r>
          </a:p>
          <a:p>
            <a:pPr algn="ctr"/>
            <a:r>
              <a:rPr lang="en-US" altLang="ru-RU" sz="1400" dirty="0" smtClean="0">
                <a:solidFill>
                  <a:schemeClr val="tx2">
                    <a:lumMod val="50000"/>
                  </a:schemeClr>
                </a:solidFill>
                <a:latin typeface="Century Gothic" panose="020B0502020202020204" pitchFamily="34" charset="0"/>
              </a:rPr>
              <a:t>conditions</a:t>
            </a:r>
            <a:endParaRPr lang="ru-RU" altLang="ru-RU" sz="1400" dirty="0">
              <a:solidFill>
                <a:schemeClr val="tx2">
                  <a:lumMod val="50000"/>
                </a:schemeClr>
              </a:solidFill>
              <a:latin typeface="Century Gothic" panose="020B0502020202020204" pitchFamily="34" charset="0"/>
            </a:endParaRPr>
          </a:p>
        </p:txBody>
      </p:sp>
      <p:sp>
        <p:nvSpPr>
          <p:cNvPr id="7" name="Прямоугольник 6"/>
          <p:cNvSpPr/>
          <p:nvPr/>
        </p:nvSpPr>
        <p:spPr>
          <a:xfrm rot="16200000">
            <a:off x="-41801" y="1981681"/>
            <a:ext cx="1075936" cy="523220"/>
          </a:xfrm>
          <a:prstGeom prst="rect">
            <a:avLst/>
          </a:prstGeom>
        </p:spPr>
        <p:txBody>
          <a:bodyPr wrap="none">
            <a:spAutoFit/>
          </a:bodyPr>
          <a:lstStyle/>
          <a:p>
            <a:pPr algn="ctr"/>
            <a:r>
              <a:rPr lang="en-US" sz="1400" dirty="0" smtClean="0">
                <a:latin typeface="Century Gothic" panose="020B0502020202020204" pitchFamily="34" charset="0"/>
              </a:rPr>
              <a:t>Market </a:t>
            </a:r>
          </a:p>
          <a:p>
            <a:pPr algn="ctr"/>
            <a:r>
              <a:rPr lang="en-US" sz="1400" dirty="0" smtClean="0">
                <a:latin typeface="Century Gothic" panose="020B0502020202020204" pitchFamily="34" charset="0"/>
              </a:rPr>
              <a:t>conditions</a:t>
            </a:r>
            <a:endParaRPr lang="ru-RU" sz="1400" dirty="0">
              <a:latin typeface="Century Gothic" panose="020B0502020202020204" pitchFamily="34" charset="0"/>
            </a:endParaRPr>
          </a:p>
        </p:txBody>
      </p:sp>
      <p:sp>
        <p:nvSpPr>
          <p:cNvPr id="12" name="Прямоугольник 11"/>
          <p:cNvSpPr/>
          <p:nvPr/>
        </p:nvSpPr>
        <p:spPr>
          <a:xfrm>
            <a:off x="752967" y="222813"/>
            <a:ext cx="8168296" cy="769441"/>
          </a:xfrm>
          <a:prstGeom prst="rect">
            <a:avLst/>
          </a:prstGeom>
        </p:spPr>
        <p:txBody>
          <a:bodyPr wrap="square">
            <a:spAutoFit/>
          </a:bodyPr>
          <a:lstStyle/>
          <a:p>
            <a:pPr defTabSz="955675"/>
            <a:r>
              <a:rPr lang="en-US" sz="2200" b="1" dirty="0" smtClean="0">
                <a:latin typeface="Century Gothic" panose="020B0502020202020204" pitchFamily="34" charset="0"/>
              </a:rPr>
              <a:t>Investment in the construction of a medical equipment production factory*</a:t>
            </a:r>
          </a:p>
        </p:txBody>
      </p:sp>
      <p:sp>
        <p:nvSpPr>
          <p:cNvPr id="18" name="Прямоугольник 17"/>
          <p:cNvSpPr/>
          <p:nvPr/>
        </p:nvSpPr>
        <p:spPr>
          <a:xfrm>
            <a:off x="870870" y="802523"/>
            <a:ext cx="3845146" cy="2516073"/>
          </a:xfrm>
          <a:prstGeom prst="rect">
            <a:avLst/>
          </a:prstGeom>
        </p:spPr>
        <p:txBody>
          <a:bodyPr wrap="square">
            <a:spAutoFit/>
          </a:bodyPr>
          <a:lstStyle/>
          <a:p>
            <a:pPr marL="171450" indent="-171450">
              <a:lnSpc>
                <a:spcPct val="150000"/>
              </a:lnSpc>
              <a:buFont typeface="Wingdings" panose="05000000000000000000" pitchFamily="2" charset="2"/>
              <a:buChar char="§"/>
            </a:pPr>
            <a:endParaRPr lang="ru-RU" sz="1000" dirty="0" smtClean="0">
              <a:latin typeface="Century Gothic" panose="020B0502020202020204" pitchFamily="34" charset="0"/>
            </a:endParaRPr>
          </a:p>
          <a:p>
            <a:pPr marL="171450" indent="-171450">
              <a:lnSpc>
                <a:spcPct val="150000"/>
              </a:lnSpc>
              <a:buFont typeface="Wingdings" panose="05000000000000000000" pitchFamily="2" charset="2"/>
              <a:buChar char="§"/>
            </a:pPr>
            <a:r>
              <a:rPr lang="en-US" sz="1050" dirty="0" smtClean="0">
                <a:latin typeface="Century Gothic" panose="020B0502020202020204" pitchFamily="34" charset="0"/>
              </a:rPr>
              <a:t>Development of import substitution in Russia (an import share in consumption more than 70-80%)</a:t>
            </a:r>
          </a:p>
          <a:p>
            <a:pPr marL="171450" indent="-171450">
              <a:lnSpc>
                <a:spcPct val="150000"/>
              </a:lnSpc>
              <a:buFont typeface="Wingdings" panose="05000000000000000000" pitchFamily="2" charset="2"/>
              <a:buChar char="§"/>
            </a:pPr>
            <a:r>
              <a:rPr lang="ru-RU" sz="1050" dirty="0" smtClean="0">
                <a:latin typeface="Century Gothic" panose="020B0502020202020204" pitchFamily="34" charset="0"/>
              </a:rPr>
              <a:t> </a:t>
            </a:r>
            <a:r>
              <a:rPr lang="en-US" sz="1050" dirty="0" smtClean="0">
                <a:latin typeface="Century Gothic" panose="020B0502020202020204" pitchFamily="34" charset="0"/>
              </a:rPr>
              <a:t>The main buyer of the medical equipment production is the government(more than 85% of medical products);</a:t>
            </a:r>
          </a:p>
          <a:p>
            <a:pPr marL="171450" indent="-171450">
              <a:lnSpc>
                <a:spcPct val="150000"/>
              </a:lnSpc>
              <a:buFont typeface="Wingdings" panose="05000000000000000000" pitchFamily="2" charset="2"/>
              <a:buChar char="§"/>
            </a:pPr>
            <a:r>
              <a:rPr lang="en-US" sz="1050" dirty="0" smtClean="0">
                <a:latin typeface="Century Gothic" panose="020B0502020202020204" pitchFamily="34" charset="0"/>
              </a:rPr>
              <a:t>High growth rates of consumption;</a:t>
            </a:r>
          </a:p>
          <a:p>
            <a:pPr marL="171450" indent="-171450">
              <a:lnSpc>
                <a:spcPct val="150000"/>
              </a:lnSpc>
              <a:buFont typeface="Wingdings" panose="05000000000000000000" pitchFamily="2" charset="2"/>
              <a:buChar char="§"/>
            </a:pPr>
            <a:r>
              <a:rPr lang="en-US" sz="1050" dirty="0" smtClean="0">
                <a:latin typeface="Century Gothic" panose="020B0502020202020204" pitchFamily="34" charset="0"/>
              </a:rPr>
              <a:t>The domestic medical equipment is cheaper import by 1.5 – 2 times</a:t>
            </a:r>
            <a:r>
              <a:rPr lang="ru-RU" sz="1100" dirty="0">
                <a:latin typeface="Century Gothic" panose="020B0502020202020204" pitchFamily="34" charset="0"/>
              </a:rPr>
              <a:t/>
            </a:r>
            <a:br>
              <a:rPr lang="ru-RU" sz="1100" dirty="0">
                <a:latin typeface="Century Gothic" panose="020B0502020202020204" pitchFamily="34" charset="0"/>
              </a:rPr>
            </a:br>
            <a:endParaRPr lang="ru-RU" sz="1100" dirty="0" smtClean="0">
              <a:latin typeface="Century Gothic" panose="020B0502020202020204" pitchFamily="34" charset="0"/>
            </a:endParaRPr>
          </a:p>
        </p:txBody>
      </p:sp>
      <p:pic>
        <p:nvPicPr>
          <p:cNvPr id="19" name="Picture 2" descr="C:\Users\evkoas\Desktop\Безымянн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086" y="904880"/>
            <a:ext cx="3744416" cy="2311358"/>
          </a:xfrm>
          <a:prstGeom prst="rect">
            <a:avLst/>
          </a:prstGeom>
          <a:noFill/>
          <a:extLst>
            <a:ext uri="{909E8E84-426E-40DD-AFC4-6F175D3DCCD1}">
              <a14:hiddenFill xmlns:a14="http://schemas.microsoft.com/office/drawing/2010/main">
                <a:solidFill>
                  <a:srgbClr val="FFFFFF"/>
                </a:solidFill>
              </a14:hiddenFill>
            </a:ext>
          </a:extLst>
        </p:spPr>
      </p:pic>
      <p:sp>
        <p:nvSpPr>
          <p:cNvPr id="14" name="Объект 2"/>
          <p:cNvSpPr txBox="1">
            <a:spLocks/>
          </p:cNvSpPr>
          <p:nvPr/>
        </p:nvSpPr>
        <p:spPr bwMode="auto">
          <a:xfrm>
            <a:off x="908430" y="3533540"/>
            <a:ext cx="3840881" cy="25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None/>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p>
          <a:p>
            <a:pPr marL="0" indent="0">
              <a:spcBef>
                <a:spcPts val="600"/>
              </a:spcBef>
              <a:buNone/>
            </a:pPr>
            <a:r>
              <a:rPr lang="en-US" altLang="ru-RU" sz="1200" b="1" kern="0" dirty="0">
                <a:latin typeface="Century Gothic" panose="020B0502020202020204" pitchFamily="34" charset="0"/>
              </a:rPr>
              <a:t>Necessary conditions</a:t>
            </a:r>
            <a:r>
              <a:rPr lang="en-US" altLang="ru-RU" sz="1200" b="1" u="sng" kern="0" dirty="0">
                <a:latin typeface="Century Gothic" panose="020B0502020202020204" pitchFamily="34" charset="0"/>
              </a:rPr>
              <a:t>: </a:t>
            </a:r>
          </a:p>
          <a:p>
            <a:pPr marL="0" indent="0">
              <a:spcBef>
                <a:spcPts val="600"/>
              </a:spcBef>
              <a:buNone/>
            </a:pPr>
            <a:r>
              <a:rPr lang="en-US" altLang="ru-RU" sz="1200" kern="0" dirty="0">
                <a:latin typeface="Century Gothic" panose="020B0502020202020204" pitchFamily="34" charset="0"/>
              </a:rPr>
              <a:t>The area of the land plot is 1-3 hectares.</a:t>
            </a:r>
          </a:p>
          <a:p>
            <a:pPr marL="0" indent="0">
              <a:spcBef>
                <a:spcPts val="600"/>
              </a:spcBef>
              <a:buNone/>
            </a:pPr>
            <a:r>
              <a:rPr lang="en-US" altLang="ru-RU" sz="1200" b="1" u="sng" kern="0" dirty="0">
                <a:latin typeface="Century Gothic" panose="020B0502020202020204" pitchFamily="34" charset="0"/>
              </a:rPr>
              <a:t>Personnel: </a:t>
            </a:r>
          </a:p>
          <a:p>
            <a:pPr marL="0" indent="0">
              <a:spcBef>
                <a:spcPts val="600"/>
              </a:spcBef>
              <a:buNone/>
            </a:pPr>
            <a:r>
              <a:rPr lang="en-US" altLang="ru-RU" sz="1200" kern="0" dirty="0">
                <a:latin typeface="Century Gothic" panose="020B0502020202020204" pitchFamily="34" charset="0"/>
              </a:rPr>
              <a:t>200 people (taking into account the technical repair personnel and AUP)</a:t>
            </a:r>
          </a:p>
          <a:p>
            <a:pPr lvl="0">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40 000 rub </a:t>
            </a:r>
            <a:r>
              <a:rPr lang="en-US" altLang="ru-RU" sz="1200" kern="0" dirty="0">
                <a:solidFill>
                  <a:srgbClr val="000000"/>
                </a:solidFill>
              </a:rPr>
              <a:t>including insurance premium.</a:t>
            </a:r>
          </a:p>
        </p:txBody>
      </p:sp>
      <p:sp>
        <p:nvSpPr>
          <p:cNvPr id="15" name="Объект 2"/>
          <p:cNvSpPr txBox="1">
            <a:spLocks/>
          </p:cNvSpPr>
          <p:nvPr/>
        </p:nvSpPr>
        <p:spPr bwMode="auto">
          <a:xfrm>
            <a:off x="4837115" y="3573016"/>
            <a:ext cx="38720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Investment volume: 700 million</a:t>
            </a:r>
            <a:r>
              <a:rPr kumimoji="0" lang="en-US" altLang="ru-RU" sz="1200" b="1" i="0" u="none" strike="noStrike" kern="0" cap="none" spc="0" normalizeH="0" noProof="0" dirty="0" smtClean="0">
                <a:ln>
                  <a:noFill/>
                </a:ln>
                <a:solidFill>
                  <a:schemeClr val="tx2">
                    <a:lumMod val="50000"/>
                  </a:schemeClr>
                </a:solidFill>
                <a:effectLst/>
                <a:uLnTx/>
                <a:uFillTx/>
              </a:rPr>
              <a:t> rubles</a:t>
            </a:r>
          </a:p>
          <a:p>
            <a:pPr marL="0" lvl="0" indent="0">
              <a:spcBef>
                <a:spcPts val="600"/>
              </a:spcBef>
              <a:buClr>
                <a:srgbClr val="080808"/>
              </a:buClr>
              <a:buNone/>
              <a:defRPr/>
            </a:pPr>
            <a:r>
              <a:rPr lang="en-US" altLang="ru-RU" sz="1200" b="1" kern="0" dirty="0">
                <a:solidFill>
                  <a:schemeClr val="tx2">
                    <a:lumMod val="50000"/>
                  </a:schemeClr>
                </a:solidFill>
                <a:latin typeface="Century Gothic" panose="020B0502020202020204" pitchFamily="34" charset="0"/>
              </a:rPr>
              <a:t>Inception date </a:t>
            </a:r>
            <a:r>
              <a:rPr lang="en-US" altLang="ru-RU" sz="1200" b="1" kern="0" noProof="0" dirty="0" smtClean="0">
                <a:solidFill>
                  <a:schemeClr val="tx2">
                    <a:lumMod val="50000"/>
                  </a:schemeClr>
                </a:solidFill>
              </a:rPr>
              <a:t>: January 2015</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dirty="0" smtClean="0">
                <a:ln>
                  <a:noFill/>
                </a:ln>
                <a:solidFill>
                  <a:schemeClr val="tx2">
                    <a:lumMod val="50000"/>
                  </a:schemeClr>
                </a:solidFill>
                <a:effectLst/>
                <a:uLnTx/>
                <a:uFillTx/>
              </a:rPr>
              <a:t>Estimated period: until 2021</a:t>
            </a:r>
            <a:endParaRPr kumimoji="0" lang="en-US" altLang="ru-RU" sz="1200" b="1" i="0" u="none" strike="noStrike" kern="0" cap="none" spc="0" normalizeH="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lang="en-US" altLang="ru-RU" sz="1200" b="1" kern="0" baseline="0" dirty="0">
              <a:solidFill>
                <a:schemeClr val="tx2">
                  <a:lumMod val="50000"/>
                </a:schemeClr>
              </a:solidFill>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noProof="0" dirty="0" smtClean="0">
                <a:ln>
                  <a:noFill/>
                </a:ln>
                <a:solidFill>
                  <a:schemeClr val="tx2">
                    <a:lumMod val="50000"/>
                  </a:schemeClr>
                </a:solidFill>
                <a:effectLst/>
                <a:uLnTx/>
                <a:uFillTx/>
              </a:rPr>
              <a:t>Measures of efficiency :</a:t>
            </a:r>
            <a:endParaRPr kumimoji="0" lang="ru-RU" altLang="ru-RU" sz="1200" b="1" i="0" u="none" strike="noStrike" kern="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rgbClr val="000000"/>
                </a:solidFill>
                <a:effectLst/>
                <a:uLnTx/>
                <a:uFillTx/>
              </a:rPr>
              <a:t>Internal rate of return</a:t>
            </a:r>
            <a:r>
              <a:rPr kumimoji="0" lang="en-US" altLang="ru-RU" sz="1200" b="0" i="0" u="none" strike="noStrike" kern="0" cap="none" spc="0" normalizeH="0" baseline="0" noProof="0" dirty="0" smtClean="0">
                <a:ln>
                  <a:noFill/>
                </a:ln>
                <a:solidFill>
                  <a:srgbClr val="000000"/>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IRR</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 </a:t>
            </a:r>
            <a:r>
              <a:rPr kumimoji="0" lang="ru-RU" altLang="ru-RU" sz="1200" b="1" i="0" u="none" strike="noStrike" kern="0" cap="none" spc="0" normalizeH="0" baseline="0" noProof="0" dirty="0" smtClean="0">
                <a:ln>
                  <a:noFill/>
                </a:ln>
                <a:solidFill>
                  <a:schemeClr val="tx2">
                    <a:lumMod val="50000"/>
                  </a:schemeClr>
                </a:solidFill>
                <a:effectLst/>
                <a:uLnTx/>
                <a:uFillTx/>
              </a:rPr>
              <a:t> 1</a:t>
            </a:r>
            <a:r>
              <a:rPr lang="en-US" altLang="ru-RU" sz="1200" b="1" kern="0" dirty="0">
                <a:solidFill>
                  <a:schemeClr val="tx2">
                    <a:lumMod val="50000"/>
                  </a:schemeClr>
                </a:solidFill>
              </a:rPr>
              <a:t>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kumimoji="0" lang="en-US" altLang="ru-RU" sz="1200" b="1" i="0" u="none" strike="noStrike" kern="0" cap="none" spc="0" normalizeH="0" baseline="0" noProof="0" dirty="0" smtClean="0">
                <a:ln>
                  <a:noFill/>
                </a:ln>
                <a:solidFill>
                  <a:schemeClr val="tx2">
                    <a:lumMod val="50000"/>
                  </a:schemeClr>
                </a:solidFill>
                <a:effectLst/>
                <a:uLnTx/>
                <a:uFillTx/>
              </a:rPr>
              <a:t>%</a:t>
            </a: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Net present value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NPV): </a:t>
            </a:r>
            <a:r>
              <a:rPr lang="en-US" altLang="ru-RU" sz="1200" b="1" kern="0" dirty="0" smtClean="0">
                <a:solidFill>
                  <a:schemeClr val="tx2">
                    <a:lumMod val="50000"/>
                  </a:schemeClr>
                </a:solidFill>
              </a:rPr>
              <a:t>90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kumimoji="0" lang="ru-RU" altLang="ru-RU" sz="1200" b="1" i="0" u="none" strike="noStrike" kern="0" cap="none" spc="0" normalizeH="0" baseline="0" noProof="0" dirty="0" smtClean="0">
              <a:ln>
                <a:noFill/>
              </a:ln>
              <a:solidFill>
                <a:schemeClr val="tx2">
                  <a:lumMod val="50000"/>
                </a:schemeClr>
              </a:solidFill>
              <a:effectLst/>
              <a:uLnTx/>
              <a:uFillTx/>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r>
              <a:rPr kumimoji="0" lang="en-US" altLang="ru-RU" sz="1200" b="1" i="0" u="none" strike="noStrike" kern="0" cap="none" spc="0" normalizeH="0" baseline="0" noProof="0" dirty="0" smtClean="0">
                <a:ln>
                  <a:noFill/>
                </a:ln>
                <a:solidFill>
                  <a:schemeClr val="tx2">
                    <a:lumMod val="50000"/>
                  </a:schemeClr>
                </a:solidFill>
                <a:effectLst/>
                <a:uLnTx/>
                <a:uFillTx/>
              </a:rPr>
              <a:t>Payback</a:t>
            </a:r>
            <a:r>
              <a:rPr kumimoji="0" lang="en-US" altLang="ru-RU" sz="1200" b="1" i="0" u="none" strike="noStrike" kern="0" cap="none" spc="0" normalizeH="0" noProof="0" dirty="0" smtClean="0">
                <a:ln>
                  <a:noFill/>
                </a:ln>
                <a:solidFill>
                  <a:schemeClr val="tx2">
                    <a:lumMod val="50000"/>
                  </a:schemeClr>
                </a:solidFill>
                <a:effectLst/>
                <a:uLnTx/>
                <a:uFillTx/>
              </a:rPr>
              <a:t> period </a:t>
            </a:r>
            <a:r>
              <a:rPr kumimoji="0" lang="ru-RU" altLang="ru-RU" sz="1200" b="1" i="0" u="none" strike="noStrike" kern="0" cap="none" spc="0" normalizeH="0" baseline="0" noProof="0" dirty="0" smtClean="0">
                <a:ln>
                  <a:noFill/>
                </a:ln>
                <a:solidFill>
                  <a:schemeClr val="tx2">
                    <a:lumMod val="50000"/>
                  </a:schemeClr>
                </a:solidFill>
                <a:effectLst/>
                <a:uLnTx/>
                <a:uFillTx/>
              </a:rPr>
              <a:t>(</a:t>
            </a:r>
            <a:r>
              <a:rPr kumimoji="0" lang="en-US" altLang="ru-RU" sz="1200" b="1" i="0" u="none" strike="noStrike" kern="0" cap="none" spc="0" normalizeH="0" baseline="0" noProof="0" dirty="0" smtClean="0">
                <a:ln>
                  <a:noFill/>
                </a:ln>
                <a:solidFill>
                  <a:schemeClr val="tx2">
                    <a:lumMod val="50000"/>
                  </a:schemeClr>
                </a:solidFill>
                <a:effectLst/>
                <a:uLnTx/>
                <a:uFillTx/>
              </a:rPr>
              <a:t>P</a:t>
            </a:r>
            <a:r>
              <a:rPr kumimoji="0" lang="ru-RU" altLang="ru-RU" sz="1200" b="1" i="0" u="none" strike="noStrike" kern="0" cap="none" spc="0" normalizeH="0" baseline="0" noProof="0" dirty="0" smtClean="0">
                <a:ln>
                  <a:noFill/>
                </a:ln>
                <a:solidFill>
                  <a:schemeClr val="tx2">
                    <a:lumMod val="50000"/>
                  </a:schemeClr>
                </a:solidFill>
                <a:effectLst/>
                <a:uLnTx/>
                <a:uFillTx/>
              </a:rPr>
              <a:t>Р)</a:t>
            </a:r>
            <a:r>
              <a:rPr kumimoji="0" lang="en-US"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5</a:t>
            </a:r>
            <a:r>
              <a:rPr kumimoji="0" lang="ru-RU" altLang="ru-RU" sz="1200" b="1" i="0" u="none" strike="noStrike" kern="0" cap="none" spc="0" normalizeH="0" baseline="0" noProof="0" dirty="0" smtClean="0">
                <a:ln>
                  <a:noFill/>
                </a:ln>
                <a:solidFill>
                  <a:schemeClr val="tx2">
                    <a:lumMod val="50000"/>
                  </a:schemeClr>
                </a:solidFill>
                <a:effectLst/>
                <a:uLnTx/>
                <a:uFillTx/>
              </a:rPr>
              <a:t> </a:t>
            </a:r>
            <a:r>
              <a:rPr lang="en-US" altLang="ru-RU" sz="1200" b="1" kern="0" dirty="0" smtClean="0">
                <a:solidFill>
                  <a:schemeClr val="tx2">
                    <a:lumMod val="50000"/>
                  </a:schemeClr>
                </a:solidFill>
              </a:rPr>
              <a:t>years</a:t>
            </a: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600"/>
              </a:spcBef>
              <a:spcAft>
                <a:spcPct val="0"/>
              </a:spcAft>
              <a:buClr>
                <a:srgbClr val="080808"/>
              </a:buClr>
              <a:buSzTx/>
              <a:buFont typeface="Wingdings" pitchFamily="2" charset="2"/>
              <a:buNone/>
              <a:tabLst/>
              <a:defRPr/>
            </a:pPr>
            <a:endParaRPr kumimoji="0" lang="ru-RU" altLang="ru-RU" sz="11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 name="Прямоугольник 1"/>
          <p:cNvSpPr/>
          <p:nvPr/>
        </p:nvSpPr>
        <p:spPr>
          <a:xfrm>
            <a:off x="188282" y="6132548"/>
            <a:ext cx="8247350" cy="646331"/>
          </a:xfrm>
          <a:prstGeom prst="rect">
            <a:avLst/>
          </a:prstGeom>
        </p:spPr>
        <p:txBody>
          <a:bodyPr wrap="square">
            <a:spAutoFit/>
          </a:bodyPr>
          <a:lstStyle/>
          <a:p>
            <a:r>
              <a:rPr lang="en-US" sz="1200" dirty="0" smtClean="0"/>
              <a:t>* For implementation of the project various options of municipal and private platforms are offered; </a:t>
            </a:r>
          </a:p>
          <a:p>
            <a:r>
              <a:rPr lang="en-US" sz="1200" dirty="0" smtClean="0"/>
              <a:t>* Since 2015 projects with the volume of investment more than 300 million rubles are exempted from payment of the property tax, and also will be able to receive a privilege on income tax.</a:t>
            </a:r>
            <a:endParaRPr lang="ru-RU" sz="1200" dirty="0"/>
          </a:p>
        </p:txBody>
      </p:sp>
    </p:spTree>
    <p:extLst>
      <p:ext uri="{BB962C8B-B14F-4D97-AF65-F5344CB8AC3E}">
        <p14:creationId xmlns:p14="http://schemas.microsoft.com/office/powerpoint/2010/main" val="38499860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5Is0DSAfjE6EoiOnZKbm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ylYoGDJdE2JZS6qK.ko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S76z7e0IEOCmeDL.Ih_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cTVEh8iN0CxAQnhYPyz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8ADodHBW6kOvAsohxBqa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A1pLbqxWUahczpqBYG0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N593fGyv0yY_1AQxLjO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LGl13xcYkWYjh8SNxCJ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vgFCFUR7kuhIXjxE2kvr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6TEiRL8xU20Az9ACtt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wiwgoHrFU6AvBsxcLdw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3K5.SPpbk.NOpdCBRZX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hZe_.0OTkKZ3srxrT_DC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FbSA5KeVkqjfZHYoSqP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Lgqqaku7EC54_geps6C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Kf.fxeJqUySOQCrEneHp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YwG9ieAWESl14ya1B6u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ybkuhzqCEmc4Qu8r1M8b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zJZiwVJwkCzZV5Onicq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8oxUgaF.0OXzz9njEWt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GkKdLixpEq_wIrDIMYNG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8lA8B1Y2kCrDCOvfkaC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UsQN2IjVkuewzGEL75d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5ZE5oY4TECitzP3v5Pzm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c.gGsfIIEmgm.DwazCp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QrphZyOL0KNF6KKIGFY.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JDLZfeZzEuQrr6JtqzA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RlueIITL0aslQFeqmvD5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1ddhnIdAUGYiYqnSBr_M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D3blQb1aUS1uYZEUOh1h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Lgqqaku7EC54_geps6Cs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c.gGsfIIEmgm.DwazCp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9JDLZfeZzEuQrr6JtqzA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2Jkal4RI068cbo.sIP1A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m1ddhnIdAUGYiYqnSBr_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D3blQb1aUS1uYZEUOh1h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8lA8B1Y2kCrDCOvfkaC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5ZE5oY4TECitzP3v5Pz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5ZE5oY4TECitzP3v5Pz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UXJg2wsv0iAqkW95b4MV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xqblbnpBkilw3Trubvq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7fgjLuaXJkOVX7OPGt7I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eV2DLNjC0mYBjjRo09dS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2044</TotalTime>
  <Words>8213</Words>
  <Application>Microsoft Office PowerPoint</Application>
  <PresentationFormat>Экран (4:3)</PresentationFormat>
  <Paragraphs>959</Paragraphs>
  <Slides>35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35</vt:i4>
      </vt:variant>
    </vt:vector>
  </HeadingPairs>
  <TitlesOfParts>
    <vt:vector size="39" baseType="lpstr">
      <vt:lpstr>Ясность</vt:lpstr>
      <vt:lpstr>think-cell Slide</vt:lpstr>
      <vt:lpstr>Диаграмма</vt:lpstr>
      <vt:lpstr>Worksheet</vt:lpstr>
      <vt:lpstr>Investment proposal: Class A logistics park in Tyumen Region*</vt:lpstr>
      <vt:lpstr>OSB production investment in Tyumen Region with annual capacity of  350 000 m³ per year*</vt:lpstr>
      <vt:lpstr>Chipboard production investment in Tyumen Region with annual capacity of 225 000 m³ per year *</vt:lpstr>
      <vt:lpstr>MDF production investment in Tyumen Region with annual capacity of 220 000 m³ per year*</vt:lpstr>
      <vt:lpstr>Investment project: Construction of a geriatric homes in Tyumen region. </vt:lpstr>
      <vt:lpstr>Investment project: construction of recreational sanatorium complex in the Tyumen region.</vt:lpstr>
      <vt:lpstr>Investment project : construction of theme park in the Tyumen region region</vt:lpstr>
      <vt:lpstr>Investment project: construction of a hotel in Yalutorovsk, Tobolsk. </vt:lpstr>
      <vt:lpstr>Презентация PowerPoint</vt:lpstr>
      <vt:lpstr>Презентация PowerPoint</vt:lpstr>
      <vt:lpstr>Презентация PowerPoint</vt:lpstr>
      <vt:lpstr>Investment in the creation of garment, shoe, textile or leather production in Tyumen region *</vt:lpstr>
      <vt:lpstr>Презентация PowerPoint</vt:lpstr>
      <vt:lpstr>Презентация PowerPoint</vt:lpstr>
      <vt:lpstr>Презентация PowerPoint</vt:lpstr>
      <vt:lpstr>Презентация PowerPoint</vt:lpstr>
      <vt:lpstr>Investment project: construction of feeding additive compound production factory in Tyumen region *</vt:lpstr>
      <vt:lpstr>Investment project: reprocessing corn in Tyumen region *</vt:lpstr>
      <vt:lpstr>Investment project: building dairy complex in Tyumen region*</vt:lpstr>
      <vt:lpstr>Investment project: construction of potato reprocessing factory in Tyumen region *</vt:lpstr>
      <vt:lpstr>Investment project: construction of hothouse combine in Tyumen region *</vt:lpstr>
      <vt:lpstr>Investment in the construction of drilling rig production factory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Жлудова Анна Павловна</dc:creator>
  <cp:lastModifiedBy>Щербакова Марина Андреевна</cp:lastModifiedBy>
  <cp:revision>65</cp:revision>
  <cp:lastPrinted>2014-10-30T12:43:17Z</cp:lastPrinted>
  <dcterms:created xsi:type="dcterms:W3CDTF">2014-10-30T10:51:57Z</dcterms:created>
  <dcterms:modified xsi:type="dcterms:W3CDTF">2014-12-15T11:26:59Z</dcterms:modified>
</cp:coreProperties>
</file>